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1"/>
  </p:sldMasterIdLst>
  <p:notesMasterIdLst>
    <p:notesMasterId r:id="rId79"/>
  </p:notesMasterIdLst>
  <p:handoutMasterIdLst>
    <p:handoutMasterId r:id="rId80"/>
  </p:handoutMasterIdLst>
  <p:sldIdLst>
    <p:sldId id="354" r:id="rId2"/>
    <p:sldId id="352" r:id="rId3"/>
    <p:sldId id="274" r:id="rId4"/>
    <p:sldId id="275" r:id="rId5"/>
    <p:sldId id="280" r:id="rId6"/>
    <p:sldId id="288" r:id="rId7"/>
    <p:sldId id="287" r:id="rId8"/>
    <p:sldId id="286" r:id="rId9"/>
    <p:sldId id="285" r:id="rId10"/>
    <p:sldId id="284" r:id="rId11"/>
    <p:sldId id="283" r:id="rId12"/>
    <p:sldId id="282" r:id="rId13"/>
    <p:sldId id="281" r:id="rId14"/>
    <p:sldId id="289" r:id="rId15"/>
    <p:sldId id="290" r:id="rId16"/>
    <p:sldId id="291" r:id="rId17"/>
    <p:sldId id="292" r:id="rId18"/>
    <p:sldId id="293" r:id="rId19"/>
    <p:sldId id="294" r:id="rId20"/>
    <p:sldId id="295" r:id="rId21"/>
    <p:sldId id="35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62"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56" r:id="rId50"/>
    <p:sldId id="322" r:id="rId51"/>
    <p:sldId id="323" r:id="rId52"/>
    <p:sldId id="324" r:id="rId53"/>
    <p:sldId id="325" r:id="rId54"/>
    <p:sldId id="326" r:id="rId55"/>
    <p:sldId id="327" r:id="rId56"/>
    <p:sldId id="329" r:id="rId57"/>
    <p:sldId id="330" r:id="rId58"/>
    <p:sldId id="331" r:id="rId59"/>
    <p:sldId id="332" r:id="rId60"/>
    <p:sldId id="333" r:id="rId61"/>
    <p:sldId id="336" r:id="rId62"/>
    <p:sldId id="363" r:id="rId63"/>
    <p:sldId id="347" r:id="rId64"/>
    <p:sldId id="346" r:id="rId65"/>
    <p:sldId id="345" r:id="rId66"/>
    <p:sldId id="344" r:id="rId67"/>
    <p:sldId id="343" r:id="rId68"/>
    <p:sldId id="357" r:id="rId69"/>
    <p:sldId id="342" r:id="rId70"/>
    <p:sldId id="341" r:id="rId71"/>
    <p:sldId id="340" r:id="rId72"/>
    <p:sldId id="339" r:id="rId73"/>
    <p:sldId id="358" r:id="rId74"/>
    <p:sldId id="359" r:id="rId75"/>
    <p:sldId id="360" r:id="rId76"/>
    <p:sldId id="361" r:id="rId77"/>
    <p:sldId id="270" r:id="rId78"/>
  </p:sldIdLst>
  <p:sldSz cx="12192000" cy="6858000"/>
  <p:notesSz cx="6797675" cy="9926638"/>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40" userDrawn="1">
          <p15:clr>
            <a:srgbClr val="A4A3A4"/>
          </p15:clr>
        </p15:guide>
        <p15:guide id="6" orient="horz" pos="2296"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lu (D)" initials="j(" lastIdx="3" clrIdx="0">
    <p:extLst>
      <p:ext uri="{19B8F6BF-5375-455C-9EA6-DF929625EA0E}">
        <p15:presenceInfo xmlns:p15="http://schemas.microsoft.com/office/powerpoint/2012/main" userId="S-1-5-21-147214757-305610072-1517763936-3112867" providerId="AD"/>
      </p:ext>
    </p:extLst>
  </p:cmAuthor>
  <p:cmAuthor id="2" name="zhangxiaowen (A)" initials="z(" lastIdx="20" clrIdx="1">
    <p:extLst>
      <p:ext uri="{19B8F6BF-5375-455C-9EA6-DF929625EA0E}">
        <p15:presenceInfo xmlns:p15="http://schemas.microsoft.com/office/powerpoint/2012/main" userId="S-1-5-21-147214757-305610072-1517763936-62407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9D9D9"/>
    <a:srgbClr val="151515"/>
    <a:srgbClr val="C7000B"/>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C8B6A-E577-43D7-C3B0-DF1D49B3FA51}" v="14" dt="2024-06-19T14:41:19.642"/>
    <p1510:client id="{8F5C3E40-D206-EBFE-015E-C3480EB1FD27}" v="4" dt="2024-06-20T17:37:01.440"/>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80187" autoAdjust="0"/>
  </p:normalViewPr>
  <p:slideViewPr>
    <p:cSldViewPr snapToGrid="0" snapToObjects="1">
      <p:cViewPr>
        <p:scale>
          <a:sx n="100" d="100"/>
          <a:sy n="100" d="100"/>
        </p:scale>
        <p:origin x="-984" y="72"/>
      </p:cViewPr>
      <p:guideLst>
        <p:guide pos="3840"/>
        <p:guide orient="horz" pos="229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2" d="100"/>
          <a:sy n="62" d="100"/>
        </p:scale>
        <p:origin x="3240" y="62"/>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Renato Xavier da Silva" userId="d2fbfea9-16e8-43bd-9a0a-5c107b189f82" providerId="ADAL" clId="{3E8B8B34-F4C9-4DFD-9813-B04BD7046F9C}"/>
    <pc:docChg chg="undo custSel modSld">
      <pc:chgData name="Paulo Renato Xavier da Silva" userId="d2fbfea9-16e8-43bd-9a0a-5c107b189f82" providerId="ADAL" clId="{3E8B8B34-F4C9-4DFD-9813-B04BD7046F9C}" dt="2023-06-16T20:49:59.514" v="187" actId="20577"/>
      <pc:docMkLst>
        <pc:docMk/>
      </pc:docMkLst>
      <pc:sldChg chg="modSp mod">
        <pc:chgData name="Paulo Renato Xavier da Silva" userId="d2fbfea9-16e8-43bd-9a0a-5c107b189f82" providerId="ADAL" clId="{3E8B8B34-F4C9-4DFD-9813-B04BD7046F9C}" dt="2023-06-16T19:51:09.856" v="10"/>
        <pc:sldMkLst>
          <pc:docMk/>
          <pc:sldMk cId="2961709202" sldId="274"/>
        </pc:sldMkLst>
        <pc:spChg chg="mod">
          <ac:chgData name="Paulo Renato Xavier da Silva" userId="d2fbfea9-16e8-43bd-9a0a-5c107b189f82" providerId="ADAL" clId="{3E8B8B34-F4C9-4DFD-9813-B04BD7046F9C}" dt="2023-06-16T19:51:09.856" v="10"/>
          <ac:spMkLst>
            <pc:docMk/>
            <pc:sldMk cId="2961709202" sldId="274"/>
            <ac:spMk id="2" creationId="{00000000-0000-0000-0000-000000000000}"/>
          </ac:spMkLst>
        </pc:spChg>
      </pc:sldChg>
      <pc:sldChg chg="modSp mod">
        <pc:chgData name="Paulo Renato Xavier da Silva" userId="d2fbfea9-16e8-43bd-9a0a-5c107b189f82" providerId="ADAL" clId="{3E8B8B34-F4C9-4DFD-9813-B04BD7046F9C}" dt="2023-06-16T19:52:11.208" v="15" actId="6549"/>
        <pc:sldMkLst>
          <pc:docMk/>
          <pc:sldMk cId="1479374187" sldId="275"/>
        </pc:sldMkLst>
        <pc:spChg chg="mod">
          <ac:chgData name="Paulo Renato Xavier da Silva" userId="d2fbfea9-16e8-43bd-9a0a-5c107b189f82" providerId="ADAL" clId="{3E8B8B34-F4C9-4DFD-9813-B04BD7046F9C}" dt="2023-06-16T19:52:11.208" v="15" actId="6549"/>
          <ac:spMkLst>
            <pc:docMk/>
            <pc:sldMk cId="1479374187" sldId="275"/>
            <ac:spMk id="2" creationId="{00000000-0000-0000-0000-000000000000}"/>
          </ac:spMkLst>
        </pc:spChg>
      </pc:sldChg>
      <pc:sldChg chg="modSp mod">
        <pc:chgData name="Paulo Renato Xavier da Silva" userId="d2fbfea9-16e8-43bd-9a0a-5c107b189f82" providerId="ADAL" clId="{3E8B8B34-F4C9-4DFD-9813-B04BD7046F9C}" dt="2023-06-16T19:56:17.037" v="52" actId="20577"/>
        <pc:sldMkLst>
          <pc:docMk/>
          <pc:sldMk cId="202420070" sldId="280"/>
        </pc:sldMkLst>
        <pc:spChg chg="mod">
          <ac:chgData name="Paulo Renato Xavier da Silva" userId="d2fbfea9-16e8-43bd-9a0a-5c107b189f82" providerId="ADAL" clId="{3E8B8B34-F4C9-4DFD-9813-B04BD7046F9C}" dt="2023-06-16T19:54:17.977" v="22"/>
          <ac:spMkLst>
            <pc:docMk/>
            <pc:sldMk cId="202420070" sldId="280"/>
            <ac:spMk id="2" creationId="{00000000-0000-0000-0000-000000000000}"/>
          </ac:spMkLst>
        </pc:spChg>
        <pc:spChg chg="mod">
          <ac:chgData name="Paulo Renato Xavier da Silva" userId="d2fbfea9-16e8-43bd-9a0a-5c107b189f82" providerId="ADAL" clId="{3E8B8B34-F4C9-4DFD-9813-B04BD7046F9C}" dt="2023-06-16T19:52:51.798" v="17" actId="20577"/>
          <ac:spMkLst>
            <pc:docMk/>
            <pc:sldMk cId="202420070" sldId="280"/>
            <ac:spMk id="3" creationId="{00000000-0000-0000-0000-000000000000}"/>
          </ac:spMkLst>
        </pc:spChg>
        <pc:spChg chg="mod">
          <ac:chgData name="Paulo Renato Xavier da Silva" userId="d2fbfea9-16e8-43bd-9a0a-5c107b189f82" providerId="ADAL" clId="{3E8B8B34-F4C9-4DFD-9813-B04BD7046F9C}" dt="2023-06-16T19:56:17.037" v="52" actId="20577"/>
          <ac:spMkLst>
            <pc:docMk/>
            <pc:sldMk cId="202420070" sldId="280"/>
            <ac:spMk id="92" creationId="{00000000-0000-0000-0000-000000000000}"/>
          </ac:spMkLst>
        </pc:spChg>
        <pc:spChg chg="mod">
          <ac:chgData name="Paulo Renato Xavier da Silva" userId="d2fbfea9-16e8-43bd-9a0a-5c107b189f82" providerId="ADAL" clId="{3E8B8B34-F4C9-4DFD-9813-B04BD7046F9C}" dt="2023-06-16T19:55:02.681" v="26" actId="14100"/>
          <ac:spMkLst>
            <pc:docMk/>
            <pc:sldMk cId="202420070" sldId="280"/>
            <ac:spMk id="93" creationId="{00000000-0000-0000-0000-000000000000}"/>
          </ac:spMkLst>
        </pc:spChg>
        <pc:spChg chg="mod">
          <ac:chgData name="Paulo Renato Xavier da Silva" userId="d2fbfea9-16e8-43bd-9a0a-5c107b189f82" providerId="ADAL" clId="{3E8B8B34-F4C9-4DFD-9813-B04BD7046F9C}" dt="2023-06-16T19:55:12.361" v="27" actId="14100"/>
          <ac:spMkLst>
            <pc:docMk/>
            <pc:sldMk cId="202420070" sldId="280"/>
            <ac:spMk id="94" creationId="{00000000-0000-0000-0000-000000000000}"/>
          </ac:spMkLst>
        </pc:spChg>
      </pc:sldChg>
      <pc:sldChg chg="modSp mod">
        <pc:chgData name="Paulo Renato Xavier da Silva" userId="d2fbfea9-16e8-43bd-9a0a-5c107b189f82" providerId="ADAL" clId="{3E8B8B34-F4C9-4DFD-9813-B04BD7046F9C}" dt="2023-06-16T20:06:31.247" v="72"/>
        <pc:sldMkLst>
          <pc:docMk/>
          <pc:sldMk cId="2176035981" sldId="281"/>
        </pc:sldMkLst>
        <pc:spChg chg="mod">
          <ac:chgData name="Paulo Renato Xavier da Silva" userId="d2fbfea9-16e8-43bd-9a0a-5c107b189f82" providerId="ADAL" clId="{3E8B8B34-F4C9-4DFD-9813-B04BD7046F9C}" dt="2023-06-16T20:06:31.247" v="72"/>
          <ac:spMkLst>
            <pc:docMk/>
            <pc:sldMk cId="2176035981" sldId="281"/>
            <ac:spMk id="2" creationId="{00000000-0000-0000-0000-000000000000}"/>
          </ac:spMkLst>
        </pc:spChg>
      </pc:sldChg>
      <pc:sldChg chg="modSp mod">
        <pc:chgData name="Paulo Renato Xavier da Silva" userId="d2fbfea9-16e8-43bd-9a0a-5c107b189f82" providerId="ADAL" clId="{3E8B8B34-F4C9-4DFD-9813-B04BD7046F9C}" dt="2023-06-16T20:06:04.714" v="71"/>
        <pc:sldMkLst>
          <pc:docMk/>
          <pc:sldMk cId="620996765" sldId="282"/>
        </pc:sldMkLst>
        <pc:spChg chg="mod">
          <ac:chgData name="Paulo Renato Xavier da Silva" userId="d2fbfea9-16e8-43bd-9a0a-5c107b189f82" providerId="ADAL" clId="{3E8B8B34-F4C9-4DFD-9813-B04BD7046F9C}" dt="2023-06-16T20:06:04.714" v="71"/>
          <ac:spMkLst>
            <pc:docMk/>
            <pc:sldMk cId="620996765" sldId="282"/>
            <ac:spMk id="2" creationId="{00000000-0000-0000-0000-000000000000}"/>
          </ac:spMkLst>
        </pc:spChg>
      </pc:sldChg>
      <pc:sldChg chg="modSp mod">
        <pc:chgData name="Paulo Renato Xavier da Silva" userId="d2fbfea9-16e8-43bd-9a0a-5c107b189f82" providerId="ADAL" clId="{3E8B8B34-F4C9-4DFD-9813-B04BD7046F9C}" dt="2023-06-16T20:05:27.778" v="62"/>
        <pc:sldMkLst>
          <pc:docMk/>
          <pc:sldMk cId="4146416038" sldId="283"/>
        </pc:sldMkLst>
        <pc:spChg chg="mod">
          <ac:chgData name="Paulo Renato Xavier da Silva" userId="d2fbfea9-16e8-43bd-9a0a-5c107b189f82" providerId="ADAL" clId="{3E8B8B34-F4C9-4DFD-9813-B04BD7046F9C}" dt="2023-06-16T20:05:27.778" v="62"/>
          <ac:spMkLst>
            <pc:docMk/>
            <pc:sldMk cId="4146416038" sldId="283"/>
            <ac:spMk id="2" creationId="{00000000-0000-0000-0000-000000000000}"/>
          </ac:spMkLst>
        </pc:spChg>
      </pc:sldChg>
      <pc:sldChg chg="modSp mod">
        <pc:chgData name="Paulo Renato Xavier da Silva" userId="d2fbfea9-16e8-43bd-9a0a-5c107b189f82" providerId="ADAL" clId="{3E8B8B34-F4C9-4DFD-9813-B04BD7046F9C}" dt="2023-06-16T20:05:20.076" v="61"/>
        <pc:sldMkLst>
          <pc:docMk/>
          <pc:sldMk cId="1102856997" sldId="284"/>
        </pc:sldMkLst>
        <pc:spChg chg="mod">
          <ac:chgData name="Paulo Renato Xavier da Silva" userId="d2fbfea9-16e8-43bd-9a0a-5c107b189f82" providerId="ADAL" clId="{3E8B8B34-F4C9-4DFD-9813-B04BD7046F9C}" dt="2023-06-16T20:05:20.076" v="61"/>
          <ac:spMkLst>
            <pc:docMk/>
            <pc:sldMk cId="1102856997" sldId="284"/>
            <ac:spMk id="2" creationId="{00000000-0000-0000-0000-000000000000}"/>
          </ac:spMkLst>
        </pc:spChg>
      </pc:sldChg>
      <pc:sldChg chg="modSp mod modNotesTx">
        <pc:chgData name="Paulo Renato Xavier da Silva" userId="d2fbfea9-16e8-43bd-9a0a-5c107b189f82" providerId="ADAL" clId="{3E8B8B34-F4C9-4DFD-9813-B04BD7046F9C}" dt="2023-06-16T20:49:59.514" v="187" actId="20577"/>
        <pc:sldMkLst>
          <pc:docMk/>
          <pc:sldMk cId="73235583" sldId="285"/>
        </pc:sldMkLst>
        <pc:spChg chg="mod">
          <ac:chgData name="Paulo Renato Xavier da Silva" userId="d2fbfea9-16e8-43bd-9a0a-5c107b189f82" providerId="ADAL" clId="{3E8B8B34-F4C9-4DFD-9813-B04BD7046F9C}" dt="2023-06-16T20:05:10.650" v="60"/>
          <ac:spMkLst>
            <pc:docMk/>
            <pc:sldMk cId="73235583" sldId="285"/>
            <ac:spMk id="2" creationId="{00000000-0000-0000-0000-000000000000}"/>
          </ac:spMkLst>
        </pc:spChg>
      </pc:sldChg>
      <pc:sldChg chg="modSp mod modNotesTx">
        <pc:chgData name="Paulo Renato Xavier da Silva" userId="d2fbfea9-16e8-43bd-9a0a-5c107b189f82" providerId="ADAL" clId="{3E8B8B34-F4C9-4DFD-9813-B04BD7046F9C}" dt="2023-06-16T20:21:12.564" v="114" actId="20577"/>
        <pc:sldMkLst>
          <pc:docMk/>
          <pc:sldMk cId="4028920445" sldId="286"/>
        </pc:sldMkLst>
        <pc:spChg chg="mod">
          <ac:chgData name="Paulo Renato Xavier da Silva" userId="d2fbfea9-16e8-43bd-9a0a-5c107b189f82" providerId="ADAL" clId="{3E8B8B34-F4C9-4DFD-9813-B04BD7046F9C}" dt="2023-06-16T20:04:49.977" v="59" actId="20577"/>
          <ac:spMkLst>
            <pc:docMk/>
            <pc:sldMk cId="4028920445" sldId="286"/>
            <ac:spMk id="2" creationId="{00000000-0000-0000-0000-000000000000}"/>
          </ac:spMkLst>
        </pc:spChg>
        <pc:spChg chg="mod">
          <ac:chgData name="Paulo Renato Xavier da Silva" userId="d2fbfea9-16e8-43bd-9a0a-5c107b189f82" providerId="ADAL" clId="{3E8B8B34-F4C9-4DFD-9813-B04BD7046F9C}" dt="2023-06-16T20:21:12.564" v="114" actId="20577"/>
          <ac:spMkLst>
            <pc:docMk/>
            <pc:sldMk cId="4028920445" sldId="286"/>
            <ac:spMk id="34" creationId="{00000000-0000-0000-0000-000000000000}"/>
          </ac:spMkLst>
        </pc:spChg>
      </pc:sldChg>
      <pc:sldChg chg="modSp mod">
        <pc:chgData name="Paulo Renato Xavier da Silva" userId="d2fbfea9-16e8-43bd-9a0a-5c107b189f82" providerId="ADAL" clId="{3E8B8B34-F4C9-4DFD-9813-B04BD7046F9C}" dt="2023-06-16T20:13:58.423" v="104" actId="20577"/>
        <pc:sldMkLst>
          <pc:docMk/>
          <pc:sldMk cId="2221912364" sldId="287"/>
        </pc:sldMkLst>
        <pc:spChg chg="mod">
          <ac:chgData name="Paulo Renato Xavier da Silva" userId="d2fbfea9-16e8-43bd-9a0a-5c107b189f82" providerId="ADAL" clId="{3E8B8B34-F4C9-4DFD-9813-B04BD7046F9C}" dt="2023-06-16T20:04:02.023" v="56"/>
          <ac:spMkLst>
            <pc:docMk/>
            <pc:sldMk cId="2221912364" sldId="287"/>
            <ac:spMk id="2" creationId="{00000000-0000-0000-0000-000000000000}"/>
          </ac:spMkLst>
        </pc:spChg>
        <pc:spChg chg="mod">
          <ac:chgData name="Paulo Renato Xavier da Silva" userId="d2fbfea9-16e8-43bd-9a0a-5c107b189f82" providerId="ADAL" clId="{3E8B8B34-F4C9-4DFD-9813-B04BD7046F9C}" dt="2023-06-16T20:11:55.534" v="99"/>
          <ac:spMkLst>
            <pc:docMk/>
            <pc:sldMk cId="2221912364" sldId="287"/>
            <ac:spMk id="3" creationId="{00000000-0000-0000-0000-000000000000}"/>
          </ac:spMkLst>
        </pc:spChg>
        <pc:spChg chg="mod">
          <ac:chgData name="Paulo Renato Xavier da Silva" userId="d2fbfea9-16e8-43bd-9a0a-5c107b189f82" providerId="ADAL" clId="{3E8B8B34-F4C9-4DFD-9813-B04BD7046F9C}" dt="2023-06-16T20:12:59.377" v="100"/>
          <ac:spMkLst>
            <pc:docMk/>
            <pc:sldMk cId="2221912364" sldId="287"/>
            <ac:spMk id="25" creationId="{00000000-0000-0000-0000-000000000000}"/>
          </ac:spMkLst>
        </pc:spChg>
        <pc:spChg chg="mod">
          <ac:chgData name="Paulo Renato Xavier da Silva" userId="d2fbfea9-16e8-43bd-9a0a-5c107b189f82" providerId="ADAL" clId="{3E8B8B34-F4C9-4DFD-9813-B04BD7046F9C}" dt="2023-06-16T20:13:58.423" v="104" actId="20577"/>
          <ac:spMkLst>
            <pc:docMk/>
            <pc:sldMk cId="2221912364" sldId="287"/>
            <ac:spMk id="26" creationId="{00000000-0000-0000-0000-000000000000}"/>
          </ac:spMkLst>
        </pc:spChg>
      </pc:sldChg>
      <pc:sldChg chg="modSp mod modNotesTx">
        <pc:chgData name="Paulo Renato Xavier da Silva" userId="d2fbfea9-16e8-43bd-9a0a-5c107b189f82" providerId="ADAL" clId="{3E8B8B34-F4C9-4DFD-9813-B04BD7046F9C}" dt="2023-06-16T20:00:49.671" v="53"/>
        <pc:sldMkLst>
          <pc:docMk/>
          <pc:sldMk cId="1323577040" sldId="288"/>
        </pc:sldMkLst>
        <pc:spChg chg="mod">
          <ac:chgData name="Paulo Renato Xavier da Silva" userId="d2fbfea9-16e8-43bd-9a0a-5c107b189f82" providerId="ADAL" clId="{3E8B8B34-F4C9-4DFD-9813-B04BD7046F9C}" dt="2023-06-16T19:53:06.998" v="21" actId="20577"/>
          <ac:spMkLst>
            <pc:docMk/>
            <pc:sldMk cId="1323577040" sldId="288"/>
            <ac:spMk id="2" creationId="{00000000-0000-0000-0000-000000000000}"/>
          </ac:spMkLst>
        </pc:spChg>
      </pc:sldChg>
      <pc:sldChg chg="modSp mod">
        <pc:chgData name="Paulo Renato Xavier da Silva" userId="d2fbfea9-16e8-43bd-9a0a-5c107b189f82" providerId="ADAL" clId="{3E8B8B34-F4C9-4DFD-9813-B04BD7046F9C}" dt="2023-06-16T20:06:40.380" v="73"/>
        <pc:sldMkLst>
          <pc:docMk/>
          <pc:sldMk cId="3409836681" sldId="289"/>
        </pc:sldMkLst>
        <pc:spChg chg="mod">
          <ac:chgData name="Paulo Renato Xavier da Silva" userId="d2fbfea9-16e8-43bd-9a0a-5c107b189f82" providerId="ADAL" clId="{3E8B8B34-F4C9-4DFD-9813-B04BD7046F9C}" dt="2023-06-16T20:06:40.380" v="73"/>
          <ac:spMkLst>
            <pc:docMk/>
            <pc:sldMk cId="3409836681" sldId="289"/>
            <ac:spMk id="3" creationId="{00000000-0000-0000-0000-000000000000}"/>
          </ac:spMkLst>
        </pc:spChg>
      </pc:sldChg>
      <pc:sldChg chg="modSp mod">
        <pc:chgData name="Paulo Renato Xavier da Silva" userId="d2fbfea9-16e8-43bd-9a0a-5c107b189f82" providerId="ADAL" clId="{3E8B8B34-F4C9-4DFD-9813-B04BD7046F9C}" dt="2023-06-16T20:06:50.042" v="74"/>
        <pc:sldMkLst>
          <pc:docMk/>
          <pc:sldMk cId="3821953566" sldId="290"/>
        </pc:sldMkLst>
        <pc:spChg chg="mod">
          <ac:chgData name="Paulo Renato Xavier da Silva" userId="d2fbfea9-16e8-43bd-9a0a-5c107b189f82" providerId="ADAL" clId="{3E8B8B34-F4C9-4DFD-9813-B04BD7046F9C}" dt="2023-06-16T20:06:50.042" v="74"/>
          <ac:spMkLst>
            <pc:docMk/>
            <pc:sldMk cId="3821953566" sldId="290"/>
            <ac:spMk id="2" creationId="{00000000-0000-0000-0000-000000000000}"/>
          </ac:spMkLst>
        </pc:spChg>
      </pc:sldChg>
      <pc:sldChg chg="addSp delSp modSp mod">
        <pc:chgData name="Paulo Renato Xavier da Silva" userId="d2fbfea9-16e8-43bd-9a0a-5c107b189f82" providerId="ADAL" clId="{3E8B8B34-F4C9-4DFD-9813-B04BD7046F9C}" dt="2023-06-16T20:07:50.506" v="82" actId="22"/>
        <pc:sldMkLst>
          <pc:docMk/>
          <pc:sldMk cId="2498579297" sldId="291"/>
        </pc:sldMkLst>
        <pc:spChg chg="mod">
          <ac:chgData name="Paulo Renato Xavier da Silva" userId="d2fbfea9-16e8-43bd-9a0a-5c107b189f82" providerId="ADAL" clId="{3E8B8B34-F4C9-4DFD-9813-B04BD7046F9C}" dt="2023-06-16T20:07:40.150" v="80"/>
          <ac:spMkLst>
            <pc:docMk/>
            <pc:sldMk cId="2498579297" sldId="291"/>
            <ac:spMk id="2" creationId="{00000000-0000-0000-0000-000000000000}"/>
          </ac:spMkLst>
        </pc:spChg>
        <pc:spChg chg="add del">
          <ac:chgData name="Paulo Renato Xavier da Silva" userId="d2fbfea9-16e8-43bd-9a0a-5c107b189f82" providerId="ADAL" clId="{3E8B8B34-F4C9-4DFD-9813-B04BD7046F9C}" dt="2023-06-16T20:07:50.506" v="82" actId="22"/>
          <ac:spMkLst>
            <pc:docMk/>
            <pc:sldMk cId="2498579297" sldId="291"/>
            <ac:spMk id="27" creationId="{752CBF09-4260-F858-68BF-FE6B2949AA1F}"/>
          </ac:spMkLst>
        </pc:spChg>
      </pc:sldChg>
      <pc:sldChg chg="modSp mod">
        <pc:chgData name="Paulo Renato Xavier da Silva" userId="d2fbfea9-16e8-43bd-9a0a-5c107b189f82" providerId="ADAL" clId="{3E8B8B34-F4C9-4DFD-9813-B04BD7046F9C}" dt="2023-06-16T20:08:32.974" v="85"/>
        <pc:sldMkLst>
          <pc:docMk/>
          <pc:sldMk cId="1927227201" sldId="292"/>
        </pc:sldMkLst>
        <pc:spChg chg="mod">
          <ac:chgData name="Paulo Renato Xavier da Silva" userId="d2fbfea9-16e8-43bd-9a0a-5c107b189f82" providerId="ADAL" clId="{3E8B8B34-F4C9-4DFD-9813-B04BD7046F9C}" dt="2023-06-16T20:08:32.974" v="85"/>
          <ac:spMkLst>
            <pc:docMk/>
            <pc:sldMk cId="1927227201" sldId="292"/>
            <ac:spMk id="2" creationId="{00000000-0000-0000-0000-000000000000}"/>
          </ac:spMkLst>
        </pc:spChg>
      </pc:sldChg>
      <pc:sldChg chg="modSp mod">
        <pc:chgData name="Paulo Renato Xavier da Silva" userId="d2fbfea9-16e8-43bd-9a0a-5c107b189f82" providerId="ADAL" clId="{3E8B8B34-F4C9-4DFD-9813-B04BD7046F9C}" dt="2023-06-16T20:09:02.577" v="90"/>
        <pc:sldMkLst>
          <pc:docMk/>
          <pc:sldMk cId="3636558478" sldId="293"/>
        </pc:sldMkLst>
        <pc:spChg chg="mod">
          <ac:chgData name="Paulo Renato Xavier da Silva" userId="d2fbfea9-16e8-43bd-9a0a-5c107b189f82" providerId="ADAL" clId="{3E8B8B34-F4C9-4DFD-9813-B04BD7046F9C}" dt="2023-06-16T20:09:02.577" v="90"/>
          <ac:spMkLst>
            <pc:docMk/>
            <pc:sldMk cId="3636558478" sldId="293"/>
            <ac:spMk id="2" creationId="{00000000-0000-0000-0000-000000000000}"/>
          </ac:spMkLst>
        </pc:spChg>
      </pc:sldChg>
      <pc:sldChg chg="modSp mod">
        <pc:chgData name="Paulo Renato Xavier da Silva" userId="d2fbfea9-16e8-43bd-9a0a-5c107b189f82" providerId="ADAL" clId="{3E8B8B34-F4C9-4DFD-9813-B04BD7046F9C}" dt="2023-06-16T20:09:27.807" v="96" actId="20577"/>
        <pc:sldMkLst>
          <pc:docMk/>
          <pc:sldMk cId="1418441033" sldId="294"/>
        </pc:sldMkLst>
        <pc:spChg chg="mod">
          <ac:chgData name="Paulo Renato Xavier da Silva" userId="d2fbfea9-16e8-43bd-9a0a-5c107b189f82" providerId="ADAL" clId="{3E8B8B34-F4C9-4DFD-9813-B04BD7046F9C}" dt="2023-06-16T20:09:27.807" v="96" actId="20577"/>
          <ac:spMkLst>
            <pc:docMk/>
            <pc:sldMk cId="1418441033" sldId="294"/>
            <ac:spMk id="2" creationId="{00000000-0000-0000-0000-000000000000}"/>
          </ac:spMkLst>
        </pc:spChg>
      </pc:sldChg>
      <pc:sldChg chg="modSp mod">
        <pc:chgData name="Paulo Renato Xavier da Silva" userId="d2fbfea9-16e8-43bd-9a0a-5c107b189f82" providerId="ADAL" clId="{3E8B8B34-F4C9-4DFD-9813-B04BD7046F9C}" dt="2023-06-16T20:09:39.366" v="98" actId="20577"/>
        <pc:sldMkLst>
          <pc:docMk/>
          <pc:sldMk cId="2298896002" sldId="295"/>
        </pc:sldMkLst>
        <pc:spChg chg="mod">
          <ac:chgData name="Paulo Renato Xavier da Silva" userId="d2fbfea9-16e8-43bd-9a0a-5c107b189f82" providerId="ADAL" clId="{3E8B8B34-F4C9-4DFD-9813-B04BD7046F9C}" dt="2023-06-16T20:09:39.366" v="98" actId="20577"/>
          <ac:spMkLst>
            <pc:docMk/>
            <pc:sldMk cId="2298896002" sldId="295"/>
            <ac:spMk id="2" creationId="{00000000-0000-0000-0000-000000000000}"/>
          </ac:spMkLst>
        </pc:spChg>
      </pc:sldChg>
      <pc:sldChg chg="modSp mod">
        <pc:chgData name="Paulo Renato Xavier da Silva" userId="d2fbfea9-16e8-43bd-9a0a-5c107b189f82" providerId="ADAL" clId="{3E8B8B34-F4C9-4DFD-9813-B04BD7046F9C}" dt="2023-06-16T19:49:49.587" v="7" actId="6549"/>
        <pc:sldMkLst>
          <pc:docMk/>
          <pc:sldMk cId="3958667623" sldId="352"/>
        </pc:sldMkLst>
        <pc:spChg chg="mod">
          <ac:chgData name="Paulo Renato Xavier da Silva" userId="d2fbfea9-16e8-43bd-9a0a-5c107b189f82" providerId="ADAL" clId="{3E8B8B34-F4C9-4DFD-9813-B04BD7046F9C}" dt="2023-06-16T19:49:49.587" v="7" actId="6549"/>
          <ac:spMkLst>
            <pc:docMk/>
            <pc:sldMk cId="3958667623" sldId="352"/>
            <ac:spMk id="2" creationId="{00000000-0000-0000-0000-000000000000}"/>
          </ac:spMkLst>
        </pc:spChg>
      </pc:sldChg>
      <pc:sldChg chg="modSp mod">
        <pc:chgData name="Paulo Renato Xavier da Silva" userId="d2fbfea9-16e8-43bd-9a0a-5c107b189f82" providerId="ADAL" clId="{3E8B8B34-F4C9-4DFD-9813-B04BD7046F9C}" dt="2023-06-16T19:48:40.703" v="0"/>
        <pc:sldMkLst>
          <pc:docMk/>
          <pc:sldMk cId="3644917136" sldId="354"/>
        </pc:sldMkLst>
        <pc:spChg chg="mod">
          <ac:chgData name="Paulo Renato Xavier da Silva" userId="d2fbfea9-16e8-43bd-9a0a-5c107b189f82" providerId="ADAL" clId="{3E8B8B34-F4C9-4DFD-9813-B04BD7046F9C}" dt="2023-06-16T19:48:40.703" v="0"/>
          <ac:spMkLst>
            <pc:docMk/>
            <pc:sldMk cId="3644917136" sldId="354"/>
            <ac:spMk id="2" creationId="{00000000-0000-0000-0000-000000000000}"/>
          </ac:spMkLst>
        </pc:spChg>
      </pc:sldChg>
    </pc:docChg>
  </pc:docChgLst>
  <pc:docChgLst>
    <pc:chgData name="Gloria Maria de Andrade Alves" userId="S::gloria.alves61@aluno.ifce.edu.br::101ffc6a-a630-4bf3-b4fd-3b94d5e2bb63" providerId="AD" clId="Web-{415F1FC5-FB52-FFF4-A0E0-F4E89EA314FA}"/>
    <pc:docChg chg="addSld">
      <pc:chgData name="Gloria Maria de Andrade Alves" userId="S::gloria.alves61@aluno.ifce.edu.br::101ffc6a-a630-4bf3-b4fd-3b94d5e2bb63" providerId="AD" clId="Web-{415F1FC5-FB52-FFF4-A0E0-F4E89EA314FA}" dt="2024-06-15T17:26:20.799" v="0"/>
      <pc:docMkLst>
        <pc:docMk/>
      </pc:docMkLst>
      <pc:sldChg chg="new">
        <pc:chgData name="Gloria Maria de Andrade Alves" userId="S::gloria.alves61@aluno.ifce.edu.br::101ffc6a-a630-4bf3-b4fd-3b94d5e2bb63" providerId="AD" clId="Web-{415F1FC5-FB52-FFF4-A0E0-F4E89EA314FA}" dt="2024-06-15T17:26:20.799" v="0"/>
        <pc:sldMkLst>
          <pc:docMk/>
          <pc:sldMk cId="3753111426" sldId="363"/>
        </pc:sldMkLst>
      </pc:sldChg>
    </pc:docChg>
  </pc:docChgLst>
  <pc:docChgLst>
    <pc:chgData name="Gloria Maria de Andrade Alves" userId="S::gloria.alves61@aluno.ifce.edu.br::101ffc6a-a630-4bf3-b4fd-3b94d5e2bb63" providerId="AD" clId="Web-{472C8B6A-E577-43D7-C3B0-DF1D49B3FA51}"/>
    <pc:docChg chg="modSld">
      <pc:chgData name="Gloria Maria de Andrade Alves" userId="S::gloria.alves61@aluno.ifce.edu.br::101ffc6a-a630-4bf3-b4fd-3b94d5e2bb63" providerId="AD" clId="Web-{472C8B6A-E577-43D7-C3B0-DF1D49B3FA51}" dt="2024-06-19T14:34:04.305" v="7"/>
      <pc:docMkLst>
        <pc:docMk/>
      </pc:docMkLst>
      <pc:sldChg chg="modSp">
        <pc:chgData name="Gloria Maria de Andrade Alves" userId="S::gloria.alves61@aluno.ifce.edu.br::101ffc6a-a630-4bf3-b4fd-3b94d5e2bb63" providerId="AD" clId="Web-{472C8B6A-E577-43D7-C3B0-DF1D49B3FA51}" dt="2024-06-19T14:34:04.305" v="7"/>
        <pc:sldMkLst>
          <pc:docMk/>
          <pc:sldMk cId="2565308659" sldId="330"/>
        </pc:sldMkLst>
        <pc:graphicFrameChg chg="mod modGraphic">
          <ac:chgData name="Gloria Maria de Andrade Alves" userId="S::gloria.alves61@aluno.ifce.edu.br::101ffc6a-a630-4bf3-b4fd-3b94d5e2bb63" providerId="AD" clId="Web-{472C8B6A-E577-43D7-C3B0-DF1D49B3FA51}" dt="2024-06-19T14:34:04.305" v="7"/>
          <ac:graphicFrameMkLst>
            <pc:docMk/>
            <pc:sldMk cId="2565308659" sldId="330"/>
            <ac:graphicFrameMk id="10" creationId="{00000000-0000-0000-0000-000000000000}"/>
          </ac:graphicFrameMkLst>
        </pc:graphicFrameChg>
      </pc:sldChg>
    </pc:docChg>
  </pc:docChgLst>
  <pc:docChgLst>
    <pc:chgData name="Gloria Maria de Andrade Alves" userId="S::gloria.alves61@aluno.ifce.edu.br::101ffc6a-a630-4bf3-b4fd-3b94d5e2bb63" providerId="AD" clId="Web-{548588E0-0922-BD67-000F-B1F4DCDE5494}"/>
    <pc:docChg chg="addSld">
      <pc:chgData name="Gloria Maria de Andrade Alves" userId="S::gloria.alves61@aluno.ifce.edu.br::101ffc6a-a630-4bf3-b4fd-3b94d5e2bb63" providerId="AD" clId="Web-{548588E0-0922-BD67-000F-B1F4DCDE5494}" dt="2024-04-22T12:57:53.118" v="0"/>
      <pc:docMkLst>
        <pc:docMk/>
      </pc:docMkLst>
      <pc:sldChg chg="new">
        <pc:chgData name="Gloria Maria de Andrade Alves" userId="S::gloria.alves61@aluno.ifce.edu.br::101ffc6a-a630-4bf3-b4fd-3b94d5e2bb63" providerId="AD" clId="Web-{548588E0-0922-BD67-000F-B1F4DCDE5494}" dt="2024-04-22T12:57:53.118" v="0"/>
        <pc:sldMkLst>
          <pc:docMk/>
          <pc:sldMk cId="3494025196" sldId="362"/>
        </pc:sldMkLst>
      </pc:sldChg>
    </pc:docChg>
  </pc:docChgLst>
  <pc:docChgLst>
    <pc:chgData name="Gloria Maria de Andrade Alves" userId="S::gloria.alves61@aluno.ifce.edu.br::101ffc6a-a630-4bf3-b4fd-3b94d5e2bb63" providerId="AD" clId="Web-{8F5C3E40-D206-EBFE-015E-C3480EB1FD27}"/>
    <pc:docChg chg="modSld">
      <pc:chgData name="Gloria Maria de Andrade Alves" userId="S::gloria.alves61@aluno.ifce.edu.br::101ffc6a-a630-4bf3-b4fd-3b94d5e2bb63" providerId="AD" clId="Web-{8F5C3E40-D206-EBFE-015E-C3480EB1FD27}" dt="2024-06-20T17:37:01.440" v="2" actId="14100"/>
      <pc:docMkLst>
        <pc:docMk/>
      </pc:docMkLst>
      <pc:sldChg chg="modSp">
        <pc:chgData name="Gloria Maria de Andrade Alves" userId="S::gloria.alves61@aluno.ifce.edu.br::101ffc6a-a630-4bf3-b4fd-3b94d5e2bb63" providerId="AD" clId="Web-{8F5C3E40-D206-EBFE-015E-C3480EB1FD27}" dt="2024-06-20T17:09:48.847" v="1" actId="20577"/>
        <pc:sldMkLst>
          <pc:docMk/>
          <pc:sldMk cId="2823540531" sldId="316"/>
        </pc:sldMkLst>
        <pc:spChg chg="mod">
          <ac:chgData name="Gloria Maria de Andrade Alves" userId="S::gloria.alves61@aluno.ifce.edu.br::101ffc6a-a630-4bf3-b4fd-3b94d5e2bb63" providerId="AD" clId="Web-{8F5C3E40-D206-EBFE-015E-C3480EB1FD27}" dt="2024-06-20T17:09:48.847" v="1" actId="20577"/>
          <ac:spMkLst>
            <pc:docMk/>
            <pc:sldMk cId="2823540531" sldId="316"/>
            <ac:spMk id="2" creationId="{00000000-0000-0000-0000-000000000000}"/>
          </ac:spMkLst>
        </pc:spChg>
      </pc:sldChg>
      <pc:sldChg chg="modSp">
        <pc:chgData name="Gloria Maria de Andrade Alves" userId="S::gloria.alves61@aluno.ifce.edu.br::101ffc6a-a630-4bf3-b4fd-3b94d5e2bb63" providerId="AD" clId="Web-{8F5C3E40-D206-EBFE-015E-C3480EB1FD27}" dt="2024-06-20T17:37:01.440" v="2" actId="14100"/>
        <pc:sldMkLst>
          <pc:docMk/>
          <pc:sldMk cId="1970557411" sldId="343"/>
        </pc:sldMkLst>
        <pc:picChg chg="mod">
          <ac:chgData name="Gloria Maria de Andrade Alves" userId="S::gloria.alves61@aluno.ifce.edu.br::101ffc6a-a630-4bf3-b4fd-3b94d5e2bb63" providerId="AD" clId="Web-{8F5C3E40-D206-EBFE-015E-C3480EB1FD27}" dt="2024-06-20T17:37:01.440" v="2" actId="14100"/>
          <ac:picMkLst>
            <pc:docMk/>
            <pc:sldMk cId="1970557411" sldId="343"/>
            <ac:picMk id="19" creationId="{00000000-0000-0000-0000-000000000000}"/>
          </ac:picMkLst>
        </pc:picChg>
      </pc:sldChg>
    </pc:docChg>
  </pc:docChgLst>
  <pc:docChgLst>
    <pc:chgData name="Gloria Maria de Andrade Alves" userId="S::gloria.alves61@aluno.ifce.edu.br::101ffc6a-a630-4bf3-b4fd-3b94d5e2bb63" providerId="AD" clId="Web-{43EA3A27-D13F-C36B-0688-144FAA20542B}"/>
    <pc:docChg chg="modSld">
      <pc:chgData name="Gloria Maria de Andrade Alves" userId="S::gloria.alves61@aluno.ifce.edu.br::101ffc6a-a630-4bf3-b4fd-3b94d5e2bb63" providerId="AD" clId="Web-{43EA3A27-D13F-C36B-0688-144FAA20542B}" dt="2024-06-11T17:16:05.838" v="0" actId="14100"/>
      <pc:docMkLst>
        <pc:docMk/>
      </pc:docMkLst>
      <pc:sldChg chg="modSp">
        <pc:chgData name="Gloria Maria de Andrade Alves" userId="S::gloria.alves61@aluno.ifce.edu.br::101ffc6a-a630-4bf3-b4fd-3b94d5e2bb63" providerId="AD" clId="Web-{43EA3A27-D13F-C36B-0688-144FAA20542B}" dt="2024-06-11T17:16:05.838" v="0" actId="14100"/>
        <pc:sldMkLst>
          <pc:docMk/>
          <pc:sldMk cId="202420070" sldId="280"/>
        </pc:sldMkLst>
        <pc:spChg chg="mod">
          <ac:chgData name="Gloria Maria de Andrade Alves" userId="S::gloria.alves61@aluno.ifce.edu.br::101ffc6a-a630-4bf3-b4fd-3b94d5e2bb63" providerId="AD" clId="Web-{43EA3A27-D13F-C36B-0688-144FAA20542B}" dt="2024-06-11T17:16:05.838" v="0" actId="14100"/>
          <ac:spMkLst>
            <pc:docMk/>
            <pc:sldMk cId="202420070" sldId="280"/>
            <ac:spMk id="58" creationId="{00000000-0000-0000-0000-000000000000}"/>
          </ac:spMkLst>
        </pc:spChg>
      </pc:sldChg>
    </pc:docChg>
  </pc:docChgLst>
  <pc:docChgLst>
    <pc:chgData name="Gloria Maria de Andrade Alves" userId="101ffc6a-a630-4bf3-b4fd-3b94d5e2bb63" providerId="ADAL" clId="{531FBCB9-DC20-4251-AB3C-42D1A9BB4579}"/>
    <pc:docChg chg="undo custSel modSld">
      <pc:chgData name="Gloria Maria de Andrade Alves" userId="101ffc6a-a630-4bf3-b4fd-3b94d5e2bb63" providerId="ADAL" clId="{531FBCB9-DC20-4251-AB3C-42D1A9BB4579}" dt="2024-03-09T01:17:26.719" v="218"/>
      <pc:docMkLst>
        <pc:docMk/>
      </pc:docMkLst>
      <pc:sldChg chg="modSp mod">
        <pc:chgData name="Gloria Maria de Andrade Alves" userId="101ffc6a-a630-4bf3-b4fd-3b94d5e2bb63" providerId="ADAL" clId="{531FBCB9-DC20-4251-AB3C-42D1A9BB4579}" dt="2024-03-09T01:07:42.812" v="124"/>
        <pc:sldMkLst>
          <pc:docMk/>
          <pc:sldMk cId="1595751293" sldId="298"/>
        </pc:sldMkLst>
        <pc:spChg chg="mod">
          <ac:chgData name="Gloria Maria de Andrade Alves" userId="101ffc6a-a630-4bf3-b4fd-3b94d5e2bb63" providerId="ADAL" clId="{531FBCB9-DC20-4251-AB3C-42D1A9BB4579}" dt="2024-03-09T01:07:10.664" v="121" actId="1076"/>
          <ac:spMkLst>
            <pc:docMk/>
            <pc:sldMk cId="1595751293" sldId="298"/>
            <ac:spMk id="48" creationId="{00000000-0000-0000-0000-000000000000}"/>
          </ac:spMkLst>
        </pc:spChg>
        <pc:spChg chg="mod">
          <ac:chgData name="Gloria Maria de Andrade Alves" userId="101ffc6a-a630-4bf3-b4fd-3b94d5e2bb63" providerId="ADAL" clId="{531FBCB9-DC20-4251-AB3C-42D1A9BB4579}" dt="2024-03-09T01:07:10.664" v="121" actId="1076"/>
          <ac:spMkLst>
            <pc:docMk/>
            <pc:sldMk cId="1595751293" sldId="298"/>
            <ac:spMk id="49" creationId="{00000000-0000-0000-0000-000000000000}"/>
          </ac:spMkLst>
        </pc:spChg>
        <pc:spChg chg="mod">
          <ac:chgData name="Gloria Maria de Andrade Alves" userId="101ffc6a-a630-4bf3-b4fd-3b94d5e2bb63" providerId="ADAL" clId="{531FBCB9-DC20-4251-AB3C-42D1A9BB4579}" dt="2024-03-09T01:07:10.664" v="121" actId="1076"/>
          <ac:spMkLst>
            <pc:docMk/>
            <pc:sldMk cId="1595751293" sldId="298"/>
            <ac:spMk id="50" creationId="{00000000-0000-0000-0000-000000000000}"/>
          </ac:spMkLst>
        </pc:spChg>
        <pc:spChg chg="mod">
          <ac:chgData name="Gloria Maria de Andrade Alves" userId="101ffc6a-a630-4bf3-b4fd-3b94d5e2bb63" providerId="ADAL" clId="{531FBCB9-DC20-4251-AB3C-42D1A9BB4579}" dt="2024-03-09T01:07:13.343" v="122" actId="14100"/>
          <ac:spMkLst>
            <pc:docMk/>
            <pc:sldMk cId="1595751293" sldId="298"/>
            <ac:spMk id="51" creationId="{00000000-0000-0000-0000-000000000000}"/>
          </ac:spMkLst>
        </pc:spChg>
        <pc:spChg chg="mod">
          <ac:chgData name="Gloria Maria de Andrade Alves" userId="101ffc6a-a630-4bf3-b4fd-3b94d5e2bb63" providerId="ADAL" clId="{531FBCB9-DC20-4251-AB3C-42D1A9BB4579}" dt="2024-03-09T01:07:18.193" v="123"/>
          <ac:spMkLst>
            <pc:docMk/>
            <pc:sldMk cId="1595751293" sldId="298"/>
            <ac:spMk id="52" creationId="{00000000-0000-0000-0000-000000000000}"/>
          </ac:spMkLst>
        </pc:spChg>
        <pc:spChg chg="mod">
          <ac:chgData name="Gloria Maria de Andrade Alves" userId="101ffc6a-a630-4bf3-b4fd-3b94d5e2bb63" providerId="ADAL" clId="{531FBCB9-DC20-4251-AB3C-42D1A9BB4579}" dt="2024-03-09T01:07:42.812" v="124"/>
          <ac:spMkLst>
            <pc:docMk/>
            <pc:sldMk cId="1595751293" sldId="298"/>
            <ac:spMk id="53" creationId="{00000000-0000-0000-0000-000000000000}"/>
          </ac:spMkLst>
        </pc:spChg>
      </pc:sldChg>
      <pc:sldChg chg="modSp mod">
        <pc:chgData name="Gloria Maria de Andrade Alves" userId="101ffc6a-a630-4bf3-b4fd-3b94d5e2bb63" providerId="ADAL" clId="{531FBCB9-DC20-4251-AB3C-42D1A9BB4579}" dt="2024-03-09T01:08:55.930" v="133"/>
        <pc:sldMkLst>
          <pc:docMk/>
          <pc:sldMk cId="4292755409" sldId="299"/>
        </pc:sldMkLst>
        <pc:spChg chg="mod">
          <ac:chgData name="Gloria Maria de Andrade Alves" userId="101ffc6a-a630-4bf3-b4fd-3b94d5e2bb63" providerId="ADAL" clId="{531FBCB9-DC20-4251-AB3C-42D1A9BB4579}" dt="2024-03-09T01:08:40.911" v="130" actId="1076"/>
          <ac:spMkLst>
            <pc:docMk/>
            <pc:sldMk cId="4292755409" sldId="299"/>
            <ac:spMk id="120" creationId="{00000000-0000-0000-0000-000000000000}"/>
          </ac:spMkLst>
        </pc:spChg>
        <pc:spChg chg="mod">
          <ac:chgData name="Gloria Maria de Andrade Alves" userId="101ffc6a-a630-4bf3-b4fd-3b94d5e2bb63" providerId="ADAL" clId="{531FBCB9-DC20-4251-AB3C-42D1A9BB4579}" dt="2024-03-09T01:08:40.911" v="130" actId="1076"/>
          <ac:spMkLst>
            <pc:docMk/>
            <pc:sldMk cId="4292755409" sldId="299"/>
            <ac:spMk id="121" creationId="{00000000-0000-0000-0000-000000000000}"/>
          </ac:spMkLst>
        </pc:spChg>
        <pc:spChg chg="mod">
          <ac:chgData name="Gloria Maria de Andrade Alves" userId="101ffc6a-a630-4bf3-b4fd-3b94d5e2bb63" providerId="ADAL" clId="{531FBCB9-DC20-4251-AB3C-42D1A9BB4579}" dt="2024-03-09T01:08:40.911" v="130" actId="1076"/>
          <ac:spMkLst>
            <pc:docMk/>
            <pc:sldMk cId="4292755409" sldId="299"/>
            <ac:spMk id="122" creationId="{00000000-0000-0000-0000-000000000000}"/>
          </ac:spMkLst>
        </pc:spChg>
        <pc:spChg chg="mod">
          <ac:chgData name="Gloria Maria de Andrade Alves" userId="101ffc6a-a630-4bf3-b4fd-3b94d5e2bb63" providerId="ADAL" clId="{531FBCB9-DC20-4251-AB3C-42D1A9BB4579}" dt="2024-03-09T01:08:43.311" v="131" actId="14100"/>
          <ac:spMkLst>
            <pc:docMk/>
            <pc:sldMk cId="4292755409" sldId="299"/>
            <ac:spMk id="123" creationId="{00000000-0000-0000-0000-000000000000}"/>
          </ac:spMkLst>
        </pc:spChg>
        <pc:spChg chg="mod">
          <ac:chgData name="Gloria Maria de Andrade Alves" userId="101ffc6a-a630-4bf3-b4fd-3b94d5e2bb63" providerId="ADAL" clId="{531FBCB9-DC20-4251-AB3C-42D1A9BB4579}" dt="2024-03-09T01:08:48.411" v="132"/>
          <ac:spMkLst>
            <pc:docMk/>
            <pc:sldMk cId="4292755409" sldId="299"/>
            <ac:spMk id="124" creationId="{00000000-0000-0000-0000-000000000000}"/>
          </ac:spMkLst>
        </pc:spChg>
        <pc:spChg chg="mod">
          <ac:chgData name="Gloria Maria de Andrade Alves" userId="101ffc6a-a630-4bf3-b4fd-3b94d5e2bb63" providerId="ADAL" clId="{531FBCB9-DC20-4251-AB3C-42D1A9BB4579}" dt="2024-03-09T01:08:55.930" v="133"/>
          <ac:spMkLst>
            <pc:docMk/>
            <pc:sldMk cId="4292755409" sldId="299"/>
            <ac:spMk id="125" creationId="{00000000-0000-0000-0000-000000000000}"/>
          </ac:spMkLst>
        </pc:spChg>
      </pc:sldChg>
      <pc:sldChg chg="modSp mod">
        <pc:chgData name="Gloria Maria de Andrade Alves" userId="101ffc6a-a630-4bf3-b4fd-3b94d5e2bb63" providerId="ADAL" clId="{531FBCB9-DC20-4251-AB3C-42D1A9BB4579}" dt="2024-03-09T01:10:00.765" v="144" actId="20577"/>
        <pc:sldMkLst>
          <pc:docMk/>
          <pc:sldMk cId="2164364397" sldId="300"/>
        </pc:sldMkLst>
        <pc:spChg chg="mod">
          <ac:chgData name="Gloria Maria de Andrade Alves" userId="101ffc6a-a630-4bf3-b4fd-3b94d5e2bb63" providerId="ADAL" clId="{531FBCB9-DC20-4251-AB3C-42D1A9BB4579}" dt="2024-03-09T01:09:28.154" v="136"/>
          <ac:spMkLst>
            <pc:docMk/>
            <pc:sldMk cId="2164364397" sldId="300"/>
            <ac:spMk id="44" creationId="{00000000-0000-0000-0000-000000000000}"/>
          </ac:spMkLst>
        </pc:spChg>
        <pc:spChg chg="mod">
          <ac:chgData name="Gloria Maria de Andrade Alves" userId="101ffc6a-a630-4bf3-b4fd-3b94d5e2bb63" providerId="ADAL" clId="{531FBCB9-DC20-4251-AB3C-42D1A9BB4579}" dt="2024-03-09T01:09:33.057" v="137"/>
          <ac:spMkLst>
            <pc:docMk/>
            <pc:sldMk cId="2164364397" sldId="300"/>
            <ac:spMk id="46" creationId="{00000000-0000-0000-0000-000000000000}"/>
          </ac:spMkLst>
        </pc:spChg>
        <pc:spChg chg="mod">
          <ac:chgData name="Gloria Maria de Andrade Alves" userId="101ffc6a-a630-4bf3-b4fd-3b94d5e2bb63" providerId="ADAL" clId="{531FBCB9-DC20-4251-AB3C-42D1A9BB4579}" dt="2024-03-09T01:09:38.419" v="138"/>
          <ac:spMkLst>
            <pc:docMk/>
            <pc:sldMk cId="2164364397" sldId="300"/>
            <ac:spMk id="47" creationId="{00000000-0000-0000-0000-000000000000}"/>
          </ac:spMkLst>
        </pc:spChg>
        <pc:spChg chg="mod">
          <ac:chgData name="Gloria Maria de Andrade Alves" userId="101ffc6a-a630-4bf3-b4fd-3b94d5e2bb63" providerId="ADAL" clId="{531FBCB9-DC20-4251-AB3C-42D1A9BB4579}" dt="2024-03-09T01:09:51.075" v="141"/>
          <ac:spMkLst>
            <pc:docMk/>
            <pc:sldMk cId="2164364397" sldId="300"/>
            <ac:spMk id="48" creationId="{00000000-0000-0000-0000-000000000000}"/>
          </ac:spMkLst>
        </pc:spChg>
        <pc:spChg chg="mod">
          <ac:chgData name="Gloria Maria de Andrade Alves" userId="101ffc6a-a630-4bf3-b4fd-3b94d5e2bb63" providerId="ADAL" clId="{531FBCB9-DC20-4251-AB3C-42D1A9BB4579}" dt="2024-03-09T01:10:00.765" v="144" actId="20577"/>
          <ac:spMkLst>
            <pc:docMk/>
            <pc:sldMk cId="2164364397" sldId="300"/>
            <ac:spMk id="49" creationId="{00000000-0000-0000-0000-000000000000}"/>
          </ac:spMkLst>
        </pc:spChg>
      </pc:sldChg>
      <pc:sldChg chg="modSp mod">
        <pc:chgData name="Gloria Maria de Andrade Alves" userId="101ffc6a-a630-4bf3-b4fd-3b94d5e2bb63" providerId="ADAL" clId="{531FBCB9-DC20-4251-AB3C-42D1A9BB4579}" dt="2024-03-09T01:10:34.264" v="149"/>
        <pc:sldMkLst>
          <pc:docMk/>
          <pc:sldMk cId="4037299491" sldId="301"/>
        </pc:sldMkLst>
        <pc:spChg chg="mod">
          <ac:chgData name="Gloria Maria de Andrade Alves" userId="101ffc6a-a630-4bf3-b4fd-3b94d5e2bb63" providerId="ADAL" clId="{531FBCB9-DC20-4251-AB3C-42D1A9BB4579}" dt="2024-03-09T01:10:10.612" v="145"/>
          <ac:spMkLst>
            <pc:docMk/>
            <pc:sldMk cId="4037299491" sldId="301"/>
            <ac:spMk id="38" creationId="{00000000-0000-0000-0000-000000000000}"/>
          </ac:spMkLst>
        </pc:spChg>
        <pc:spChg chg="mod">
          <ac:chgData name="Gloria Maria de Andrade Alves" userId="101ffc6a-a630-4bf3-b4fd-3b94d5e2bb63" providerId="ADAL" clId="{531FBCB9-DC20-4251-AB3C-42D1A9BB4579}" dt="2024-03-09T01:10:14.559" v="146"/>
          <ac:spMkLst>
            <pc:docMk/>
            <pc:sldMk cId="4037299491" sldId="301"/>
            <ac:spMk id="40" creationId="{00000000-0000-0000-0000-000000000000}"/>
          </ac:spMkLst>
        </pc:spChg>
        <pc:spChg chg="mod">
          <ac:chgData name="Gloria Maria de Andrade Alves" userId="101ffc6a-a630-4bf3-b4fd-3b94d5e2bb63" providerId="ADAL" clId="{531FBCB9-DC20-4251-AB3C-42D1A9BB4579}" dt="2024-03-09T01:10:18.168" v="147"/>
          <ac:spMkLst>
            <pc:docMk/>
            <pc:sldMk cId="4037299491" sldId="301"/>
            <ac:spMk id="41" creationId="{00000000-0000-0000-0000-000000000000}"/>
          </ac:spMkLst>
        </pc:spChg>
        <pc:spChg chg="mod">
          <ac:chgData name="Gloria Maria de Andrade Alves" userId="101ffc6a-a630-4bf3-b4fd-3b94d5e2bb63" providerId="ADAL" clId="{531FBCB9-DC20-4251-AB3C-42D1A9BB4579}" dt="2024-03-09T01:10:27.283" v="148"/>
          <ac:spMkLst>
            <pc:docMk/>
            <pc:sldMk cId="4037299491" sldId="301"/>
            <ac:spMk id="42" creationId="{00000000-0000-0000-0000-000000000000}"/>
          </ac:spMkLst>
        </pc:spChg>
        <pc:spChg chg="mod">
          <ac:chgData name="Gloria Maria de Andrade Alves" userId="101ffc6a-a630-4bf3-b4fd-3b94d5e2bb63" providerId="ADAL" clId="{531FBCB9-DC20-4251-AB3C-42D1A9BB4579}" dt="2024-03-09T01:10:34.264" v="149"/>
          <ac:spMkLst>
            <pc:docMk/>
            <pc:sldMk cId="4037299491" sldId="301"/>
            <ac:spMk id="43" creationId="{00000000-0000-0000-0000-000000000000}"/>
          </ac:spMkLst>
        </pc:spChg>
      </pc:sldChg>
      <pc:sldChg chg="modSp mod">
        <pc:chgData name="Gloria Maria de Andrade Alves" userId="101ffc6a-a630-4bf3-b4fd-3b94d5e2bb63" providerId="ADAL" clId="{531FBCB9-DC20-4251-AB3C-42D1A9BB4579}" dt="2024-03-09T01:11:58.810" v="156"/>
        <pc:sldMkLst>
          <pc:docMk/>
          <pc:sldMk cId="489580750" sldId="302"/>
        </pc:sldMkLst>
        <pc:spChg chg="mod">
          <ac:chgData name="Gloria Maria de Andrade Alves" userId="101ffc6a-a630-4bf3-b4fd-3b94d5e2bb63" providerId="ADAL" clId="{531FBCB9-DC20-4251-AB3C-42D1A9BB4579}" dt="2024-03-09T01:10:48.814" v="150"/>
          <ac:spMkLst>
            <pc:docMk/>
            <pc:sldMk cId="489580750" sldId="302"/>
            <ac:spMk id="30" creationId="{00000000-0000-0000-0000-000000000000}"/>
          </ac:spMkLst>
        </pc:spChg>
        <pc:spChg chg="mod">
          <ac:chgData name="Gloria Maria de Andrade Alves" userId="101ffc6a-a630-4bf3-b4fd-3b94d5e2bb63" providerId="ADAL" clId="{531FBCB9-DC20-4251-AB3C-42D1A9BB4579}" dt="2024-03-09T01:10:52.936" v="151"/>
          <ac:spMkLst>
            <pc:docMk/>
            <pc:sldMk cId="489580750" sldId="302"/>
            <ac:spMk id="32" creationId="{00000000-0000-0000-0000-000000000000}"/>
          </ac:spMkLst>
        </pc:spChg>
        <pc:spChg chg="mod">
          <ac:chgData name="Gloria Maria de Andrade Alves" userId="101ffc6a-a630-4bf3-b4fd-3b94d5e2bb63" providerId="ADAL" clId="{531FBCB9-DC20-4251-AB3C-42D1A9BB4579}" dt="2024-03-09T01:10:56.255" v="152"/>
          <ac:spMkLst>
            <pc:docMk/>
            <pc:sldMk cId="489580750" sldId="302"/>
            <ac:spMk id="33" creationId="{00000000-0000-0000-0000-000000000000}"/>
          </ac:spMkLst>
        </pc:spChg>
        <pc:spChg chg="mod">
          <ac:chgData name="Gloria Maria de Andrade Alves" userId="101ffc6a-a630-4bf3-b4fd-3b94d5e2bb63" providerId="ADAL" clId="{531FBCB9-DC20-4251-AB3C-42D1A9BB4579}" dt="2024-03-09T01:11:00.366" v="153"/>
          <ac:spMkLst>
            <pc:docMk/>
            <pc:sldMk cId="489580750" sldId="302"/>
            <ac:spMk id="34" creationId="{00000000-0000-0000-0000-000000000000}"/>
          </ac:spMkLst>
        </pc:spChg>
        <pc:spChg chg="mod">
          <ac:chgData name="Gloria Maria de Andrade Alves" userId="101ffc6a-a630-4bf3-b4fd-3b94d5e2bb63" providerId="ADAL" clId="{531FBCB9-DC20-4251-AB3C-42D1A9BB4579}" dt="2024-03-09T01:11:58.810" v="156"/>
          <ac:spMkLst>
            <pc:docMk/>
            <pc:sldMk cId="489580750" sldId="302"/>
            <ac:spMk id="35" creationId="{00000000-0000-0000-0000-000000000000}"/>
          </ac:spMkLst>
        </pc:spChg>
      </pc:sldChg>
      <pc:sldChg chg="modSp mod">
        <pc:chgData name="Gloria Maria de Andrade Alves" userId="101ffc6a-a630-4bf3-b4fd-3b94d5e2bb63" providerId="ADAL" clId="{531FBCB9-DC20-4251-AB3C-42D1A9BB4579}" dt="2024-03-09T01:12:28.312" v="161"/>
        <pc:sldMkLst>
          <pc:docMk/>
          <pc:sldMk cId="650716382" sldId="303"/>
        </pc:sldMkLst>
        <pc:spChg chg="mod">
          <ac:chgData name="Gloria Maria de Andrade Alves" userId="101ffc6a-a630-4bf3-b4fd-3b94d5e2bb63" providerId="ADAL" clId="{531FBCB9-DC20-4251-AB3C-42D1A9BB4579}" dt="2024-03-09T01:12:09.738" v="157"/>
          <ac:spMkLst>
            <pc:docMk/>
            <pc:sldMk cId="650716382" sldId="303"/>
            <ac:spMk id="38" creationId="{00000000-0000-0000-0000-000000000000}"/>
          </ac:spMkLst>
        </pc:spChg>
        <pc:spChg chg="mod">
          <ac:chgData name="Gloria Maria de Andrade Alves" userId="101ffc6a-a630-4bf3-b4fd-3b94d5e2bb63" providerId="ADAL" clId="{531FBCB9-DC20-4251-AB3C-42D1A9BB4579}" dt="2024-03-09T01:12:16.007" v="158"/>
          <ac:spMkLst>
            <pc:docMk/>
            <pc:sldMk cId="650716382" sldId="303"/>
            <ac:spMk id="40" creationId="{00000000-0000-0000-0000-000000000000}"/>
          </ac:spMkLst>
        </pc:spChg>
        <pc:spChg chg="mod">
          <ac:chgData name="Gloria Maria de Andrade Alves" userId="101ffc6a-a630-4bf3-b4fd-3b94d5e2bb63" providerId="ADAL" clId="{531FBCB9-DC20-4251-AB3C-42D1A9BB4579}" dt="2024-03-09T01:12:19.870" v="159"/>
          <ac:spMkLst>
            <pc:docMk/>
            <pc:sldMk cId="650716382" sldId="303"/>
            <ac:spMk id="41" creationId="{00000000-0000-0000-0000-000000000000}"/>
          </ac:spMkLst>
        </pc:spChg>
        <pc:spChg chg="mod">
          <ac:chgData name="Gloria Maria de Andrade Alves" userId="101ffc6a-a630-4bf3-b4fd-3b94d5e2bb63" providerId="ADAL" clId="{531FBCB9-DC20-4251-AB3C-42D1A9BB4579}" dt="2024-03-09T01:12:24.271" v="160"/>
          <ac:spMkLst>
            <pc:docMk/>
            <pc:sldMk cId="650716382" sldId="303"/>
            <ac:spMk id="42" creationId="{00000000-0000-0000-0000-000000000000}"/>
          </ac:spMkLst>
        </pc:spChg>
        <pc:spChg chg="mod">
          <ac:chgData name="Gloria Maria de Andrade Alves" userId="101ffc6a-a630-4bf3-b4fd-3b94d5e2bb63" providerId="ADAL" clId="{531FBCB9-DC20-4251-AB3C-42D1A9BB4579}" dt="2024-03-09T01:12:28.312" v="161"/>
          <ac:spMkLst>
            <pc:docMk/>
            <pc:sldMk cId="650716382" sldId="303"/>
            <ac:spMk id="43" creationId="{00000000-0000-0000-0000-000000000000}"/>
          </ac:spMkLst>
        </pc:spChg>
      </pc:sldChg>
      <pc:sldChg chg="modSp mod">
        <pc:chgData name="Gloria Maria de Andrade Alves" userId="101ffc6a-a630-4bf3-b4fd-3b94d5e2bb63" providerId="ADAL" clId="{531FBCB9-DC20-4251-AB3C-42D1A9BB4579}" dt="2024-03-09T01:13:09.065" v="168"/>
        <pc:sldMkLst>
          <pc:docMk/>
          <pc:sldMk cId="494341197" sldId="304"/>
        </pc:sldMkLst>
        <pc:spChg chg="mod">
          <ac:chgData name="Gloria Maria de Andrade Alves" userId="101ffc6a-a630-4bf3-b4fd-3b94d5e2bb63" providerId="ADAL" clId="{531FBCB9-DC20-4251-AB3C-42D1A9BB4579}" dt="2024-03-09T01:12:40.407" v="162"/>
          <ac:spMkLst>
            <pc:docMk/>
            <pc:sldMk cId="494341197" sldId="304"/>
            <ac:spMk id="32" creationId="{00000000-0000-0000-0000-000000000000}"/>
          </ac:spMkLst>
        </pc:spChg>
        <pc:spChg chg="mod">
          <ac:chgData name="Gloria Maria de Andrade Alves" userId="101ffc6a-a630-4bf3-b4fd-3b94d5e2bb63" providerId="ADAL" clId="{531FBCB9-DC20-4251-AB3C-42D1A9BB4579}" dt="2024-03-09T01:12:44.917" v="163"/>
          <ac:spMkLst>
            <pc:docMk/>
            <pc:sldMk cId="494341197" sldId="304"/>
            <ac:spMk id="34" creationId="{00000000-0000-0000-0000-000000000000}"/>
          </ac:spMkLst>
        </pc:spChg>
        <pc:spChg chg="mod">
          <ac:chgData name="Gloria Maria de Andrade Alves" userId="101ffc6a-a630-4bf3-b4fd-3b94d5e2bb63" providerId="ADAL" clId="{531FBCB9-DC20-4251-AB3C-42D1A9BB4579}" dt="2024-03-09T01:12:54.378" v="164"/>
          <ac:spMkLst>
            <pc:docMk/>
            <pc:sldMk cId="494341197" sldId="304"/>
            <ac:spMk id="35" creationId="{00000000-0000-0000-0000-000000000000}"/>
          </ac:spMkLst>
        </pc:spChg>
        <pc:spChg chg="mod">
          <ac:chgData name="Gloria Maria de Andrade Alves" userId="101ffc6a-a630-4bf3-b4fd-3b94d5e2bb63" providerId="ADAL" clId="{531FBCB9-DC20-4251-AB3C-42D1A9BB4579}" dt="2024-03-09T01:13:05.095" v="167"/>
          <ac:spMkLst>
            <pc:docMk/>
            <pc:sldMk cId="494341197" sldId="304"/>
            <ac:spMk id="36" creationId="{00000000-0000-0000-0000-000000000000}"/>
          </ac:spMkLst>
        </pc:spChg>
        <pc:spChg chg="mod">
          <ac:chgData name="Gloria Maria de Andrade Alves" userId="101ffc6a-a630-4bf3-b4fd-3b94d5e2bb63" providerId="ADAL" clId="{531FBCB9-DC20-4251-AB3C-42D1A9BB4579}" dt="2024-03-09T01:13:09.065" v="168"/>
          <ac:spMkLst>
            <pc:docMk/>
            <pc:sldMk cId="494341197" sldId="304"/>
            <ac:spMk id="37" creationId="{00000000-0000-0000-0000-000000000000}"/>
          </ac:spMkLst>
        </pc:spChg>
      </pc:sldChg>
      <pc:sldChg chg="modSp mod">
        <pc:chgData name="Gloria Maria de Andrade Alves" userId="101ffc6a-a630-4bf3-b4fd-3b94d5e2bb63" providerId="ADAL" clId="{531FBCB9-DC20-4251-AB3C-42D1A9BB4579}" dt="2024-03-09T01:13:36.999" v="173"/>
        <pc:sldMkLst>
          <pc:docMk/>
          <pc:sldMk cId="3789562254" sldId="305"/>
        </pc:sldMkLst>
        <pc:spChg chg="mod">
          <ac:chgData name="Gloria Maria de Andrade Alves" userId="101ffc6a-a630-4bf3-b4fd-3b94d5e2bb63" providerId="ADAL" clId="{531FBCB9-DC20-4251-AB3C-42D1A9BB4579}" dt="2024-03-09T01:13:21.575" v="169"/>
          <ac:spMkLst>
            <pc:docMk/>
            <pc:sldMk cId="3789562254" sldId="305"/>
            <ac:spMk id="22" creationId="{00000000-0000-0000-0000-000000000000}"/>
          </ac:spMkLst>
        </pc:spChg>
        <pc:spChg chg="mod">
          <ac:chgData name="Gloria Maria de Andrade Alves" userId="101ffc6a-a630-4bf3-b4fd-3b94d5e2bb63" providerId="ADAL" clId="{531FBCB9-DC20-4251-AB3C-42D1A9BB4579}" dt="2024-03-09T01:13:25.816" v="170"/>
          <ac:spMkLst>
            <pc:docMk/>
            <pc:sldMk cId="3789562254" sldId="305"/>
            <ac:spMk id="24" creationId="{00000000-0000-0000-0000-000000000000}"/>
          </ac:spMkLst>
        </pc:spChg>
        <pc:spChg chg="mod">
          <ac:chgData name="Gloria Maria de Andrade Alves" userId="101ffc6a-a630-4bf3-b4fd-3b94d5e2bb63" providerId="ADAL" clId="{531FBCB9-DC20-4251-AB3C-42D1A9BB4579}" dt="2024-03-09T01:13:29.628" v="171"/>
          <ac:spMkLst>
            <pc:docMk/>
            <pc:sldMk cId="3789562254" sldId="305"/>
            <ac:spMk id="25" creationId="{00000000-0000-0000-0000-000000000000}"/>
          </ac:spMkLst>
        </pc:spChg>
        <pc:spChg chg="mod">
          <ac:chgData name="Gloria Maria de Andrade Alves" userId="101ffc6a-a630-4bf3-b4fd-3b94d5e2bb63" providerId="ADAL" clId="{531FBCB9-DC20-4251-AB3C-42D1A9BB4579}" dt="2024-03-09T01:13:33.519" v="172"/>
          <ac:spMkLst>
            <pc:docMk/>
            <pc:sldMk cId="3789562254" sldId="305"/>
            <ac:spMk id="26" creationId="{00000000-0000-0000-0000-000000000000}"/>
          </ac:spMkLst>
        </pc:spChg>
        <pc:spChg chg="mod">
          <ac:chgData name="Gloria Maria de Andrade Alves" userId="101ffc6a-a630-4bf3-b4fd-3b94d5e2bb63" providerId="ADAL" clId="{531FBCB9-DC20-4251-AB3C-42D1A9BB4579}" dt="2024-03-09T01:13:36.999" v="173"/>
          <ac:spMkLst>
            <pc:docMk/>
            <pc:sldMk cId="3789562254" sldId="305"/>
            <ac:spMk id="27" creationId="{00000000-0000-0000-0000-000000000000}"/>
          </ac:spMkLst>
        </pc:spChg>
      </pc:sldChg>
      <pc:sldChg chg="modSp mod">
        <pc:chgData name="Gloria Maria de Andrade Alves" userId="101ffc6a-a630-4bf3-b4fd-3b94d5e2bb63" providerId="ADAL" clId="{531FBCB9-DC20-4251-AB3C-42D1A9BB4579}" dt="2024-03-09T01:14:09.984" v="182"/>
        <pc:sldMkLst>
          <pc:docMk/>
          <pc:sldMk cId="2041768088" sldId="306"/>
        </pc:sldMkLst>
        <pc:spChg chg="mod">
          <ac:chgData name="Gloria Maria de Andrade Alves" userId="101ffc6a-a630-4bf3-b4fd-3b94d5e2bb63" providerId="ADAL" clId="{531FBCB9-DC20-4251-AB3C-42D1A9BB4579}" dt="2024-03-09T01:13:47.290" v="174"/>
          <ac:spMkLst>
            <pc:docMk/>
            <pc:sldMk cId="2041768088" sldId="306"/>
            <ac:spMk id="24" creationId="{00000000-0000-0000-0000-000000000000}"/>
          </ac:spMkLst>
        </pc:spChg>
        <pc:spChg chg="mod">
          <ac:chgData name="Gloria Maria de Andrade Alves" userId="101ffc6a-a630-4bf3-b4fd-3b94d5e2bb63" providerId="ADAL" clId="{531FBCB9-DC20-4251-AB3C-42D1A9BB4579}" dt="2024-03-09T01:13:52.447" v="175"/>
          <ac:spMkLst>
            <pc:docMk/>
            <pc:sldMk cId="2041768088" sldId="306"/>
            <ac:spMk id="32" creationId="{00000000-0000-0000-0000-000000000000}"/>
          </ac:spMkLst>
        </pc:spChg>
        <pc:spChg chg="mod">
          <ac:chgData name="Gloria Maria de Andrade Alves" userId="101ffc6a-a630-4bf3-b4fd-3b94d5e2bb63" providerId="ADAL" clId="{531FBCB9-DC20-4251-AB3C-42D1A9BB4579}" dt="2024-03-09T01:14:02.914" v="179"/>
          <ac:spMkLst>
            <pc:docMk/>
            <pc:sldMk cId="2041768088" sldId="306"/>
            <ac:spMk id="33" creationId="{00000000-0000-0000-0000-000000000000}"/>
          </ac:spMkLst>
        </pc:spChg>
        <pc:spChg chg="mod">
          <ac:chgData name="Gloria Maria de Andrade Alves" userId="101ffc6a-a630-4bf3-b4fd-3b94d5e2bb63" providerId="ADAL" clId="{531FBCB9-DC20-4251-AB3C-42D1A9BB4579}" dt="2024-03-09T01:14:06.412" v="181"/>
          <ac:spMkLst>
            <pc:docMk/>
            <pc:sldMk cId="2041768088" sldId="306"/>
            <ac:spMk id="34" creationId="{00000000-0000-0000-0000-000000000000}"/>
          </ac:spMkLst>
        </pc:spChg>
        <pc:spChg chg="mod">
          <ac:chgData name="Gloria Maria de Andrade Alves" userId="101ffc6a-a630-4bf3-b4fd-3b94d5e2bb63" providerId="ADAL" clId="{531FBCB9-DC20-4251-AB3C-42D1A9BB4579}" dt="2024-03-09T01:14:09.984" v="182"/>
          <ac:spMkLst>
            <pc:docMk/>
            <pc:sldMk cId="2041768088" sldId="306"/>
            <ac:spMk id="35" creationId="{00000000-0000-0000-0000-000000000000}"/>
          </ac:spMkLst>
        </pc:spChg>
      </pc:sldChg>
      <pc:sldChg chg="modSp mod">
        <pc:chgData name="Gloria Maria de Andrade Alves" userId="101ffc6a-a630-4bf3-b4fd-3b94d5e2bb63" providerId="ADAL" clId="{531FBCB9-DC20-4251-AB3C-42D1A9BB4579}" dt="2024-03-09T01:14:36.127" v="187"/>
        <pc:sldMkLst>
          <pc:docMk/>
          <pc:sldMk cId="4135356692" sldId="307"/>
        </pc:sldMkLst>
        <pc:spChg chg="mod">
          <ac:chgData name="Gloria Maria de Andrade Alves" userId="101ffc6a-a630-4bf3-b4fd-3b94d5e2bb63" providerId="ADAL" clId="{531FBCB9-DC20-4251-AB3C-42D1A9BB4579}" dt="2024-03-09T01:14:20.897" v="183"/>
          <ac:spMkLst>
            <pc:docMk/>
            <pc:sldMk cId="4135356692" sldId="307"/>
            <ac:spMk id="27" creationId="{00000000-0000-0000-0000-000000000000}"/>
          </ac:spMkLst>
        </pc:spChg>
        <pc:spChg chg="mod">
          <ac:chgData name="Gloria Maria de Andrade Alves" userId="101ffc6a-a630-4bf3-b4fd-3b94d5e2bb63" providerId="ADAL" clId="{531FBCB9-DC20-4251-AB3C-42D1A9BB4579}" dt="2024-03-09T01:14:25.126" v="184"/>
          <ac:spMkLst>
            <pc:docMk/>
            <pc:sldMk cId="4135356692" sldId="307"/>
            <ac:spMk id="29" creationId="{00000000-0000-0000-0000-000000000000}"/>
          </ac:spMkLst>
        </pc:spChg>
        <pc:spChg chg="mod">
          <ac:chgData name="Gloria Maria de Andrade Alves" userId="101ffc6a-a630-4bf3-b4fd-3b94d5e2bb63" providerId="ADAL" clId="{531FBCB9-DC20-4251-AB3C-42D1A9BB4579}" dt="2024-03-09T01:14:29.055" v="185"/>
          <ac:spMkLst>
            <pc:docMk/>
            <pc:sldMk cId="4135356692" sldId="307"/>
            <ac:spMk id="30" creationId="{00000000-0000-0000-0000-000000000000}"/>
          </ac:spMkLst>
        </pc:spChg>
        <pc:spChg chg="mod">
          <ac:chgData name="Gloria Maria de Andrade Alves" userId="101ffc6a-a630-4bf3-b4fd-3b94d5e2bb63" providerId="ADAL" clId="{531FBCB9-DC20-4251-AB3C-42D1A9BB4579}" dt="2024-03-09T01:14:32.550" v="186"/>
          <ac:spMkLst>
            <pc:docMk/>
            <pc:sldMk cId="4135356692" sldId="307"/>
            <ac:spMk id="31" creationId="{00000000-0000-0000-0000-000000000000}"/>
          </ac:spMkLst>
        </pc:spChg>
        <pc:spChg chg="mod">
          <ac:chgData name="Gloria Maria de Andrade Alves" userId="101ffc6a-a630-4bf3-b4fd-3b94d5e2bb63" providerId="ADAL" clId="{531FBCB9-DC20-4251-AB3C-42D1A9BB4579}" dt="2024-03-09T01:14:36.127" v="187"/>
          <ac:spMkLst>
            <pc:docMk/>
            <pc:sldMk cId="4135356692" sldId="307"/>
            <ac:spMk id="32" creationId="{00000000-0000-0000-0000-000000000000}"/>
          </ac:spMkLst>
        </pc:spChg>
      </pc:sldChg>
      <pc:sldChg chg="modSp mod">
        <pc:chgData name="Gloria Maria de Andrade Alves" userId="101ffc6a-a630-4bf3-b4fd-3b94d5e2bb63" providerId="ADAL" clId="{531FBCB9-DC20-4251-AB3C-42D1A9BB4579}" dt="2024-03-09T01:15:12.989" v="194"/>
        <pc:sldMkLst>
          <pc:docMk/>
          <pc:sldMk cId="2254609049" sldId="308"/>
        </pc:sldMkLst>
        <pc:spChg chg="mod">
          <ac:chgData name="Gloria Maria de Andrade Alves" userId="101ffc6a-a630-4bf3-b4fd-3b94d5e2bb63" providerId="ADAL" clId="{531FBCB9-DC20-4251-AB3C-42D1A9BB4579}" dt="2024-03-09T01:14:50.496" v="190" actId="20577"/>
          <ac:spMkLst>
            <pc:docMk/>
            <pc:sldMk cId="2254609049" sldId="308"/>
            <ac:spMk id="24" creationId="{00000000-0000-0000-0000-000000000000}"/>
          </ac:spMkLst>
        </pc:spChg>
        <pc:spChg chg="mod">
          <ac:chgData name="Gloria Maria de Andrade Alves" userId="101ffc6a-a630-4bf3-b4fd-3b94d5e2bb63" providerId="ADAL" clId="{531FBCB9-DC20-4251-AB3C-42D1A9BB4579}" dt="2024-03-09T01:14:55.906" v="191"/>
          <ac:spMkLst>
            <pc:docMk/>
            <pc:sldMk cId="2254609049" sldId="308"/>
            <ac:spMk id="26" creationId="{00000000-0000-0000-0000-000000000000}"/>
          </ac:spMkLst>
        </pc:spChg>
        <pc:spChg chg="mod">
          <ac:chgData name="Gloria Maria de Andrade Alves" userId="101ffc6a-a630-4bf3-b4fd-3b94d5e2bb63" providerId="ADAL" clId="{531FBCB9-DC20-4251-AB3C-42D1A9BB4579}" dt="2024-03-09T01:15:00.121" v="192"/>
          <ac:spMkLst>
            <pc:docMk/>
            <pc:sldMk cId="2254609049" sldId="308"/>
            <ac:spMk id="27" creationId="{00000000-0000-0000-0000-000000000000}"/>
          </ac:spMkLst>
        </pc:spChg>
        <pc:spChg chg="mod">
          <ac:chgData name="Gloria Maria de Andrade Alves" userId="101ffc6a-a630-4bf3-b4fd-3b94d5e2bb63" providerId="ADAL" clId="{531FBCB9-DC20-4251-AB3C-42D1A9BB4579}" dt="2024-03-09T01:15:09.295" v="193"/>
          <ac:spMkLst>
            <pc:docMk/>
            <pc:sldMk cId="2254609049" sldId="308"/>
            <ac:spMk id="28" creationId="{00000000-0000-0000-0000-000000000000}"/>
          </ac:spMkLst>
        </pc:spChg>
        <pc:spChg chg="mod">
          <ac:chgData name="Gloria Maria de Andrade Alves" userId="101ffc6a-a630-4bf3-b4fd-3b94d5e2bb63" providerId="ADAL" clId="{531FBCB9-DC20-4251-AB3C-42D1A9BB4579}" dt="2024-03-09T01:15:12.989" v="194"/>
          <ac:spMkLst>
            <pc:docMk/>
            <pc:sldMk cId="2254609049" sldId="308"/>
            <ac:spMk id="29" creationId="{00000000-0000-0000-0000-000000000000}"/>
          </ac:spMkLst>
        </pc:spChg>
      </pc:sldChg>
      <pc:sldChg chg="modSp mod">
        <pc:chgData name="Gloria Maria de Andrade Alves" userId="101ffc6a-a630-4bf3-b4fd-3b94d5e2bb63" providerId="ADAL" clId="{531FBCB9-DC20-4251-AB3C-42D1A9BB4579}" dt="2024-03-09T01:15:47.087" v="199"/>
        <pc:sldMkLst>
          <pc:docMk/>
          <pc:sldMk cId="131191220" sldId="309"/>
        </pc:sldMkLst>
        <pc:spChg chg="mod">
          <ac:chgData name="Gloria Maria de Andrade Alves" userId="101ffc6a-a630-4bf3-b4fd-3b94d5e2bb63" providerId="ADAL" clId="{531FBCB9-DC20-4251-AB3C-42D1A9BB4579}" dt="2024-03-09T01:15:30.088" v="195"/>
          <ac:spMkLst>
            <pc:docMk/>
            <pc:sldMk cId="131191220" sldId="309"/>
            <ac:spMk id="25" creationId="{00000000-0000-0000-0000-000000000000}"/>
          </ac:spMkLst>
        </pc:spChg>
        <pc:spChg chg="mod">
          <ac:chgData name="Gloria Maria de Andrade Alves" userId="101ffc6a-a630-4bf3-b4fd-3b94d5e2bb63" providerId="ADAL" clId="{531FBCB9-DC20-4251-AB3C-42D1A9BB4579}" dt="2024-03-09T01:15:36.376" v="196"/>
          <ac:spMkLst>
            <pc:docMk/>
            <pc:sldMk cId="131191220" sldId="309"/>
            <ac:spMk id="33" creationId="{00000000-0000-0000-0000-000000000000}"/>
          </ac:spMkLst>
        </pc:spChg>
        <pc:spChg chg="mod">
          <ac:chgData name="Gloria Maria de Andrade Alves" userId="101ffc6a-a630-4bf3-b4fd-3b94d5e2bb63" providerId="ADAL" clId="{531FBCB9-DC20-4251-AB3C-42D1A9BB4579}" dt="2024-03-09T01:15:40.065" v="197"/>
          <ac:spMkLst>
            <pc:docMk/>
            <pc:sldMk cId="131191220" sldId="309"/>
            <ac:spMk id="34" creationId="{00000000-0000-0000-0000-000000000000}"/>
          </ac:spMkLst>
        </pc:spChg>
        <pc:spChg chg="mod">
          <ac:chgData name="Gloria Maria de Andrade Alves" userId="101ffc6a-a630-4bf3-b4fd-3b94d5e2bb63" providerId="ADAL" clId="{531FBCB9-DC20-4251-AB3C-42D1A9BB4579}" dt="2024-03-09T01:15:43.565" v="198"/>
          <ac:spMkLst>
            <pc:docMk/>
            <pc:sldMk cId="131191220" sldId="309"/>
            <ac:spMk id="35" creationId="{00000000-0000-0000-0000-000000000000}"/>
          </ac:spMkLst>
        </pc:spChg>
        <pc:spChg chg="mod">
          <ac:chgData name="Gloria Maria de Andrade Alves" userId="101ffc6a-a630-4bf3-b4fd-3b94d5e2bb63" providerId="ADAL" clId="{531FBCB9-DC20-4251-AB3C-42D1A9BB4579}" dt="2024-03-09T01:15:47.087" v="199"/>
          <ac:spMkLst>
            <pc:docMk/>
            <pc:sldMk cId="131191220" sldId="309"/>
            <ac:spMk id="36" creationId="{00000000-0000-0000-0000-000000000000}"/>
          </ac:spMkLst>
        </pc:spChg>
      </pc:sldChg>
      <pc:sldChg chg="modSp mod">
        <pc:chgData name="Gloria Maria de Andrade Alves" userId="101ffc6a-a630-4bf3-b4fd-3b94d5e2bb63" providerId="ADAL" clId="{531FBCB9-DC20-4251-AB3C-42D1A9BB4579}" dt="2024-03-09T01:16:30.527" v="206"/>
        <pc:sldMkLst>
          <pc:docMk/>
          <pc:sldMk cId="4168705033" sldId="310"/>
        </pc:sldMkLst>
        <pc:spChg chg="mod">
          <ac:chgData name="Gloria Maria de Andrade Alves" userId="101ffc6a-a630-4bf3-b4fd-3b94d5e2bb63" providerId="ADAL" clId="{531FBCB9-DC20-4251-AB3C-42D1A9BB4579}" dt="2024-03-09T01:16:00.567" v="200"/>
          <ac:spMkLst>
            <pc:docMk/>
            <pc:sldMk cId="4168705033" sldId="310"/>
            <ac:spMk id="30" creationId="{00000000-0000-0000-0000-000000000000}"/>
          </ac:spMkLst>
        </pc:spChg>
        <pc:spChg chg="mod">
          <ac:chgData name="Gloria Maria de Andrade Alves" userId="101ffc6a-a630-4bf3-b4fd-3b94d5e2bb63" providerId="ADAL" clId="{531FBCB9-DC20-4251-AB3C-42D1A9BB4579}" dt="2024-03-09T01:16:14.984" v="201"/>
          <ac:spMkLst>
            <pc:docMk/>
            <pc:sldMk cId="4168705033" sldId="310"/>
            <ac:spMk id="32" creationId="{00000000-0000-0000-0000-000000000000}"/>
          </ac:spMkLst>
        </pc:spChg>
        <pc:spChg chg="mod">
          <ac:chgData name="Gloria Maria de Andrade Alves" userId="101ffc6a-a630-4bf3-b4fd-3b94d5e2bb63" providerId="ADAL" clId="{531FBCB9-DC20-4251-AB3C-42D1A9BB4579}" dt="2024-03-09T01:16:23.384" v="204"/>
          <ac:spMkLst>
            <pc:docMk/>
            <pc:sldMk cId="4168705033" sldId="310"/>
            <ac:spMk id="33" creationId="{00000000-0000-0000-0000-000000000000}"/>
          </ac:spMkLst>
        </pc:spChg>
        <pc:spChg chg="mod">
          <ac:chgData name="Gloria Maria de Andrade Alves" userId="101ffc6a-a630-4bf3-b4fd-3b94d5e2bb63" providerId="ADAL" clId="{531FBCB9-DC20-4251-AB3C-42D1A9BB4579}" dt="2024-03-09T01:16:27.171" v="205"/>
          <ac:spMkLst>
            <pc:docMk/>
            <pc:sldMk cId="4168705033" sldId="310"/>
            <ac:spMk id="34" creationId="{00000000-0000-0000-0000-000000000000}"/>
          </ac:spMkLst>
        </pc:spChg>
        <pc:spChg chg="mod">
          <ac:chgData name="Gloria Maria de Andrade Alves" userId="101ffc6a-a630-4bf3-b4fd-3b94d5e2bb63" providerId="ADAL" clId="{531FBCB9-DC20-4251-AB3C-42D1A9BB4579}" dt="2024-03-09T01:16:30.527" v="206"/>
          <ac:spMkLst>
            <pc:docMk/>
            <pc:sldMk cId="4168705033" sldId="310"/>
            <ac:spMk id="35" creationId="{00000000-0000-0000-0000-000000000000}"/>
          </ac:spMkLst>
        </pc:spChg>
      </pc:sldChg>
      <pc:sldChg chg="modSp mod">
        <pc:chgData name="Gloria Maria de Andrade Alves" userId="101ffc6a-a630-4bf3-b4fd-3b94d5e2bb63" providerId="ADAL" clId="{531FBCB9-DC20-4251-AB3C-42D1A9BB4579}" dt="2024-03-09T01:16:56.739" v="213"/>
        <pc:sldMkLst>
          <pc:docMk/>
          <pc:sldMk cId="60608020" sldId="311"/>
        </pc:sldMkLst>
        <pc:spChg chg="mod">
          <ac:chgData name="Gloria Maria de Andrade Alves" userId="101ffc6a-a630-4bf3-b4fd-3b94d5e2bb63" providerId="ADAL" clId="{531FBCB9-DC20-4251-AB3C-42D1A9BB4579}" dt="2024-03-09T01:16:39.721" v="209" actId="20577"/>
          <ac:spMkLst>
            <pc:docMk/>
            <pc:sldMk cId="60608020" sldId="311"/>
            <ac:spMk id="26" creationId="{00000000-0000-0000-0000-000000000000}"/>
          </ac:spMkLst>
        </pc:spChg>
        <pc:spChg chg="mod">
          <ac:chgData name="Gloria Maria de Andrade Alves" userId="101ffc6a-a630-4bf3-b4fd-3b94d5e2bb63" providerId="ADAL" clId="{531FBCB9-DC20-4251-AB3C-42D1A9BB4579}" dt="2024-03-09T01:16:44.878" v="210"/>
          <ac:spMkLst>
            <pc:docMk/>
            <pc:sldMk cId="60608020" sldId="311"/>
            <ac:spMk id="28" creationId="{00000000-0000-0000-0000-000000000000}"/>
          </ac:spMkLst>
        </pc:spChg>
        <pc:spChg chg="mod">
          <ac:chgData name="Gloria Maria de Andrade Alves" userId="101ffc6a-a630-4bf3-b4fd-3b94d5e2bb63" providerId="ADAL" clId="{531FBCB9-DC20-4251-AB3C-42D1A9BB4579}" dt="2024-03-09T01:16:49.087" v="211"/>
          <ac:spMkLst>
            <pc:docMk/>
            <pc:sldMk cId="60608020" sldId="311"/>
            <ac:spMk id="29" creationId="{00000000-0000-0000-0000-000000000000}"/>
          </ac:spMkLst>
        </pc:spChg>
        <pc:spChg chg="mod">
          <ac:chgData name="Gloria Maria de Andrade Alves" userId="101ffc6a-a630-4bf3-b4fd-3b94d5e2bb63" providerId="ADAL" clId="{531FBCB9-DC20-4251-AB3C-42D1A9BB4579}" dt="2024-03-09T01:16:52.959" v="212"/>
          <ac:spMkLst>
            <pc:docMk/>
            <pc:sldMk cId="60608020" sldId="311"/>
            <ac:spMk id="30" creationId="{00000000-0000-0000-0000-000000000000}"/>
          </ac:spMkLst>
        </pc:spChg>
        <pc:spChg chg="mod">
          <ac:chgData name="Gloria Maria de Andrade Alves" userId="101ffc6a-a630-4bf3-b4fd-3b94d5e2bb63" providerId="ADAL" clId="{531FBCB9-DC20-4251-AB3C-42D1A9BB4579}" dt="2024-03-09T01:16:56.739" v="213"/>
          <ac:spMkLst>
            <pc:docMk/>
            <pc:sldMk cId="60608020" sldId="311"/>
            <ac:spMk id="31" creationId="{00000000-0000-0000-0000-000000000000}"/>
          </ac:spMkLst>
        </pc:spChg>
      </pc:sldChg>
      <pc:sldChg chg="modSp mod">
        <pc:chgData name="Gloria Maria de Andrade Alves" userId="101ffc6a-a630-4bf3-b4fd-3b94d5e2bb63" providerId="ADAL" clId="{531FBCB9-DC20-4251-AB3C-42D1A9BB4579}" dt="2024-03-09T01:17:26.719" v="218"/>
        <pc:sldMkLst>
          <pc:docMk/>
          <pc:sldMk cId="2618396725" sldId="312"/>
        </pc:sldMkLst>
        <pc:spChg chg="mod">
          <ac:chgData name="Gloria Maria de Andrade Alves" userId="101ffc6a-a630-4bf3-b4fd-3b94d5e2bb63" providerId="ADAL" clId="{531FBCB9-DC20-4251-AB3C-42D1A9BB4579}" dt="2024-03-09T01:17:10.121" v="214"/>
          <ac:spMkLst>
            <pc:docMk/>
            <pc:sldMk cId="2618396725" sldId="312"/>
            <ac:spMk id="52" creationId="{00000000-0000-0000-0000-000000000000}"/>
          </ac:spMkLst>
        </pc:spChg>
        <pc:spChg chg="mod">
          <ac:chgData name="Gloria Maria de Andrade Alves" userId="101ffc6a-a630-4bf3-b4fd-3b94d5e2bb63" providerId="ADAL" clId="{531FBCB9-DC20-4251-AB3C-42D1A9BB4579}" dt="2024-03-09T01:17:14.376" v="215"/>
          <ac:spMkLst>
            <pc:docMk/>
            <pc:sldMk cId="2618396725" sldId="312"/>
            <ac:spMk id="54" creationId="{00000000-0000-0000-0000-000000000000}"/>
          </ac:spMkLst>
        </pc:spChg>
        <pc:spChg chg="mod">
          <ac:chgData name="Gloria Maria de Andrade Alves" userId="101ffc6a-a630-4bf3-b4fd-3b94d5e2bb63" providerId="ADAL" clId="{531FBCB9-DC20-4251-AB3C-42D1A9BB4579}" dt="2024-03-09T01:17:18.133" v="216"/>
          <ac:spMkLst>
            <pc:docMk/>
            <pc:sldMk cId="2618396725" sldId="312"/>
            <ac:spMk id="55" creationId="{00000000-0000-0000-0000-000000000000}"/>
          </ac:spMkLst>
        </pc:spChg>
        <pc:spChg chg="mod">
          <ac:chgData name="Gloria Maria de Andrade Alves" userId="101ffc6a-a630-4bf3-b4fd-3b94d5e2bb63" providerId="ADAL" clId="{531FBCB9-DC20-4251-AB3C-42D1A9BB4579}" dt="2024-03-09T01:17:22.985" v="217"/>
          <ac:spMkLst>
            <pc:docMk/>
            <pc:sldMk cId="2618396725" sldId="312"/>
            <ac:spMk id="56" creationId="{00000000-0000-0000-0000-000000000000}"/>
          </ac:spMkLst>
        </pc:spChg>
        <pc:spChg chg="mod">
          <ac:chgData name="Gloria Maria de Andrade Alves" userId="101ffc6a-a630-4bf3-b4fd-3b94d5e2bb63" providerId="ADAL" clId="{531FBCB9-DC20-4251-AB3C-42D1A9BB4579}" dt="2024-03-09T01:17:26.719" v="218"/>
          <ac:spMkLst>
            <pc:docMk/>
            <pc:sldMk cId="2618396725" sldId="312"/>
            <ac:spMk id="57" creationId="{00000000-0000-0000-0000-000000000000}"/>
          </ac:spMkLst>
        </pc:spChg>
      </pc:sldChg>
      <pc:sldChg chg="modSp mod">
        <pc:chgData name="Gloria Maria de Andrade Alves" userId="101ffc6a-a630-4bf3-b4fd-3b94d5e2bb63" providerId="ADAL" clId="{531FBCB9-DC20-4251-AB3C-42D1A9BB4579}" dt="2024-03-09T01:05:15.048" v="116"/>
        <pc:sldMkLst>
          <pc:docMk/>
          <pc:sldMk cId="3493308547" sldId="322"/>
        </pc:sldMkLst>
        <pc:spChg chg="mod">
          <ac:chgData name="Gloria Maria de Andrade Alves" userId="101ffc6a-a630-4bf3-b4fd-3b94d5e2bb63" providerId="ADAL" clId="{531FBCB9-DC20-4251-AB3C-42D1A9BB4579}" dt="2024-03-09T01:04:58.165" v="113" actId="1076"/>
          <ac:spMkLst>
            <pc:docMk/>
            <pc:sldMk cId="3493308547" sldId="322"/>
            <ac:spMk id="19" creationId="{00000000-0000-0000-0000-000000000000}"/>
          </ac:spMkLst>
        </pc:spChg>
        <pc:spChg chg="mod">
          <ac:chgData name="Gloria Maria de Andrade Alves" userId="101ffc6a-a630-4bf3-b4fd-3b94d5e2bb63" providerId="ADAL" clId="{531FBCB9-DC20-4251-AB3C-42D1A9BB4579}" dt="2024-03-09T01:05:01.895" v="114" actId="14100"/>
          <ac:spMkLst>
            <pc:docMk/>
            <pc:sldMk cId="3493308547" sldId="322"/>
            <ac:spMk id="26" creationId="{00000000-0000-0000-0000-000000000000}"/>
          </ac:spMkLst>
        </pc:spChg>
        <pc:spChg chg="mod">
          <ac:chgData name="Gloria Maria de Andrade Alves" userId="101ffc6a-a630-4bf3-b4fd-3b94d5e2bb63" providerId="ADAL" clId="{531FBCB9-DC20-4251-AB3C-42D1A9BB4579}" dt="2024-03-09T01:05:06.119" v="115"/>
          <ac:spMkLst>
            <pc:docMk/>
            <pc:sldMk cId="3493308547" sldId="322"/>
            <ac:spMk id="27" creationId="{00000000-0000-0000-0000-000000000000}"/>
          </ac:spMkLst>
        </pc:spChg>
        <pc:spChg chg="mod">
          <ac:chgData name="Gloria Maria de Andrade Alves" userId="101ffc6a-a630-4bf3-b4fd-3b94d5e2bb63" providerId="ADAL" clId="{531FBCB9-DC20-4251-AB3C-42D1A9BB4579}" dt="2024-03-09T01:05:15.048" v="116"/>
          <ac:spMkLst>
            <pc:docMk/>
            <pc:sldMk cId="3493308547" sldId="322"/>
            <ac:spMk id="28" creationId="{00000000-0000-0000-0000-000000000000}"/>
          </ac:spMkLst>
        </pc:spChg>
      </pc:sldChg>
      <pc:sldChg chg="modSp mod">
        <pc:chgData name="Gloria Maria de Andrade Alves" userId="101ffc6a-a630-4bf3-b4fd-3b94d5e2bb63" providerId="ADAL" clId="{531FBCB9-DC20-4251-AB3C-42D1A9BB4579}" dt="2024-03-09T01:04:16.680" v="108"/>
        <pc:sldMkLst>
          <pc:docMk/>
          <pc:sldMk cId="1727402591" sldId="323"/>
        </pc:sldMkLst>
        <pc:spChg chg="mod">
          <ac:chgData name="Gloria Maria de Andrade Alves" userId="101ffc6a-a630-4bf3-b4fd-3b94d5e2bb63" providerId="ADAL" clId="{531FBCB9-DC20-4251-AB3C-42D1A9BB4579}" dt="2024-03-09T00:59:27.243" v="52" actId="14100"/>
          <ac:spMkLst>
            <pc:docMk/>
            <pc:sldMk cId="1727402591" sldId="323"/>
            <ac:spMk id="19" creationId="{00000000-0000-0000-0000-000000000000}"/>
          </ac:spMkLst>
        </pc:spChg>
        <pc:spChg chg="mod">
          <ac:chgData name="Gloria Maria de Andrade Alves" userId="101ffc6a-a630-4bf3-b4fd-3b94d5e2bb63" providerId="ADAL" clId="{531FBCB9-DC20-4251-AB3C-42D1A9BB4579}" dt="2024-03-09T01:04:08.767" v="107"/>
          <ac:spMkLst>
            <pc:docMk/>
            <pc:sldMk cId="1727402591" sldId="323"/>
            <ac:spMk id="20" creationId="{00000000-0000-0000-0000-000000000000}"/>
          </ac:spMkLst>
        </pc:spChg>
        <pc:spChg chg="mod">
          <ac:chgData name="Gloria Maria de Andrade Alves" userId="101ffc6a-a630-4bf3-b4fd-3b94d5e2bb63" providerId="ADAL" clId="{531FBCB9-DC20-4251-AB3C-42D1A9BB4579}" dt="2024-03-09T01:04:16.680" v="108"/>
          <ac:spMkLst>
            <pc:docMk/>
            <pc:sldMk cId="1727402591" sldId="323"/>
            <ac:spMk id="21" creationId="{00000000-0000-0000-0000-000000000000}"/>
          </ac:spMkLst>
        </pc:spChg>
        <pc:spChg chg="mod">
          <ac:chgData name="Gloria Maria de Andrade Alves" userId="101ffc6a-a630-4bf3-b4fd-3b94d5e2bb63" providerId="ADAL" clId="{531FBCB9-DC20-4251-AB3C-42D1A9BB4579}" dt="2024-03-09T01:04:04.174" v="106" actId="1076"/>
          <ac:spMkLst>
            <pc:docMk/>
            <pc:sldMk cId="1727402591" sldId="323"/>
            <ac:spMk id="22" creationId="{00000000-0000-0000-0000-000000000000}"/>
          </ac:spMkLst>
        </pc:spChg>
      </pc:sldChg>
      <pc:sldChg chg="modSp mod">
        <pc:chgData name="Gloria Maria de Andrade Alves" userId="101ffc6a-a630-4bf3-b4fd-3b94d5e2bb63" providerId="ADAL" clId="{531FBCB9-DC20-4251-AB3C-42D1A9BB4579}" dt="2024-03-09T00:59:51.693" v="55" actId="1076"/>
        <pc:sldMkLst>
          <pc:docMk/>
          <pc:sldMk cId="3570171273" sldId="324"/>
        </pc:sldMkLst>
        <pc:spChg chg="mod">
          <ac:chgData name="Gloria Maria de Andrade Alves" userId="101ffc6a-a630-4bf3-b4fd-3b94d5e2bb63" providerId="ADAL" clId="{531FBCB9-DC20-4251-AB3C-42D1A9BB4579}" dt="2024-03-09T00:59:42.303" v="54" actId="14100"/>
          <ac:spMkLst>
            <pc:docMk/>
            <pc:sldMk cId="3570171273" sldId="324"/>
            <ac:spMk id="20" creationId="{00000000-0000-0000-0000-000000000000}"/>
          </ac:spMkLst>
        </pc:spChg>
        <pc:spChg chg="mod">
          <ac:chgData name="Gloria Maria de Andrade Alves" userId="101ffc6a-a630-4bf3-b4fd-3b94d5e2bb63" providerId="ADAL" clId="{531FBCB9-DC20-4251-AB3C-42D1A9BB4579}" dt="2024-03-09T00:58:28.186" v="44"/>
          <ac:spMkLst>
            <pc:docMk/>
            <pc:sldMk cId="3570171273" sldId="324"/>
            <ac:spMk id="21" creationId="{00000000-0000-0000-0000-000000000000}"/>
          </ac:spMkLst>
        </pc:spChg>
        <pc:spChg chg="mod">
          <ac:chgData name="Gloria Maria de Andrade Alves" userId="101ffc6a-a630-4bf3-b4fd-3b94d5e2bb63" providerId="ADAL" clId="{531FBCB9-DC20-4251-AB3C-42D1A9BB4579}" dt="2024-03-09T00:58:36.873" v="45"/>
          <ac:spMkLst>
            <pc:docMk/>
            <pc:sldMk cId="3570171273" sldId="324"/>
            <ac:spMk id="22" creationId="{00000000-0000-0000-0000-000000000000}"/>
          </ac:spMkLst>
        </pc:spChg>
        <pc:spChg chg="mod">
          <ac:chgData name="Gloria Maria de Andrade Alves" userId="101ffc6a-a630-4bf3-b4fd-3b94d5e2bb63" providerId="ADAL" clId="{531FBCB9-DC20-4251-AB3C-42D1A9BB4579}" dt="2024-03-09T00:59:51.693" v="55" actId="1076"/>
          <ac:spMkLst>
            <pc:docMk/>
            <pc:sldMk cId="3570171273" sldId="324"/>
            <ac:spMk id="23" creationId="{00000000-0000-0000-0000-000000000000}"/>
          </ac:spMkLst>
        </pc:spChg>
      </pc:sldChg>
      <pc:sldChg chg="addSp delSp modSp mod">
        <pc:chgData name="Gloria Maria de Andrade Alves" userId="101ffc6a-a630-4bf3-b4fd-3b94d5e2bb63" providerId="ADAL" clId="{531FBCB9-DC20-4251-AB3C-42D1A9BB4579}" dt="2024-03-09T01:00:05.403" v="58" actId="14100"/>
        <pc:sldMkLst>
          <pc:docMk/>
          <pc:sldMk cId="2125889527" sldId="325"/>
        </pc:sldMkLst>
        <pc:spChg chg="add mod">
          <ac:chgData name="Gloria Maria de Andrade Alves" userId="101ffc6a-a630-4bf3-b4fd-3b94d5e2bb63" providerId="ADAL" clId="{531FBCB9-DC20-4251-AB3C-42D1A9BB4579}" dt="2024-03-09T01:00:05.403" v="58" actId="14100"/>
          <ac:spMkLst>
            <pc:docMk/>
            <pc:sldMk cId="2125889527" sldId="325"/>
            <ac:spMk id="4" creationId="{8D44FE18-BC68-EABA-200B-F8C86EAF9926}"/>
          </ac:spMkLst>
        </pc:spChg>
        <pc:spChg chg="add mod">
          <ac:chgData name="Gloria Maria de Andrade Alves" userId="101ffc6a-a630-4bf3-b4fd-3b94d5e2bb63" providerId="ADAL" clId="{531FBCB9-DC20-4251-AB3C-42D1A9BB4579}" dt="2024-03-09T00:57:40.943" v="40"/>
          <ac:spMkLst>
            <pc:docMk/>
            <pc:sldMk cId="2125889527" sldId="325"/>
            <ac:spMk id="5" creationId="{200B1C39-263C-A7ED-B39F-1584B1EC888A}"/>
          </ac:spMkLst>
        </pc:spChg>
        <pc:spChg chg="add mod">
          <ac:chgData name="Gloria Maria de Andrade Alves" userId="101ffc6a-a630-4bf3-b4fd-3b94d5e2bb63" providerId="ADAL" clId="{531FBCB9-DC20-4251-AB3C-42D1A9BB4579}" dt="2024-03-09T00:57:40.943" v="40"/>
          <ac:spMkLst>
            <pc:docMk/>
            <pc:sldMk cId="2125889527" sldId="325"/>
            <ac:spMk id="6" creationId="{DC84C0B5-82FA-A51D-13E2-16DA405A4F5E}"/>
          </ac:spMkLst>
        </pc:spChg>
        <pc:spChg chg="add mod">
          <ac:chgData name="Gloria Maria de Andrade Alves" userId="101ffc6a-a630-4bf3-b4fd-3b94d5e2bb63" providerId="ADAL" clId="{531FBCB9-DC20-4251-AB3C-42D1A9BB4579}" dt="2024-03-09T01:00:02.903" v="57" actId="1076"/>
          <ac:spMkLst>
            <pc:docMk/>
            <pc:sldMk cId="2125889527" sldId="325"/>
            <ac:spMk id="7" creationId="{9B7E4B2D-441A-C787-68C9-DE44167D46F1}"/>
          </ac:spMkLst>
        </pc:spChg>
        <pc:spChg chg="del">
          <ac:chgData name="Gloria Maria de Andrade Alves" userId="101ffc6a-a630-4bf3-b4fd-3b94d5e2bb63" providerId="ADAL" clId="{531FBCB9-DC20-4251-AB3C-42D1A9BB4579}" dt="2024-03-09T00:57:39.443" v="39" actId="478"/>
          <ac:spMkLst>
            <pc:docMk/>
            <pc:sldMk cId="2125889527" sldId="325"/>
            <ac:spMk id="146" creationId="{00000000-0000-0000-0000-000000000000}"/>
          </ac:spMkLst>
        </pc:spChg>
        <pc:spChg chg="del">
          <ac:chgData name="Gloria Maria de Andrade Alves" userId="101ffc6a-a630-4bf3-b4fd-3b94d5e2bb63" providerId="ADAL" clId="{531FBCB9-DC20-4251-AB3C-42D1A9BB4579}" dt="2024-03-09T00:57:39.443" v="39" actId="478"/>
          <ac:spMkLst>
            <pc:docMk/>
            <pc:sldMk cId="2125889527" sldId="325"/>
            <ac:spMk id="147" creationId="{00000000-0000-0000-0000-000000000000}"/>
          </ac:spMkLst>
        </pc:spChg>
        <pc:spChg chg="del">
          <ac:chgData name="Gloria Maria de Andrade Alves" userId="101ffc6a-a630-4bf3-b4fd-3b94d5e2bb63" providerId="ADAL" clId="{531FBCB9-DC20-4251-AB3C-42D1A9BB4579}" dt="2024-03-09T00:57:39.443" v="39" actId="478"/>
          <ac:spMkLst>
            <pc:docMk/>
            <pc:sldMk cId="2125889527" sldId="325"/>
            <ac:spMk id="148" creationId="{00000000-0000-0000-0000-000000000000}"/>
          </ac:spMkLst>
        </pc:spChg>
        <pc:spChg chg="del">
          <ac:chgData name="Gloria Maria de Andrade Alves" userId="101ffc6a-a630-4bf3-b4fd-3b94d5e2bb63" providerId="ADAL" clId="{531FBCB9-DC20-4251-AB3C-42D1A9BB4579}" dt="2024-03-09T00:57:39.443" v="39" actId="478"/>
          <ac:spMkLst>
            <pc:docMk/>
            <pc:sldMk cId="2125889527" sldId="325"/>
            <ac:spMk id="149" creationId="{00000000-0000-0000-0000-000000000000}"/>
          </ac:spMkLst>
        </pc:spChg>
      </pc:sldChg>
      <pc:sldChg chg="addSp delSp modSp mod">
        <pc:chgData name="Gloria Maria de Andrade Alves" userId="101ffc6a-a630-4bf3-b4fd-3b94d5e2bb63" providerId="ADAL" clId="{531FBCB9-DC20-4251-AB3C-42D1A9BB4579}" dt="2024-03-09T01:00:17.603" v="61" actId="14100"/>
        <pc:sldMkLst>
          <pc:docMk/>
          <pc:sldMk cId="880719552" sldId="326"/>
        </pc:sldMkLst>
        <pc:spChg chg="add mod">
          <ac:chgData name="Gloria Maria de Andrade Alves" userId="101ffc6a-a630-4bf3-b4fd-3b94d5e2bb63" providerId="ADAL" clId="{531FBCB9-DC20-4251-AB3C-42D1A9BB4579}" dt="2024-03-09T01:00:17.603" v="61" actId="14100"/>
          <ac:spMkLst>
            <pc:docMk/>
            <pc:sldMk cId="880719552" sldId="326"/>
            <ac:spMk id="4" creationId="{19828247-ACCB-EDA4-851A-4EC0D1B02670}"/>
          </ac:spMkLst>
        </pc:spChg>
        <pc:spChg chg="add mod">
          <ac:chgData name="Gloria Maria de Andrade Alves" userId="101ffc6a-a630-4bf3-b4fd-3b94d5e2bb63" providerId="ADAL" clId="{531FBCB9-DC20-4251-AB3C-42D1A9BB4579}" dt="2024-03-09T00:57:26.903" v="38"/>
          <ac:spMkLst>
            <pc:docMk/>
            <pc:sldMk cId="880719552" sldId="326"/>
            <ac:spMk id="5" creationId="{EAA7F481-5E8B-E3F6-99F7-2F5CACB84BBB}"/>
          </ac:spMkLst>
        </pc:spChg>
        <pc:spChg chg="add mod">
          <ac:chgData name="Gloria Maria de Andrade Alves" userId="101ffc6a-a630-4bf3-b4fd-3b94d5e2bb63" providerId="ADAL" clId="{531FBCB9-DC20-4251-AB3C-42D1A9BB4579}" dt="2024-03-09T00:57:26.903" v="38"/>
          <ac:spMkLst>
            <pc:docMk/>
            <pc:sldMk cId="880719552" sldId="326"/>
            <ac:spMk id="6" creationId="{DEA1B062-2E83-9209-F1A2-31DE5F13DB91}"/>
          </ac:spMkLst>
        </pc:spChg>
        <pc:spChg chg="add mod">
          <ac:chgData name="Gloria Maria de Andrade Alves" userId="101ffc6a-a630-4bf3-b4fd-3b94d5e2bb63" providerId="ADAL" clId="{531FBCB9-DC20-4251-AB3C-42D1A9BB4579}" dt="2024-03-09T01:00:14.723" v="60" actId="1076"/>
          <ac:spMkLst>
            <pc:docMk/>
            <pc:sldMk cId="880719552" sldId="326"/>
            <ac:spMk id="7" creationId="{5A9F59A0-BED7-F175-0833-C03D59765C31}"/>
          </ac:spMkLst>
        </pc:spChg>
        <pc:spChg chg="del">
          <ac:chgData name="Gloria Maria de Andrade Alves" userId="101ffc6a-a630-4bf3-b4fd-3b94d5e2bb63" providerId="ADAL" clId="{531FBCB9-DC20-4251-AB3C-42D1A9BB4579}" dt="2024-03-09T00:57:26.263" v="37" actId="478"/>
          <ac:spMkLst>
            <pc:docMk/>
            <pc:sldMk cId="880719552" sldId="326"/>
            <ac:spMk id="144" creationId="{00000000-0000-0000-0000-000000000000}"/>
          </ac:spMkLst>
        </pc:spChg>
        <pc:spChg chg="del">
          <ac:chgData name="Gloria Maria de Andrade Alves" userId="101ffc6a-a630-4bf3-b4fd-3b94d5e2bb63" providerId="ADAL" clId="{531FBCB9-DC20-4251-AB3C-42D1A9BB4579}" dt="2024-03-09T00:57:26.263" v="37" actId="478"/>
          <ac:spMkLst>
            <pc:docMk/>
            <pc:sldMk cId="880719552" sldId="326"/>
            <ac:spMk id="145" creationId="{00000000-0000-0000-0000-000000000000}"/>
          </ac:spMkLst>
        </pc:spChg>
        <pc:spChg chg="del">
          <ac:chgData name="Gloria Maria de Andrade Alves" userId="101ffc6a-a630-4bf3-b4fd-3b94d5e2bb63" providerId="ADAL" clId="{531FBCB9-DC20-4251-AB3C-42D1A9BB4579}" dt="2024-03-09T00:57:26.263" v="37" actId="478"/>
          <ac:spMkLst>
            <pc:docMk/>
            <pc:sldMk cId="880719552" sldId="326"/>
            <ac:spMk id="146" creationId="{00000000-0000-0000-0000-000000000000}"/>
          </ac:spMkLst>
        </pc:spChg>
        <pc:spChg chg="del">
          <ac:chgData name="Gloria Maria de Andrade Alves" userId="101ffc6a-a630-4bf3-b4fd-3b94d5e2bb63" providerId="ADAL" clId="{531FBCB9-DC20-4251-AB3C-42D1A9BB4579}" dt="2024-03-09T00:57:26.263" v="37" actId="478"/>
          <ac:spMkLst>
            <pc:docMk/>
            <pc:sldMk cId="880719552" sldId="326"/>
            <ac:spMk id="147" creationId="{00000000-0000-0000-0000-000000000000}"/>
          </ac:spMkLst>
        </pc:spChg>
      </pc:sldChg>
      <pc:sldChg chg="addSp delSp modSp mod">
        <pc:chgData name="Gloria Maria de Andrade Alves" userId="101ffc6a-a630-4bf3-b4fd-3b94d5e2bb63" providerId="ADAL" clId="{531FBCB9-DC20-4251-AB3C-42D1A9BB4579}" dt="2024-03-09T01:00:36.793" v="64" actId="14100"/>
        <pc:sldMkLst>
          <pc:docMk/>
          <pc:sldMk cId="849107139" sldId="327"/>
        </pc:sldMkLst>
        <pc:spChg chg="add mod">
          <ac:chgData name="Gloria Maria de Andrade Alves" userId="101ffc6a-a630-4bf3-b4fd-3b94d5e2bb63" providerId="ADAL" clId="{531FBCB9-DC20-4251-AB3C-42D1A9BB4579}" dt="2024-03-09T01:00:36.793" v="64" actId="14100"/>
          <ac:spMkLst>
            <pc:docMk/>
            <pc:sldMk cId="849107139" sldId="327"/>
            <ac:spMk id="5" creationId="{8BBD3161-045C-DA94-6621-E70919B2D11E}"/>
          </ac:spMkLst>
        </pc:spChg>
        <pc:spChg chg="add mod">
          <ac:chgData name="Gloria Maria de Andrade Alves" userId="101ffc6a-a630-4bf3-b4fd-3b94d5e2bb63" providerId="ADAL" clId="{531FBCB9-DC20-4251-AB3C-42D1A9BB4579}" dt="2024-03-09T00:57:17.673" v="36"/>
          <ac:spMkLst>
            <pc:docMk/>
            <pc:sldMk cId="849107139" sldId="327"/>
            <ac:spMk id="6" creationId="{3BBF647D-E35F-42B2-5390-37BC5C540488}"/>
          </ac:spMkLst>
        </pc:spChg>
        <pc:spChg chg="add mod">
          <ac:chgData name="Gloria Maria de Andrade Alves" userId="101ffc6a-a630-4bf3-b4fd-3b94d5e2bb63" providerId="ADAL" clId="{531FBCB9-DC20-4251-AB3C-42D1A9BB4579}" dt="2024-03-09T00:57:17.673" v="36"/>
          <ac:spMkLst>
            <pc:docMk/>
            <pc:sldMk cId="849107139" sldId="327"/>
            <ac:spMk id="7" creationId="{173A1B79-2082-8E7E-56E9-673CA06EDC12}"/>
          </ac:spMkLst>
        </pc:spChg>
        <pc:spChg chg="add mod">
          <ac:chgData name="Gloria Maria de Andrade Alves" userId="101ffc6a-a630-4bf3-b4fd-3b94d5e2bb63" providerId="ADAL" clId="{531FBCB9-DC20-4251-AB3C-42D1A9BB4579}" dt="2024-03-09T01:00:34.443" v="63" actId="1076"/>
          <ac:spMkLst>
            <pc:docMk/>
            <pc:sldMk cId="849107139" sldId="327"/>
            <ac:spMk id="8" creationId="{BC67AE2B-0D03-7D19-5EDE-83C347D98223}"/>
          </ac:spMkLst>
        </pc:spChg>
        <pc:spChg chg="del">
          <ac:chgData name="Gloria Maria de Andrade Alves" userId="101ffc6a-a630-4bf3-b4fd-3b94d5e2bb63" providerId="ADAL" clId="{531FBCB9-DC20-4251-AB3C-42D1A9BB4579}" dt="2024-03-09T00:57:16.993" v="35" actId="478"/>
          <ac:spMkLst>
            <pc:docMk/>
            <pc:sldMk cId="849107139" sldId="327"/>
            <ac:spMk id="147" creationId="{00000000-0000-0000-0000-000000000000}"/>
          </ac:spMkLst>
        </pc:spChg>
        <pc:spChg chg="del">
          <ac:chgData name="Gloria Maria de Andrade Alves" userId="101ffc6a-a630-4bf3-b4fd-3b94d5e2bb63" providerId="ADAL" clId="{531FBCB9-DC20-4251-AB3C-42D1A9BB4579}" dt="2024-03-09T00:57:16.993" v="35" actId="478"/>
          <ac:spMkLst>
            <pc:docMk/>
            <pc:sldMk cId="849107139" sldId="327"/>
            <ac:spMk id="148" creationId="{00000000-0000-0000-0000-000000000000}"/>
          </ac:spMkLst>
        </pc:spChg>
        <pc:spChg chg="del">
          <ac:chgData name="Gloria Maria de Andrade Alves" userId="101ffc6a-a630-4bf3-b4fd-3b94d5e2bb63" providerId="ADAL" clId="{531FBCB9-DC20-4251-AB3C-42D1A9BB4579}" dt="2024-03-09T00:57:16.993" v="35" actId="478"/>
          <ac:spMkLst>
            <pc:docMk/>
            <pc:sldMk cId="849107139" sldId="327"/>
            <ac:spMk id="149" creationId="{00000000-0000-0000-0000-000000000000}"/>
          </ac:spMkLst>
        </pc:spChg>
        <pc:spChg chg="del">
          <ac:chgData name="Gloria Maria de Andrade Alves" userId="101ffc6a-a630-4bf3-b4fd-3b94d5e2bb63" providerId="ADAL" clId="{531FBCB9-DC20-4251-AB3C-42D1A9BB4579}" dt="2024-03-09T00:57:16.993" v="35" actId="478"/>
          <ac:spMkLst>
            <pc:docMk/>
            <pc:sldMk cId="849107139" sldId="327"/>
            <ac:spMk id="150" creationId="{00000000-0000-0000-0000-000000000000}"/>
          </ac:spMkLst>
        </pc:spChg>
      </pc:sldChg>
      <pc:sldChg chg="addSp delSp modSp mod">
        <pc:chgData name="Gloria Maria de Andrade Alves" userId="101ffc6a-a630-4bf3-b4fd-3b94d5e2bb63" providerId="ADAL" clId="{531FBCB9-DC20-4251-AB3C-42D1A9BB4579}" dt="2024-03-09T01:00:59.023" v="68" actId="1076"/>
        <pc:sldMkLst>
          <pc:docMk/>
          <pc:sldMk cId="3118583973" sldId="329"/>
        </pc:sldMkLst>
        <pc:spChg chg="add mod">
          <ac:chgData name="Gloria Maria de Andrade Alves" userId="101ffc6a-a630-4bf3-b4fd-3b94d5e2bb63" providerId="ADAL" clId="{531FBCB9-DC20-4251-AB3C-42D1A9BB4579}" dt="2024-03-09T01:00:52.453" v="67" actId="14100"/>
          <ac:spMkLst>
            <pc:docMk/>
            <pc:sldMk cId="3118583973" sldId="329"/>
            <ac:spMk id="3" creationId="{1CDC8F45-5E3D-5D45-A56A-4DB3DD0663F4}"/>
          </ac:spMkLst>
        </pc:spChg>
        <pc:spChg chg="add mod">
          <ac:chgData name="Gloria Maria de Andrade Alves" userId="101ffc6a-a630-4bf3-b4fd-3b94d5e2bb63" providerId="ADAL" clId="{531FBCB9-DC20-4251-AB3C-42D1A9BB4579}" dt="2024-03-09T00:57:03.283" v="34"/>
          <ac:spMkLst>
            <pc:docMk/>
            <pc:sldMk cId="3118583973" sldId="329"/>
            <ac:spMk id="4" creationId="{C5047EAE-7990-D546-7169-14E34360B62A}"/>
          </ac:spMkLst>
        </pc:spChg>
        <pc:spChg chg="add mod">
          <ac:chgData name="Gloria Maria de Andrade Alves" userId="101ffc6a-a630-4bf3-b4fd-3b94d5e2bb63" providerId="ADAL" clId="{531FBCB9-DC20-4251-AB3C-42D1A9BB4579}" dt="2024-03-09T00:57:03.283" v="34"/>
          <ac:spMkLst>
            <pc:docMk/>
            <pc:sldMk cId="3118583973" sldId="329"/>
            <ac:spMk id="5" creationId="{6368DD9F-6BA2-F25B-127B-A75A01A0CEAE}"/>
          </ac:spMkLst>
        </pc:spChg>
        <pc:spChg chg="add mod">
          <ac:chgData name="Gloria Maria de Andrade Alves" userId="101ffc6a-a630-4bf3-b4fd-3b94d5e2bb63" providerId="ADAL" clId="{531FBCB9-DC20-4251-AB3C-42D1A9BB4579}" dt="2024-03-09T01:00:59.023" v="68" actId="1076"/>
          <ac:spMkLst>
            <pc:docMk/>
            <pc:sldMk cId="3118583973" sldId="329"/>
            <ac:spMk id="6" creationId="{DB20A050-7D4F-B355-E6C2-354503251D62}"/>
          </ac:spMkLst>
        </pc:spChg>
        <pc:spChg chg="del">
          <ac:chgData name="Gloria Maria de Andrade Alves" userId="101ffc6a-a630-4bf3-b4fd-3b94d5e2bb63" providerId="ADAL" clId="{531FBCB9-DC20-4251-AB3C-42D1A9BB4579}" dt="2024-03-09T00:57:02.433" v="33" actId="478"/>
          <ac:spMkLst>
            <pc:docMk/>
            <pc:sldMk cId="3118583973" sldId="329"/>
            <ac:spMk id="32" creationId="{00000000-0000-0000-0000-000000000000}"/>
          </ac:spMkLst>
        </pc:spChg>
        <pc:spChg chg="del">
          <ac:chgData name="Gloria Maria de Andrade Alves" userId="101ffc6a-a630-4bf3-b4fd-3b94d5e2bb63" providerId="ADAL" clId="{531FBCB9-DC20-4251-AB3C-42D1A9BB4579}" dt="2024-03-09T00:57:02.433" v="33" actId="478"/>
          <ac:spMkLst>
            <pc:docMk/>
            <pc:sldMk cId="3118583973" sldId="329"/>
            <ac:spMk id="33" creationId="{00000000-0000-0000-0000-000000000000}"/>
          </ac:spMkLst>
        </pc:spChg>
        <pc:spChg chg="del">
          <ac:chgData name="Gloria Maria de Andrade Alves" userId="101ffc6a-a630-4bf3-b4fd-3b94d5e2bb63" providerId="ADAL" clId="{531FBCB9-DC20-4251-AB3C-42D1A9BB4579}" dt="2024-03-09T00:57:02.433" v="33" actId="478"/>
          <ac:spMkLst>
            <pc:docMk/>
            <pc:sldMk cId="3118583973" sldId="329"/>
            <ac:spMk id="34" creationId="{00000000-0000-0000-0000-000000000000}"/>
          </ac:spMkLst>
        </pc:spChg>
        <pc:spChg chg="del">
          <ac:chgData name="Gloria Maria de Andrade Alves" userId="101ffc6a-a630-4bf3-b4fd-3b94d5e2bb63" providerId="ADAL" clId="{531FBCB9-DC20-4251-AB3C-42D1A9BB4579}" dt="2024-03-09T00:57:02.433" v="33" actId="478"/>
          <ac:spMkLst>
            <pc:docMk/>
            <pc:sldMk cId="3118583973" sldId="329"/>
            <ac:spMk id="35" creationId="{00000000-0000-0000-0000-000000000000}"/>
          </ac:spMkLst>
        </pc:spChg>
      </pc:sldChg>
      <pc:sldChg chg="addSp delSp modSp mod">
        <pc:chgData name="Gloria Maria de Andrade Alves" userId="101ffc6a-a630-4bf3-b4fd-3b94d5e2bb63" providerId="ADAL" clId="{531FBCB9-DC20-4251-AB3C-42D1A9BB4579}" dt="2024-03-09T01:01:09.733" v="71" actId="14100"/>
        <pc:sldMkLst>
          <pc:docMk/>
          <pc:sldMk cId="2565308659" sldId="330"/>
        </pc:sldMkLst>
        <pc:spChg chg="add mod">
          <ac:chgData name="Gloria Maria de Andrade Alves" userId="101ffc6a-a630-4bf3-b4fd-3b94d5e2bb63" providerId="ADAL" clId="{531FBCB9-DC20-4251-AB3C-42D1A9BB4579}" dt="2024-03-09T01:01:09.733" v="71" actId="14100"/>
          <ac:spMkLst>
            <pc:docMk/>
            <pc:sldMk cId="2565308659" sldId="330"/>
            <ac:spMk id="2" creationId="{F110C9E5-F8DB-714F-00C6-0C5843CDAFB8}"/>
          </ac:spMkLst>
        </pc:spChg>
        <pc:spChg chg="add mod">
          <ac:chgData name="Gloria Maria de Andrade Alves" userId="101ffc6a-a630-4bf3-b4fd-3b94d5e2bb63" providerId="ADAL" clId="{531FBCB9-DC20-4251-AB3C-42D1A9BB4579}" dt="2024-03-09T00:56:54.473" v="32"/>
          <ac:spMkLst>
            <pc:docMk/>
            <pc:sldMk cId="2565308659" sldId="330"/>
            <ac:spMk id="5" creationId="{8C9F36E3-EF64-FB7C-B411-BA883C27D5F5}"/>
          </ac:spMkLst>
        </pc:spChg>
        <pc:spChg chg="add mod">
          <ac:chgData name="Gloria Maria de Andrade Alves" userId="101ffc6a-a630-4bf3-b4fd-3b94d5e2bb63" providerId="ADAL" clId="{531FBCB9-DC20-4251-AB3C-42D1A9BB4579}" dt="2024-03-09T00:56:54.473" v="32"/>
          <ac:spMkLst>
            <pc:docMk/>
            <pc:sldMk cId="2565308659" sldId="330"/>
            <ac:spMk id="6" creationId="{6D3BC2BA-C70F-ABD1-8A71-1B911D7E7C39}"/>
          </ac:spMkLst>
        </pc:spChg>
        <pc:spChg chg="add mod">
          <ac:chgData name="Gloria Maria de Andrade Alves" userId="101ffc6a-a630-4bf3-b4fd-3b94d5e2bb63" providerId="ADAL" clId="{531FBCB9-DC20-4251-AB3C-42D1A9BB4579}" dt="2024-03-09T01:01:07.453" v="70" actId="1076"/>
          <ac:spMkLst>
            <pc:docMk/>
            <pc:sldMk cId="2565308659" sldId="330"/>
            <ac:spMk id="7" creationId="{5B06A43F-B597-76A0-C888-1C161105EC3D}"/>
          </ac:spMkLst>
        </pc:spChg>
        <pc:spChg chg="del">
          <ac:chgData name="Gloria Maria de Andrade Alves" userId="101ffc6a-a630-4bf3-b4fd-3b94d5e2bb63" providerId="ADAL" clId="{531FBCB9-DC20-4251-AB3C-42D1A9BB4579}" dt="2024-03-09T00:56:53.891" v="31" actId="478"/>
          <ac:spMkLst>
            <pc:docMk/>
            <pc:sldMk cId="2565308659" sldId="330"/>
            <ac:spMk id="11" creationId="{00000000-0000-0000-0000-000000000000}"/>
          </ac:spMkLst>
        </pc:spChg>
        <pc:spChg chg="del">
          <ac:chgData name="Gloria Maria de Andrade Alves" userId="101ffc6a-a630-4bf3-b4fd-3b94d5e2bb63" providerId="ADAL" clId="{531FBCB9-DC20-4251-AB3C-42D1A9BB4579}" dt="2024-03-09T00:56:53.891" v="31" actId="478"/>
          <ac:spMkLst>
            <pc:docMk/>
            <pc:sldMk cId="2565308659" sldId="330"/>
            <ac:spMk id="12" creationId="{00000000-0000-0000-0000-000000000000}"/>
          </ac:spMkLst>
        </pc:spChg>
        <pc:spChg chg="del">
          <ac:chgData name="Gloria Maria de Andrade Alves" userId="101ffc6a-a630-4bf3-b4fd-3b94d5e2bb63" providerId="ADAL" clId="{531FBCB9-DC20-4251-AB3C-42D1A9BB4579}" dt="2024-03-09T00:56:53.891" v="31" actId="478"/>
          <ac:spMkLst>
            <pc:docMk/>
            <pc:sldMk cId="2565308659" sldId="330"/>
            <ac:spMk id="13" creationId="{00000000-0000-0000-0000-000000000000}"/>
          </ac:spMkLst>
        </pc:spChg>
        <pc:spChg chg="del">
          <ac:chgData name="Gloria Maria de Andrade Alves" userId="101ffc6a-a630-4bf3-b4fd-3b94d5e2bb63" providerId="ADAL" clId="{531FBCB9-DC20-4251-AB3C-42D1A9BB4579}" dt="2024-03-09T00:56:53.891" v="31" actId="478"/>
          <ac:spMkLst>
            <pc:docMk/>
            <pc:sldMk cId="2565308659" sldId="330"/>
            <ac:spMk id="14" creationId="{00000000-0000-0000-0000-000000000000}"/>
          </ac:spMkLst>
        </pc:spChg>
      </pc:sldChg>
      <pc:sldChg chg="addSp delSp modSp mod">
        <pc:chgData name="Gloria Maria de Andrade Alves" userId="101ffc6a-a630-4bf3-b4fd-3b94d5e2bb63" providerId="ADAL" clId="{531FBCB9-DC20-4251-AB3C-42D1A9BB4579}" dt="2024-03-09T01:01:22.876" v="75" actId="14100"/>
        <pc:sldMkLst>
          <pc:docMk/>
          <pc:sldMk cId="1752023151" sldId="331"/>
        </pc:sldMkLst>
        <pc:spChg chg="add mod">
          <ac:chgData name="Gloria Maria de Andrade Alves" userId="101ffc6a-a630-4bf3-b4fd-3b94d5e2bb63" providerId="ADAL" clId="{531FBCB9-DC20-4251-AB3C-42D1A9BB4579}" dt="2024-03-09T01:01:22.876" v="75" actId="14100"/>
          <ac:spMkLst>
            <pc:docMk/>
            <pc:sldMk cId="1752023151" sldId="331"/>
            <ac:spMk id="4" creationId="{6299BB30-4753-9610-8283-948DBB0BB15A}"/>
          </ac:spMkLst>
        </pc:spChg>
        <pc:spChg chg="add mod">
          <ac:chgData name="Gloria Maria de Andrade Alves" userId="101ffc6a-a630-4bf3-b4fd-3b94d5e2bb63" providerId="ADAL" clId="{531FBCB9-DC20-4251-AB3C-42D1A9BB4579}" dt="2024-03-09T00:56:46.091" v="30"/>
          <ac:spMkLst>
            <pc:docMk/>
            <pc:sldMk cId="1752023151" sldId="331"/>
            <ac:spMk id="5" creationId="{22525B92-CC3D-8B1A-2AF6-3C17D7DC3B22}"/>
          </ac:spMkLst>
        </pc:spChg>
        <pc:spChg chg="add mod">
          <ac:chgData name="Gloria Maria de Andrade Alves" userId="101ffc6a-a630-4bf3-b4fd-3b94d5e2bb63" providerId="ADAL" clId="{531FBCB9-DC20-4251-AB3C-42D1A9BB4579}" dt="2024-03-09T00:56:46.091" v="30"/>
          <ac:spMkLst>
            <pc:docMk/>
            <pc:sldMk cId="1752023151" sldId="331"/>
            <ac:spMk id="6" creationId="{C131BD72-E073-599D-3663-55DA40D62AA0}"/>
          </ac:spMkLst>
        </pc:spChg>
        <pc:spChg chg="add mod">
          <ac:chgData name="Gloria Maria de Andrade Alves" userId="101ffc6a-a630-4bf3-b4fd-3b94d5e2bb63" providerId="ADAL" clId="{531FBCB9-DC20-4251-AB3C-42D1A9BB4579}" dt="2024-03-09T01:01:19.433" v="73" actId="1076"/>
          <ac:spMkLst>
            <pc:docMk/>
            <pc:sldMk cId="1752023151" sldId="331"/>
            <ac:spMk id="7" creationId="{15907491-8D6D-21F4-474A-5951AE19F462}"/>
          </ac:spMkLst>
        </pc:spChg>
        <pc:spChg chg="del">
          <ac:chgData name="Gloria Maria de Andrade Alves" userId="101ffc6a-a630-4bf3-b4fd-3b94d5e2bb63" providerId="ADAL" clId="{531FBCB9-DC20-4251-AB3C-42D1A9BB4579}" dt="2024-03-09T00:56:45.601" v="29" actId="478"/>
          <ac:spMkLst>
            <pc:docMk/>
            <pc:sldMk cId="1752023151" sldId="331"/>
            <ac:spMk id="12" creationId="{00000000-0000-0000-0000-000000000000}"/>
          </ac:spMkLst>
        </pc:spChg>
        <pc:spChg chg="del">
          <ac:chgData name="Gloria Maria de Andrade Alves" userId="101ffc6a-a630-4bf3-b4fd-3b94d5e2bb63" providerId="ADAL" clId="{531FBCB9-DC20-4251-AB3C-42D1A9BB4579}" dt="2024-03-09T00:56:45.601" v="29" actId="478"/>
          <ac:spMkLst>
            <pc:docMk/>
            <pc:sldMk cId="1752023151" sldId="331"/>
            <ac:spMk id="13" creationId="{00000000-0000-0000-0000-000000000000}"/>
          </ac:spMkLst>
        </pc:spChg>
        <pc:spChg chg="del">
          <ac:chgData name="Gloria Maria de Andrade Alves" userId="101ffc6a-a630-4bf3-b4fd-3b94d5e2bb63" providerId="ADAL" clId="{531FBCB9-DC20-4251-AB3C-42D1A9BB4579}" dt="2024-03-09T00:56:45.601" v="29" actId="478"/>
          <ac:spMkLst>
            <pc:docMk/>
            <pc:sldMk cId="1752023151" sldId="331"/>
            <ac:spMk id="14" creationId="{00000000-0000-0000-0000-000000000000}"/>
          </ac:spMkLst>
        </pc:spChg>
        <pc:spChg chg="del">
          <ac:chgData name="Gloria Maria de Andrade Alves" userId="101ffc6a-a630-4bf3-b4fd-3b94d5e2bb63" providerId="ADAL" clId="{531FBCB9-DC20-4251-AB3C-42D1A9BB4579}" dt="2024-03-09T00:56:45.601" v="29" actId="478"/>
          <ac:spMkLst>
            <pc:docMk/>
            <pc:sldMk cId="1752023151" sldId="331"/>
            <ac:spMk id="15" creationId="{00000000-0000-0000-0000-000000000000}"/>
          </ac:spMkLst>
        </pc:spChg>
      </pc:sldChg>
      <pc:sldChg chg="addSp delSp modSp mod">
        <pc:chgData name="Gloria Maria de Andrade Alves" userId="101ffc6a-a630-4bf3-b4fd-3b94d5e2bb63" providerId="ADAL" clId="{531FBCB9-DC20-4251-AB3C-42D1A9BB4579}" dt="2024-03-09T01:01:38.006" v="78" actId="14100"/>
        <pc:sldMkLst>
          <pc:docMk/>
          <pc:sldMk cId="862753165" sldId="332"/>
        </pc:sldMkLst>
        <pc:spChg chg="add mod">
          <ac:chgData name="Gloria Maria de Andrade Alves" userId="101ffc6a-a630-4bf3-b4fd-3b94d5e2bb63" providerId="ADAL" clId="{531FBCB9-DC20-4251-AB3C-42D1A9BB4579}" dt="2024-03-09T01:01:38.006" v="78" actId="14100"/>
          <ac:spMkLst>
            <pc:docMk/>
            <pc:sldMk cId="862753165" sldId="332"/>
            <ac:spMk id="4" creationId="{89CE0FEB-8566-AF27-9CE4-3498F0D27FFD}"/>
          </ac:spMkLst>
        </pc:spChg>
        <pc:spChg chg="add mod">
          <ac:chgData name="Gloria Maria de Andrade Alves" userId="101ffc6a-a630-4bf3-b4fd-3b94d5e2bb63" providerId="ADAL" clId="{531FBCB9-DC20-4251-AB3C-42D1A9BB4579}" dt="2024-03-09T00:56:37.301" v="28"/>
          <ac:spMkLst>
            <pc:docMk/>
            <pc:sldMk cId="862753165" sldId="332"/>
            <ac:spMk id="5" creationId="{4484BC06-A451-614B-9737-1477FF1D02B8}"/>
          </ac:spMkLst>
        </pc:spChg>
        <pc:spChg chg="add mod">
          <ac:chgData name="Gloria Maria de Andrade Alves" userId="101ffc6a-a630-4bf3-b4fd-3b94d5e2bb63" providerId="ADAL" clId="{531FBCB9-DC20-4251-AB3C-42D1A9BB4579}" dt="2024-03-09T00:56:37.301" v="28"/>
          <ac:spMkLst>
            <pc:docMk/>
            <pc:sldMk cId="862753165" sldId="332"/>
            <ac:spMk id="6" creationId="{CB3759A9-C8E1-EBF7-43E6-20E0676194CB}"/>
          </ac:spMkLst>
        </pc:spChg>
        <pc:spChg chg="add mod">
          <ac:chgData name="Gloria Maria de Andrade Alves" userId="101ffc6a-a630-4bf3-b4fd-3b94d5e2bb63" providerId="ADAL" clId="{531FBCB9-DC20-4251-AB3C-42D1A9BB4579}" dt="2024-03-09T01:01:34.806" v="77" actId="1076"/>
          <ac:spMkLst>
            <pc:docMk/>
            <pc:sldMk cId="862753165" sldId="332"/>
            <ac:spMk id="7" creationId="{13445C7E-9FD0-CADF-68EA-4F86C8DEF07E}"/>
          </ac:spMkLst>
        </pc:spChg>
        <pc:spChg chg="del">
          <ac:chgData name="Gloria Maria de Andrade Alves" userId="101ffc6a-a630-4bf3-b4fd-3b94d5e2bb63" providerId="ADAL" clId="{531FBCB9-DC20-4251-AB3C-42D1A9BB4579}" dt="2024-03-09T00:56:36.681" v="27" actId="478"/>
          <ac:spMkLst>
            <pc:docMk/>
            <pc:sldMk cId="862753165" sldId="332"/>
            <ac:spMk id="15" creationId="{00000000-0000-0000-0000-000000000000}"/>
          </ac:spMkLst>
        </pc:spChg>
        <pc:spChg chg="del">
          <ac:chgData name="Gloria Maria de Andrade Alves" userId="101ffc6a-a630-4bf3-b4fd-3b94d5e2bb63" providerId="ADAL" clId="{531FBCB9-DC20-4251-AB3C-42D1A9BB4579}" dt="2024-03-09T00:56:36.681" v="27" actId="478"/>
          <ac:spMkLst>
            <pc:docMk/>
            <pc:sldMk cId="862753165" sldId="332"/>
            <ac:spMk id="16" creationId="{00000000-0000-0000-0000-000000000000}"/>
          </ac:spMkLst>
        </pc:spChg>
        <pc:spChg chg="del">
          <ac:chgData name="Gloria Maria de Andrade Alves" userId="101ffc6a-a630-4bf3-b4fd-3b94d5e2bb63" providerId="ADAL" clId="{531FBCB9-DC20-4251-AB3C-42D1A9BB4579}" dt="2024-03-09T00:56:36.681" v="27" actId="478"/>
          <ac:spMkLst>
            <pc:docMk/>
            <pc:sldMk cId="862753165" sldId="332"/>
            <ac:spMk id="17" creationId="{00000000-0000-0000-0000-000000000000}"/>
          </ac:spMkLst>
        </pc:spChg>
        <pc:spChg chg="del">
          <ac:chgData name="Gloria Maria de Andrade Alves" userId="101ffc6a-a630-4bf3-b4fd-3b94d5e2bb63" providerId="ADAL" clId="{531FBCB9-DC20-4251-AB3C-42D1A9BB4579}" dt="2024-03-09T00:56:36.681" v="27" actId="478"/>
          <ac:spMkLst>
            <pc:docMk/>
            <pc:sldMk cId="862753165" sldId="332"/>
            <ac:spMk id="18" creationId="{00000000-0000-0000-0000-000000000000}"/>
          </ac:spMkLst>
        </pc:spChg>
      </pc:sldChg>
      <pc:sldChg chg="addSp delSp modSp mod">
        <pc:chgData name="Gloria Maria de Andrade Alves" userId="101ffc6a-a630-4bf3-b4fd-3b94d5e2bb63" providerId="ADAL" clId="{531FBCB9-DC20-4251-AB3C-42D1A9BB4579}" dt="2024-03-09T01:01:51.146" v="82" actId="14100"/>
        <pc:sldMkLst>
          <pc:docMk/>
          <pc:sldMk cId="778086846" sldId="333"/>
        </pc:sldMkLst>
        <pc:spChg chg="add mod">
          <ac:chgData name="Gloria Maria de Andrade Alves" userId="101ffc6a-a630-4bf3-b4fd-3b94d5e2bb63" providerId="ADAL" clId="{531FBCB9-DC20-4251-AB3C-42D1A9BB4579}" dt="2024-03-09T01:01:51.146" v="82" actId="14100"/>
          <ac:spMkLst>
            <pc:docMk/>
            <pc:sldMk cId="778086846" sldId="333"/>
            <ac:spMk id="4" creationId="{A5904B22-EC17-ED62-673D-A8BCA76F9A48}"/>
          </ac:spMkLst>
        </pc:spChg>
        <pc:spChg chg="add mod">
          <ac:chgData name="Gloria Maria de Andrade Alves" userId="101ffc6a-a630-4bf3-b4fd-3b94d5e2bb63" providerId="ADAL" clId="{531FBCB9-DC20-4251-AB3C-42D1A9BB4579}" dt="2024-03-09T00:55:49.371" v="26"/>
          <ac:spMkLst>
            <pc:docMk/>
            <pc:sldMk cId="778086846" sldId="333"/>
            <ac:spMk id="5" creationId="{DE1D4ECF-9421-ACC0-D17A-EF886F2B69EE}"/>
          </ac:spMkLst>
        </pc:spChg>
        <pc:spChg chg="add mod">
          <ac:chgData name="Gloria Maria de Andrade Alves" userId="101ffc6a-a630-4bf3-b4fd-3b94d5e2bb63" providerId="ADAL" clId="{531FBCB9-DC20-4251-AB3C-42D1A9BB4579}" dt="2024-03-09T00:55:49.371" v="26"/>
          <ac:spMkLst>
            <pc:docMk/>
            <pc:sldMk cId="778086846" sldId="333"/>
            <ac:spMk id="6" creationId="{3C436149-148F-2D7D-B10B-D4C6CD87ACB1}"/>
          </ac:spMkLst>
        </pc:spChg>
        <pc:spChg chg="add mod">
          <ac:chgData name="Gloria Maria de Andrade Alves" userId="101ffc6a-a630-4bf3-b4fd-3b94d5e2bb63" providerId="ADAL" clId="{531FBCB9-DC20-4251-AB3C-42D1A9BB4579}" dt="2024-03-09T01:01:46.846" v="80" actId="1076"/>
          <ac:spMkLst>
            <pc:docMk/>
            <pc:sldMk cId="778086846" sldId="333"/>
            <ac:spMk id="7" creationId="{2451267F-2186-FA4E-A552-1776F4615905}"/>
          </ac:spMkLst>
        </pc:spChg>
        <pc:spChg chg="del">
          <ac:chgData name="Gloria Maria de Andrade Alves" userId="101ffc6a-a630-4bf3-b4fd-3b94d5e2bb63" providerId="ADAL" clId="{531FBCB9-DC20-4251-AB3C-42D1A9BB4579}" dt="2024-03-09T00:55:48.731" v="25" actId="478"/>
          <ac:spMkLst>
            <pc:docMk/>
            <pc:sldMk cId="778086846" sldId="333"/>
            <ac:spMk id="12" creationId="{00000000-0000-0000-0000-000000000000}"/>
          </ac:spMkLst>
        </pc:spChg>
        <pc:spChg chg="del">
          <ac:chgData name="Gloria Maria de Andrade Alves" userId="101ffc6a-a630-4bf3-b4fd-3b94d5e2bb63" providerId="ADAL" clId="{531FBCB9-DC20-4251-AB3C-42D1A9BB4579}" dt="2024-03-09T00:55:48.731" v="25" actId="478"/>
          <ac:spMkLst>
            <pc:docMk/>
            <pc:sldMk cId="778086846" sldId="333"/>
            <ac:spMk id="13" creationId="{00000000-0000-0000-0000-000000000000}"/>
          </ac:spMkLst>
        </pc:spChg>
        <pc:spChg chg="del">
          <ac:chgData name="Gloria Maria de Andrade Alves" userId="101ffc6a-a630-4bf3-b4fd-3b94d5e2bb63" providerId="ADAL" clId="{531FBCB9-DC20-4251-AB3C-42D1A9BB4579}" dt="2024-03-09T00:55:48.731" v="25" actId="478"/>
          <ac:spMkLst>
            <pc:docMk/>
            <pc:sldMk cId="778086846" sldId="333"/>
            <ac:spMk id="14" creationId="{00000000-0000-0000-0000-000000000000}"/>
          </ac:spMkLst>
        </pc:spChg>
        <pc:spChg chg="del">
          <ac:chgData name="Gloria Maria de Andrade Alves" userId="101ffc6a-a630-4bf3-b4fd-3b94d5e2bb63" providerId="ADAL" clId="{531FBCB9-DC20-4251-AB3C-42D1A9BB4579}" dt="2024-03-09T00:55:48.731" v="25" actId="478"/>
          <ac:spMkLst>
            <pc:docMk/>
            <pc:sldMk cId="778086846" sldId="333"/>
            <ac:spMk id="15" creationId="{00000000-0000-0000-0000-000000000000}"/>
          </ac:spMkLst>
        </pc:spChg>
      </pc:sldChg>
      <pc:sldChg chg="addSp delSp modSp mod">
        <pc:chgData name="Gloria Maria de Andrade Alves" userId="101ffc6a-a630-4bf3-b4fd-3b94d5e2bb63" providerId="ADAL" clId="{531FBCB9-DC20-4251-AB3C-42D1A9BB4579}" dt="2024-03-09T01:02:03.176" v="85" actId="14100"/>
        <pc:sldMkLst>
          <pc:docMk/>
          <pc:sldMk cId="3070178727" sldId="336"/>
        </pc:sldMkLst>
        <pc:spChg chg="add mod">
          <ac:chgData name="Gloria Maria de Andrade Alves" userId="101ffc6a-a630-4bf3-b4fd-3b94d5e2bb63" providerId="ADAL" clId="{531FBCB9-DC20-4251-AB3C-42D1A9BB4579}" dt="2024-03-09T01:02:03.176" v="85" actId="14100"/>
          <ac:spMkLst>
            <pc:docMk/>
            <pc:sldMk cId="3070178727" sldId="336"/>
            <ac:spMk id="3" creationId="{D73FB285-B42E-D14B-EBBB-E5E591202FF3}"/>
          </ac:spMkLst>
        </pc:spChg>
        <pc:spChg chg="add mod">
          <ac:chgData name="Gloria Maria de Andrade Alves" userId="101ffc6a-a630-4bf3-b4fd-3b94d5e2bb63" providerId="ADAL" clId="{531FBCB9-DC20-4251-AB3C-42D1A9BB4579}" dt="2024-03-09T00:55:36.621" v="24"/>
          <ac:spMkLst>
            <pc:docMk/>
            <pc:sldMk cId="3070178727" sldId="336"/>
            <ac:spMk id="4" creationId="{0D10404A-7416-37E1-B6A8-7BE288355A0B}"/>
          </ac:spMkLst>
        </pc:spChg>
        <pc:spChg chg="add mod">
          <ac:chgData name="Gloria Maria de Andrade Alves" userId="101ffc6a-a630-4bf3-b4fd-3b94d5e2bb63" providerId="ADAL" clId="{531FBCB9-DC20-4251-AB3C-42D1A9BB4579}" dt="2024-03-09T00:55:36.621" v="24"/>
          <ac:spMkLst>
            <pc:docMk/>
            <pc:sldMk cId="3070178727" sldId="336"/>
            <ac:spMk id="5" creationId="{1FBED513-21BE-C184-2E6E-E6E5A02D84B4}"/>
          </ac:spMkLst>
        </pc:spChg>
        <pc:spChg chg="add mod">
          <ac:chgData name="Gloria Maria de Andrade Alves" userId="101ffc6a-a630-4bf3-b4fd-3b94d5e2bb63" providerId="ADAL" clId="{531FBCB9-DC20-4251-AB3C-42D1A9BB4579}" dt="2024-03-09T01:02:01.166" v="84" actId="1076"/>
          <ac:spMkLst>
            <pc:docMk/>
            <pc:sldMk cId="3070178727" sldId="336"/>
            <ac:spMk id="6" creationId="{FA5B3A5B-475D-3768-C4E5-9EC342D9183D}"/>
          </ac:spMkLst>
        </pc:spChg>
        <pc:spChg chg="del">
          <ac:chgData name="Gloria Maria de Andrade Alves" userId="101ffc6a-a630-4bf3-b4fd-3b94d5e2bb63" providerId="ADAL" clId="{531FBCB9-DC20-4251-AB3C-42D1A9BB4579}" dt="2024-03-09T00:55:36.091" v="23" actId="478"/>
          <ac:spMkLst>
            <pc:docMk/>
            <pc:sldMk cId="3070178727" sldId="336"/>
            <ac:spMk id="10" creationId="{00000000-0000-0000-0000-000000000000}"/>
          </ac:spMkLst>
        </pc:spChg>
        <pc:spChg chg="del">
          <ac:chgData name="Gloria Maria de Andrade Alves" userId="101ffc6a-a630-4bf3-b4fd-3b94d5e2bb63" providerId="ADAL" clId="{531FBCB9-DC20-4251-AB3C-42D1A9BB4579}" dt="2024-03-09T00:55:36.091" v="23" actId="478"/>
          <ac:spMkLst>
            <pc:docMk/>
            <pc:sldMk cId="3070178727" sldId="336"/>
            <ac:spMk id="11" creationId="{00000000-0000-0000-0000-000000000000}"/>
          </ac:spMkLst>
        </pc:spChg>
        <pc:spChg chg="del">
          <ac:chgData name="Gloria Maria de Andrade Alves" userId="101ffc6a-a630-4bf3-b4fd-3b94d5e2bb63" providerId="ADAL" clId="{531FBCB9-DC20-4251-AB3C-42D1A9BB4579}" dt="2024-03-09T00:55:36.091" v="23" actId="478"/>
          <ac:spMkLst>
            <pc:docMk/>
            <pc:sldMk cId="3070178727" sldId="336"/>
            <ac:spMk id="12" creationId="{00000000-0000-0000-0000-000000000000}"/>
          </ac:spMkLst>
        </pc:spChg>
        <pc:spChg chg="del">
          <ac:chgData name="Gloria Maria de Andrade Alves" userId="101ffc6a-a630-4bf3-b4fd-3b94d5e2bb63" providerId="ADAL" clId="{531FBCB9-DC20-4251-AB3C-42D1A9BB4579}" dt="2024-03-09T00:55:36.091" v="23" actId="478"/>
          <ac:spMkLst>
            <pc:docMk/>
            <pc:sldMk cId="3070178727" sldId="336"/>
            <ac:spMk id="13" creationId="{00000000-0000-0000-0000-000000000000}"/>
          </ac:spMkLst>
        </pc:spChg>
      </pc:sldChg>
      <pc:sldChg chg="modSp mod">
        <pc:chgData name="Gloria Maria de Andrade Alves" userId="101ffc6a-a630-4bf3-b4fd-3b94d5e2bb63" providerId="ADAL" clId="{531FBCB9-DC20-4251-AB3C-42D1A9BB4579}" dt="2024-03-09T00:52:10.830" v="4" actId="14100"/>
        <pc:sldMkLst>
          <pc:docMk/>
          <pc:sldMk cId="2825264792" sldId="339"/>
        </pc:sldMkLst>
        <pc:spChg chg="mod">
          <ac:chgData name="Gloria Maria de Andrade Alves" userId="101ffc6a-a630-4bf3-b4fd-3b94d5e2bb63" providerId="ADAL" clId="{531FBCB9-DC20-4251-AB3C-42D1A9BB4579}" dt="2024-03-09T00:52:10.830" v="4" actId="14100"/>
          <ac:spMkLst>
            <pc:docMk/>
            <pc:sldMk cId="2825264792" sldId="339"/>
            <ac:spMk id="11" creationId="{00000000-0000-0000-0000-000000000000}"/>
          </ac:spMkLst>
        </pc:spChg>
        <pc:spChg chg="mod">
          <ac:chgData name="Gloria Maria de Andrade Alves" userId="101ffc6a-a630-4bf3-b4fd-3b94d5e2bb63" providerId="ADAL" clId="{531FBCB9-DC20-4251-AB3C-42D1A9BB4579}" dt="2024-03-09T00:52:06.430" v="3" actId="14100"/>
          <ac:spMkLst>
            <pc:docMk/>
            <pc:sldMk cId="2825264792" sldId="339"/>
            <ac:spMk id="12" creationId="{00000000-0000-0000-0000-000000000000}"/>
          </ac:spMkLst>
        </pc:spChg>
      </pc:sldChg>
      <pc:sldChg chg="addSp modSp">
        <pc:chgData name="Gloria Maria de Andrade Alves" userId="101ffc6a-a630-4bf3-b4fd-3b94d5e2bb63" providerId="ADAL" clId="{531FBCB9-DC20-4251-AB3C-42D1A9BB4579}" dt="2024-03-09T00:52:35.311" v="5"/>
        <pc:sldMkLst>
          <pc:docMk/>
          <pc:sldMk cId="3049113948" sldId="340"/>
        </pc:sldMkLst>
        <pc:spChg chg="add mod">
          <ac:chgData name="Gloria Maria de Andrade Alves" userId="101ffc6a-a630-4bf3-b4fd-3b94d5e2bb63" providerId="ADAL" clId="{531FBCB9-DC20-4251-AB3C-42D1A9BB4579}" dt="2024-03-09T00:52:35.311" v="5"/>
          <ac:spMkLst>
            <pc:docMk/>
            <pc:sldMk cId="3049113948" sldId="340"/>
            <ac:spMk id="4" creationId="{FEA1DD8C-8F63-BB86-8717-8E0051751136}"/>
          </ac:spMkLst>
        </pc:spChg>
        <pc:spChg chg="add mod">
          <ac:chgData name="Gloria Maria de Andrade Alves" userId="101ffc6a-a630-4bf3-b4fd-3b94d5e2bb63" providerId="ADAL" clId="{531FBCB9-DC20-4251-AB3C-42D1A9BB4579}" dt="2024-03-09T00:52:35.311" v="5"/>
          <ac:spMkLst>
            <pc:docMk/>
            <pc:sldMk cId="3049113948" sldId="340"/>
            <ac:spMk id="5" creationId="{A285E029-CD6D-E8D0-3379-66A004050F1E}"/>
          </ac:spMkLst>
        </pc:spChg>
      </pc:sldChg>
      <pc:sldChg chg="addSp modSp">
        <pc:chgData name="Gloria Maria de Andrade Alves" userId="101ffc6a-a630-4bf3-b4fd-3b94d5e2bb63" providerId="ADAL" clId="{531FBCB9-DC20-4251-AB3C-42D1A9BB4579}" dt="2024-03-09T00:52:43.721" v="6"/>
        <pc:sldMkLst>
          <pc:docMk/>
          <pc:sldMk cId="2866783408" sldId="341"/>
        </pc:sldMkLst>
        <pc:spChg chg="add mod">
          <ac:chgData name="Gloria Maria de Andrade Alves" userId="101ffc6a-a630-4bf3-b4fd-3b94d5e2bb63" providerId="ADAL" clId="{531FBCB9-DC20-4251-AB3C-42D1A9BB4579}" dt="2024-03-09T00:52:43.721" v="6"/>
          <ac:spMkLst>
            <pc:docMk/>
            <pc:sldMk cId="2866783408" sldId="341"/>
            <ac:spMk id="4" creationId="{DD78AFF7-F59B-F598-963F-358B478CF345}"/>
          </ac:spMkLst>
        </pc:spChg>
        <pc:spChg chg="add mod">
          <ac:chgData name="Gloria Maria de Andrade Alves" userId="101ffc6a-a630-4bf3-b4fd-3b94d5e2bb63" providerId="ADAL" clId="{531FBCB9-DC20-4251-AB3C-42D1A9BB4579}" dt="2024-03-09T00:52:43.721" v="6"/>
          <ac:spMkLst>
            <pc:docMk/>
            <pc:sldMk cId="2866783408" sldId="341"/>
            <ac:spMk id="5" creationId="{797CCC89-300E-8C0C-AD48-92E8867584EE}"/>
          </ac:spMkLst>
        </pc:spChg>
      </pc:sldChg>
      <pc:sldChg chg="addSp modSp mod">
        <pc:chgData name="Gloria Maria de Andrade Alves" userId="101ffc6a-a630-4bf3-b4fd-3b94d5e2bb63" providerId="ADAL" clId="{531FBCB9-DC20-4251-AB3C-42D1A9BB4579}" dt="2024-03-09T01:03:47.287" v="105"/>
        <pc:sldMkLst>
          <pc:docMk/>
          <pc:sldMk cId="3610386931" sldId="342"/>
        </pc:sldMkLst>
        <pc:spChg chg="add mod">
          <ac:chgData name="Gloria Maria de Andrade Alves" userId="101ffc6a-a630-4bf3-b4fd-3b94d5e2bb63" providerId="ADAL" clId="{531FBCB9-DC20-4251-AB3C-42D1A9BB4579}" dt="2024-03-09T00:52:54.632" v="7"/>
          <ac:spMkLst>
            <pc:docMk/>
            <pc:sldMk cId="3610386931" sldId="342"/>
            <ac:spMk id="4" creationId="{F704556D-70CD-B056-A06B-A7FF69F32398}"/>
          </ac:spMkLst>
        </pc:spChg>
        <pc:spChg chg="add mod">
          <ac:chgData name="Gloria Maria de Andrade Alves" userId="101ffc6a-a630-4bf3-b4fd-3b94d5e2bb63" providerId="ADAL" clId="{531FBCB9-DC20-4251-AB3C-42D1A9BB4579}" dt="2024-03-09T00:52:54.632" v="7"/>
          <ac:spMkLst>
            <pc:docMk/>
            <pc:sldMk cId="3610386931" sldId="342"/>
            <ac:spMk id="5" creationId="{859B34CE-4BC1-FC2A-A0A0-E6EB165235DF}"/>
          </ac:spMkLst>
        </pc:spChg>
        <pc:spChg chg="mod">
          <ac:chgData name="Gloria Maria de Andrade Alves" userId="101ffc6a-a630-4bf3-b4fd-3b94d5e2bb63" providerId="ADAL" clId="{531FBCB9-DC20-4251-AB3C-42D1A9BB4579}" dt="2024-03-09T01:03:47.287" v="105"/>
          <ac:spMkLst>
            <pc:docMk/>
            <pc:sldMk cId="3610386931" sldId="342"/>
            <ac:spMk id="15" creationId="{00000000-0000-0000-0000-000000000000}"/>
          </ac:spMkLst>
        </pc:spChg>
        <pc:spChg chg="mod">
          <ac:chgData name="Gloria Maria de Andrade Alves" userId="101ffc6a-a630-4bf3-b4fd-3b94d5e2bb63" providerId="ADAL" clId="{531FBCB9-DC20-4251-AB3C-42D1A9BB4579}" dt="2024-03-09T01:03:24.715" v="103" actId="14100"/>
          <ac:spMkLst>
            <pc:docMk/>
            <pc:sldMk cId="3610386931" sldId="342"/>
            <ac:spMk id="17" creationId="{00000000-0000-0000-0000-000000000000}"/>
          </ac:spMkLst>
        </pc:spChg>
      </pc:sldChg>
      <pc:sldChg chg="modSp mod">
        <pc:chgData name="Gloria Maria de Andrade Alves" userId="101ffc6a-a630-4bf3-b4fd-3b94d5e2bb63" providerId="ADAL" clId="{531FBCB9-DC20-4251-AB3C-42D1A9BB4579}" dt="2024-03-09T01:03:01.547" v="100" actId="14100"/>
        <pc:sldMkLst>
          <pc:docMk/>
          <pc:sldMk cId="1970557411" sldId="343"/>
        </pc:sldMkLst>
        <pc:spChg chg="mod">
          <ac:chgData name="Gloria Maria de Andrade Alves" userId="101ffc6a-a630-4bf3-b4fd-3b94d5e2bb63" providerId="ADAL" clId="{531FBCB9-DC20-4251-AB3C-42D1A9BB4579}" dt="2024-03-09T01:03:01.547" v="100" actId="14100"/>
          <ac:spMkLst>
            <pc:docMk/>
            <pc:sldMk cId="1970557411" sldId="343"/>
            <ac:spMk id="20" creationId="{00000000-0000-0000-0000-000000000000}"/>
          </ac:spMkLst>
        </pc:spChg>
        <pc:spChg chg="mod">
          <ac:chgData name="Gloria Maria de Andrade Alves" userId="101ffc6a-a630-4bf3-b4fd-3b94d5e2bb63" providerId="ADAL" clId="{531FBCB9-DC20-4251-AB3C-42D1A9BB4579}" dt="2024-03-09T00:53:36.159" v="9"/>
          <ac:spMkLst>
            <pc:docMk/>
            <pc:sldMk cId="1970557411" sldId="343"/>
            <ac:spMk id="21" creationId="{00000000-0000-0000-0000-000000000000}"/>
          </ac:spMkLst>
        </pc:spChg>
        <pc:spChg chg="mod">
          <ac:chgData name="Gloria Maria de Andrade Alves" userId="101ffc6a-a630-4bf3-b4fd-3b94d5e2bb63" providerId="ADAL" clId="{531FBCB9-DC20-4251-AB3C-42D1A9BB4579}" dt="2024-03-09T00:53:27.097" v="8"/>
          <ac:spMkLst>
            <pc:docMk/>
            <pc:sldMk cId="1970557411" sldId="343"/>
            <ac:spMk id="22" creationId="{00000000-0000-0000-0000-000000000000}"/>
          </ac:spMkLst>
        </pc:spChg>
        <pc:spChg chg="mod">
          <ac:chgData name="Gloria Maria de Andrade Alves" userId="101ffc6a-a630-4bf3-b4fd-3b94d5e2bb63" providerId="ADAL" clId="{531FBCB9-DC20-4251-AB3C-42D1A9BB4579}" dt="2024-03-09T01:02:58.737" v="99" actId="1076"/>
          <ac:spMkLst>
            <pc:docMk/>
            <pc:sldMk cId="1970557411" sldId="343"/>
            <ac:spMk id="23" creationId="{00000000-0000-0000-0000-000000000000}"/>
          </ac:spMkLst>
        </pc:spChg>
      </pc:sldChg>
      <pc:sldChg chg="addSp delSp modSp mod">
        <pc:chgData name="Gloria Maria de Andrade Alves" userId="101ffc6a-a630-4bf3-b4fd-3b94d5e2bb63" providerId="ADAL" clId="{531FBCB9-DC20-4251-AB3C-42D1A9BB4579}" dt="2024-03-09T01:02:46.227" v="97" actId="14100"/>
        <pc:sldMkLst>
          <pc:docMk/>
          <pc:sldMk cId="2647557468" sldId="344"/>
        </pc:sldMkLst>
        <pc:spChg chg="add mod">
          <ac:chgData name="Gloria Maria de Andrade Alves" userId="101ffc6a-a630-4bf3-b4fd-3b94d5e2bb63" providerId="ADAL" clId="{531FBCB9-DC20-4251-AB3C-42D1A9BB4579}" dt="2024-03-09T00:54:19.113" v="13"/>
          <ac:spMkLst>
            <pc:docMk/>
            <pc:sldMk cId="2647557468" sldId="344"/>
            <ac:spMk id="3" creationId="{D41A01F6-6529-0915-3A3F-505562DC5A5F}"/>
          </ac:spMkLst>
        </pc:spChg>
        <pc:spChg chg="add mod">
          <ac:chgData name="Gloria Maria de Andrade Alves" userId="101ffc6a-a630-4bf3-b4fd-3b94d5e2bb63" providerId="ADAL" clId="{531FBCB9-DC20-4251-AB3C-42D1A9BB4579}" dt="2024-03-09T00:54:19.113" v="13"/>
          <ac:spMkLst>
            <pc:docMk/>
            <pc:sldMk cId="2647557468" sldId="344"/>
            <ac:spMk id="4" creationId="{D15D2031-1A89-0A09-3D5F-ED64CE44BE16}"/>
          </ac:spMkLst>
        </pc:spChg>
        <pc:spChg chg="add mod">
          <ac:chgData name="Gloria Maria de Andrade Alves" userId="101ffc6a-a630-4bf3-b4fd-3b94d5e2bb63" providerId="ADAL" clId="{531FBCB9-DC20-4251-AB3C-42D1A9BB4579}" dt="2024-03-09T00:54:19.113" v="13"/>
          <ac:spMkLst>
            <pc:docMk/>
            <pc:sldMk cId="2647557468" sldId="344"/>
            <ac:spMk id="5" creationId="{D7DDC5E3-C688-41E2-3779-C67B95A3A41F}"/>
          </ac:spMkLst>
        </pc:spChg>
        <pc:spChg chg="add mod">
          <ac:chgData name="Gloria Maria de Andrade Alves" userId="101ffc6a-a630-4bf3-b4fd-3b94d5e2bb63" providerId="ADAL" clId="{531FBCB9-DC20-4251-AB3C-42D1A9BB4579}" dt="2024-03-09T00:54:19.113" v="13"/>
          <ac:spMkLst>
            <pc:docMk/>
            <pc:sldMk cId="2647557468" sldId="344"/>
            <ac:spMk id="6" creationId="{62DA7087-3E1C-D0D9-E272-38AAE1D2F1F3}"/>
          </ac:spMkLst>
        </pc:spChg>
        <pc:spChg chg="add mod">
          <ac:chgData name="Gloria Maria de Andrade Alves" userId="101ffc6a-a630-4bf3-b4fd-3b94d5e2bb63" providerId="ADAL" clId="{531FBCB9-DC20-4251-AB3C-42D1A9BB4579}" dt="2024-03-09T00:54:26.773" v="14"/>
          <ac:spMkLst>
            <pc:docMk/>
            <pc:sldMk cId="2647557468" sldId="344"/>
            <ac:spMk id="7" creationId="{AF51477B-6156-B227-6434-25F444DD8377}"/>
          </ac:spMkLst>
        </pc:spChg>
        <pc:spChg chg="del">
          <ac:chgData name="Gloria Maria de Andrade Alves" userId="101ffc6a-a630-4bf3-b4fd-3b94d5e2bb63" providerId="ADAL" clId="{531FBCB9-DC20-4251-AB3C-42D1A9BB4579}" dt="2024-03-09T00:54:34.428" v="15" actId="478"/>
          <ac:spMkLst>
            <pc:docMk/>
            <pc:sldMk cId="2647557468" sldId="344"/>
            <ac:spMk id="20" creationId="{00000000-0000-0000-0000-000000000000}"/>
          </ac:spMkLst>
        </pc:spChg>
        <pc:spChg chg="del">
          <ac:chgData name="Gloria Maria de Andrade Alves" userId="101ffc6a-a630-4bf3-b4fd-3b94d5e2bb63" providerId="ADAL" clId="{531FBCB9-DC20-4251-AB3C-42D1A9BB4579}" dt="2024-03-09T00:54:34.428" v="15" actId="478"/>
          <ac:spMkLst>
            <pc:docMk/>
            <pc:sldMk cId="2647557468" sldId="344"/>
            <ac:spMk id="21" creationId="{00000000-0000-0000-0000-000000000000}"/>
          </ac:spMkLst>
        </pc:spChg>
        <pc:spChg chg="del">
          <ac:chgData name="Gloria Maria de Andrade Alves" userId="101ffc6a-a630-4bf3-b4fd-3b94d5e2bb63" providerId="ADAL" clId="{531FBCB9-DC20-4251-AB3C-42D1A9BB4579}" dt="2024-03-09T00:54:34.428" v="15" actId="478"/>
          <ac:spMkLst>
            <pc:docMk/>
            <pc:sldMk cId="2647557468" sldId="344"/>
            <ac:spMk id="22" creationId="{00000000-0000-0000-0000-000000000000}"/>
          </ac:spMkLst>
        </pc:spChg>
        <pc:spChg chg="del">
          <ac:chgData name="Gloria Maria de Andrade Alves" userId="101ffc6a-a630-4bf3-b4fd-3b94d5e2bb63" providerId="ADAL" clId="{531FBCB9-DC20-4251-AB3C-42D1A9BB4579}" dt="2024-03-09T00:54:34.428" v="15" actId="478"/>
          <ac:spMkLst>
            <pc:docMk/>
            <pc:sldMk cId="2647557468" sldId="344"/>
            <ac:spMk id="23" creationId="{00000000-0000-0000-0000-000000000000}"/>
          </ac:spMkLst>
        </pc:spChg>
        <pc:spChg chg="add mod">
          <ac:chgData name="Gloria Maria de Andrade Alves" userId="101ffc6a-a630-4bf3-b4fd-3b94d5e2bb63" providerId="ADAL" clId="{531FBCB9-DC20-4251-AB3C-42D1A9BB4579}" dt="2024-03-09T00:54:26.773" v="14"/>
          <ac:spMkLst>
            <pc:docMk/>
            <pc:sldMk cId="2647557468" sldId="344"/>
            <ac:spMk id="24" creationId="{3C1EADB6-2FC6-7C1E-0569-2294A7FD0476}"/>
          </ac:spMkLst>
        </pc:spChg>
        <pc:spChg chg="add mod">
          <ac:chgData name="Gloria Maria de Andrade Alves" userId="101ffc6a-a630-4bf3-b4fd-3b94d5e2bb63" providerId="ADAL" clId="{531FBCB9-DC20-4251-AB3C-42D1A9BB4579}" dt="2024-03-09T00:54:26.773" v="14"/>
          <ac:spMkLst>
            <pc:docMk/>
            <pc:sldMk cId="2647557468" sldId="344"/>
            <ac:spMk id="25" creationId="{BB6E0ECF-F75C-C58E-C211-641759B2C016}"/>
          </ac:spMkLst>
        </pc:spChg>
        <pc:spChg chg="add mod">
          <ac:chgData name="Gloria Maria de Andrade Alves" userId="101ffc6a-a630-4bf3-b4fd-3b94d5e2bb63" providerId="ADAL" clId="{531FBCB9-DC20-4251-AB3C-42D1A9BB4579}" dt="2024-03-09T00:54:26.773" v="14"/>
          <ac:spMkLst>
            <pc:docMk/>
            <pc:sldMk cId="2647557468" sldId="344"/>
            <ac:spMk id="26" creationId="{9C030281-9CC7-0C06-39FA-F1DDCB052AAA}"/>
          </ac:spMkLst>
        </pc:spChg>
        <pc:spChg chg="add mod">
          <ac:chgData name="Gloria Maria de Andrade Alves" userId="101ffc6a-a630-4bf3-b4fd-3b94d5e2bb63" providerId="ADAL" clId="{531FBCB9-DC20-4251-AB3C-42D1A9BB4579}" dt="2024-03-09T01:02:46.227" v="97" actId="14100"/>
          <ac:spMkLst>
            <pc:docMk/>
            <pc:sldMk cId="2647557468" sldId="344"/>
            <ac:spMk id="27" creationId="{83376A78-8748-80C1-BCFC-408A9EAD691C}"/>
          </ac:spMkLst>
        </pc:spChg>
        <pc:spChg chg="add mod">
          <ac:chgData name="Gloria Maria de Andrade Alves" userId="101ffc6a-a630-4bf3-b4fd-3b94d5e2bb63" providerId="ADAL" clId="{531FBCB9-DC20-4251-AB3C-42D1A9BB4579}" dt="2024-03-09T00:54:35.547" v="16"/>
          <ac:spMkLst>
            <pc:docMk/>
            <pc:sldMk cId="2647557468" sldId="344"/>
            <ac:spMk id="28" creationId="{0A95E5EC-183B-7C58-842F-3787CAAC7D62}"/>
          </ac:spMkLst>
        </pc:spChg>
        <pc:spChg chg="add mod">
          <ac:chgData name="Gloria Maria de Andrade Alves" userId="101ffc6a-a630-4bf3-b4fd-3b94d5e2bb63" providerId="ADAL" clId="{531FBCB9-DC20-4251-AB3C-42D1A9BB4579}" dt="2024-03-09T00:54:35.547" v="16"/>
          <ac:spMkLst>
            <pc:docMk/>
            <pc:sldMk cId="2647557468" sldId="344"/>
            <ac:spMk id="29" creationId="{7C7046A4-A8F8-E1B4-B8ED-C4E9D2D49461}"/>
          </ac:spMkLst>
        </pc:spChg>
        <pc:spChg chg="add mod">
          <ac:chgData name="Gloria Maria de Andrade Alves" userId="101ffc6a-a630-4bf3-b4fd-3b94d5e2bb63" providerId="ADAL" clId="{531FBCB9-DC20-4251-AB3C-42D1A9BB4579}" dt="2024-03-09T01:02:43.697" v="96" actId="1076"/>
          <ac:spMkLst>
            <pc:docMk/>
            <pc:sldMk cId="2647557468" sldId="344"/>
            <ac:spMk id="30" creationId="{3D208527-02BC-0BA3-3AA9-9A8E28D386CC}"/>
          </ac:spMkLst>
        </pc:spChg>
      </pc:sldChg>
      <pc:sldChg chg="addSp delSp modSp mod">
        <pc:chgData name="Gloria Maria de Andrade Alves" userId="101ffc6a-a630-4bf3-b4fd-3b94d5e2bb63" providerId="ADAL" clId="{531FBCB9-DC20-4251-AB3C-42D1A9BB4579}" dt="2024-03-09T01:02:35.647" v="94" actId="14100"/>
        <pc:sldMkLst>
          <pc:docMk/>
          <pc:sldMk cId="2046039548" sldId="345"/>
        </pc:sldMkLst>
        <pc:spChg chg="add mod">
          <ac:chgData name="Gloria Maria de Andrade Alves" userId="101ffc6a-a630-4bf3-b4fd-3b94d5e2bb63" providerId="ADAL" clId="{531FBCB9-DC20-4251-AB3C-42D1A9BB4579}" dt="2024-03-09T01:02:35.647" v="94" actId="14100"/>
          <ac:spMkLst>
            <pc:docMk/>
            <pc:sldMk cId="2046039548" sldId="345"/>
            <ac:spMk id="3" creationId="{CA452F93-17BF-4DD1-E478-6F5F5B5D1759}"/>
          </ac:spMkLst>
        </pc:spChg>
        <pc:spChg chg="add mod">
          <ac:chgData name="Gloria Maria de Andrade Alves" userId="101ffc6a-a630-4bf3-b4fd-3b94d5e2bb63" providerId="ADAL" clId="{531FBCB9-DC20-4251-AB3C-42D1A9BB4579}" dt="2024-03-09T00:54:48.177" v="18"/>
          <ac:spMkLst>
            <pc:docMk/>
            <pc:sldMk cId="2046039548" sldId="345"/>
            <ac:spMk id="5" creationId="{BE7764B7-F663-118F-A88A-52A4C6BF6071}"/>
          </ac:spMkLst>
        </pc:spChg>
        <pc:spChg chg="add mod">
          <ac:chgData name="Gloria Maria de Andrade Alves" userId="101ffc6a-a630-4bf3-b4fd-3b94d5e2bb63" providerId="ADAL" clId="{531FBCB9-DC20-4251-AB3C-42D1A9BB4579}" dt="2024-03-09T00:54:48.177" v="18"/>
          <ac:spMkLst>
            <pc:docMk/>
            <pc:sldMk cId="2046039548" sldId="345"/>
            <ac:spMk id="6" creationId="{D97CD73E-F5FF-4A3E-B277-692E4BDA43F7}"/>
          </ac:spMkLst>
        </pc:spChg>
        <pc:spChg chg="add mod">
          <ac:chgData name="Gloria Maria de Andrade Alves" userId="101ffc6a-a630-4bf3-b4fd-3b94d5e2bb63" providerId="ADAL" clId="{531FBCB9-DC20-4251-AB3C-42D1A9BB4579}" dt="2024-03-09T01:02:33.007" v="93" actId="1076"/>
          <ac:spMkLst>
            <pc:docMk/>
            <pc:sldMk cId="2046039548" sldId="345"/>
            <ac:spMk id="7" creationId="{69BAC9B4-E8C4-8047-256F-4D8C6F6383D6}"/>
          </ac:spMkLst>
        </pc:spChg>
        <pc:spChg chg="del">
          <ac:chgData name="Gloria Maria de Andrade Alves" userId="101ffc6a-a630-4bf3-b4fd-3b94d5e2bb63" providerId="ADAL" clId="{531FBCB9-DC20-4251-AB3C-42D1A9BB4579}" dt="2024-03-09T00:54:47.678" v="17" actId="478"/>
          <ac:spMkLst>
            <pc:docMk/>
            <pc:sldMk cId="2046039548" sldId="345"/>
            <ac:spMk id="21" creationId="{00000000-0000-0000-0000-000000000000}"/>
          </ac:spMkLst>
        </pc:spChg>
        <pc:spChg chg="del">
          <ac:chgData name="Gloria Maria de Andrade Alves" userId="101ffc6a-a630-4bf3-b4fd-3b94d5e2bb63" providerId="ADAL" clId="{531FBCB9-DC20-4251-AB3C-42D1A9BB4579}" dt="2024-03-09T00:54:47.678" v="17" actId="478"/>
          <ac:spMkLst>
            <pc:docMk/>
            <pc:sldMk cId="2046039548" sldId="345"/>
            <ac:spMk id="22" creationId="{00000000-0000-0000-0000-000000000000}"/>
          </ac:spMkLst>
        </pc:spChg>
        <pc:spChg chg="del">
          <ac:chgData name="Gloria Maria de Andrade Alves" userId="101ffc6a-a630-4bf3-b4fd-3b94d5e2bb63" providerId="ADAL" clId="{531FBCB9-DC20-4251-AB3C-42D1A9BB4579}" dt="2024-03-09T00:54:47.678" v="17" actId="478"/>
          <ac:spMkLst>
            <pc:docMk/>
            <pc:sldMk cId="2046039548" sldId="345"/>
            <ac:spMk id="23" creationId="{00000000-0000-0000-0000-000000000000}"/>
          </ac:spMkLst>
        </pc:spChg>
        <pc:spChg chg="del">
          <ac:chgData name="Gloria Maria de Andrade Alves" userId="101ffc6a-a630-4bf3-b4fd-3b94d5e2bb63" providerId="ADAL" clId="{531FBCB9-DC20-4251-AB3C-42D1A9BB4579}" dt="2024-03-09T00:54:47.678" v="17" actId="478"/>
          <ac:spMkLst>
            <pc:docMk/>
            <pc:sldMk cId="2046039548" sldId="345"/>
            <ac:spMk id="24" creationId="{00000000-0000-0000-0000-000000000000}"/>
          </ac:spMkLst>
        </pc:spChg>
      </pc:sldChg>
      <pc:sldChg chg="addSp delSp modSp mod">
        <pc:chgData name="Gloria Maria de Andrade Alves" userId="101ffc6a-a630-4bf3-b4fd-3b94d5e2bb63" providerId="ADAL" clId="{531FBCB9-DC20-4251-AB3C-42D1A9BB4579}" dt="2024-03-09T01:02:24.577" v="91" actId="14100"/>
        <pc:sldMkLst>
          <pc:docMk/>
          <pc:sldMk cId="2906346526" sldId="346"/>
        </pc:sldMkLst>
        <pc:spChg chg="add mod">
          <ac:chgData name="Gloria Maria de Andrade Alves" userId="101ffc6a-a630-4bf3-b4fd-3b94d5e2bb63" providerId="ADAL" clId="{531FBCB9-DC20-4251-AB3C-42D1A9BB4579}" dt="2024-03-09T01:02:24.577" v="91" actId="14100"/>
          <ac:spMkLst>
            <pc:docMk/>
            <pc:sldMk cId="2906346526" sldId="346"/>
            <ac:spMk id="3" creationId="{8EF63B5D-75DC-0CAB-B637-29141E680F24}"/>
          </ac:spMkLst>
        </pc:spChg>
        <pc:spChg chg="add mod">
          <ac:chgData name="Gloria Maria de Andrade Alves" userId="101ffc6a-a630-4bf3-b4fd-3b94d5e2bb63" providerId="ADAL" clId="{531FBCB9-DC20-4251-AB3C-42D1A9BB4579}" dt="2024-03-09T00:55:10.567" v="20"/>
          <ac:spMkLst>
            <pc:docMk/>
            <pc:sldMk cId="2906346526" sldId="346"/>
            <ac:spMk id="4" creationId="{2F61E49D-2BED-7841-355F-7141864E964F}"/>
          </ac:spMkLst>
        </pc:spChg>
        <pc:spChg chg="add mod">
          <ac:chgData name="Gloria Maria de Andrade Alves" userId="101ffc6a-a630-4bf3-b4fd-3b94d5e2bb63" providerId="ADAL" clId="{531FBCB9-DC20-4251-AB3C-42D1A9BB4579}" dt="2024-03-09T00:55:10.567" v="20"/>
          <ac:spMkLst>
            <pc:docMk/>
            <pc:sldMk cId="2906346526" sldId="346"/>
            <ac:spMk id="5" creationId="{C9C739D9-1E20-2EE9-063B-C7A1F9414A8B}"/>
          </ac:spMkLst>
        </pc:spChg>
        <pc:spChg chg="add mod">
          <ac:chgData name="Gloria Maria de Andrade Alves" userId="101ffc6a-a630-4bf3-b4fd-3b94d5e2bb63" providerId="ADAL" clId="{531FBCB9-DC20-4251-AB3C-42D1A9BB4579}" dt="2024-03-09T01:02:21.557" v="90" actId="1076"/>
          <ac:spMkLst>
            <pc:docMk/>
            <pc:sldMk cId="2906346526" sldId="346"/>
            <ac:spMk id="6" creationId="{F8DF32DA-6B3C-64CF-7E1E-4B88AE198AA9}"/>
          </ac:spMkLst>
        </pc:spChg>
        <pc:spChg chg="del">
          <ac:chgData name="Gloria Maria de Andrade Alves" userId="101ffc6a-a630-4bf3-b4fd-3b94d5e2bb63" providerId="ADAL" clId="{531FBCB9-DC20-4251-AB3C-42D1A9BB4579}" dt="2024-03-09T00:55:09.958" v="19" actId="478"/>
          <ac:spMkLst>
            <pc:docMk/>
            <pc:sldMk cId="2906346526" sldId="346"/>
            <ac:spMk id="16" creationId="{00000000-0000-0000-0000-000000000000}"/>
          </ac:spMkLst>
        </pc:spChg>
        <pc:spChg chg="del">
          <ac:chgData name="Gloria Maria de Andrade Alves" userId="101ffc6a-a630-4bf3-b4fd-3b94d5e2bb63" providerId="ADAL" clId="{531FBCB9-DC20-4251-AB3C-42D1A9BB4579}" dt="2024-03-09T00:55:09.958" v="19" actId="478"/>
          <ac:spMkLst>
            <pc:docMk/>
            <pc:sldMk cId="2906346526" sldId="346"/>
            <ac:spMk id="17" creationId="{00000000-0000-0000-0000-000000000000}"/>
          </ac:spMkLst>
        </pc:spChg>
        <pc:spChg chg="del">
          <ac:chgData name="Gloria Maria de Andrade Alves" userId="101ffc6a-a630-4bf3-b4fd-3b94d5e2bb63" providerId="ADAL" clId="{531FBCB9-DC20-4251-AB3C-42D1A9BB4579}" dt="2024-03-09T00:55:09.958" v="19" actId="478"/>
          <ac:spMkLst>
            <pc:docMk/>
            <pc:sldMk cId="2906346526" sldId="346"/>
            <ac:spMk id="18" creationId="{00000000-0000-0000-0000-000000000000}"/>
          </ac:spMkLst>
        </pc:spChg>
        <pc:spChg chg="del">
          <ac:chgData name="Gloria Maria de Andrade Alves" userId="101ffc6a-a630-4bf3-b4fd-3b94d5e2bb63" providerId="ADAL" clId="{531FBCB9-DC20-4251-AB3C-42D1A9BB4579}" dt="2024-03-09T00:55:09.958" v="19" actId="478"/>
          <ac:spMkLst>
            <pc:docMk/>
            <pc:sldMk cId="2906346526" sldId="346"/>
            <ac:spMk id="19" creationId="{00000000-0000-0000-0000-000000000000}"/>
          </ac:spMkLst>
        </pc:spChg>
      </pc:sldChg>
      <pc:sldChg chg="addSp delSp modSp mod">
        <pc:chgData name="Gloria Maria de Andrade Alves" userId="101ffc6a-a630-4bf3-b4fd-3b94d5e2bb63" providerId="ADAL" clId="{531FBCB9-DC20-4251-AB3C-42D1A9BB4579}" dt="2024-03-09T01:02:13.647" v="88" actId="14100"/>
        <pc:sldMkLst>
          <pc:docMk/>
          <pc:sldMk cId="1881284242" sldId="347"/>
        </pc:sldMkLst>
        <pc:spChg chg="add mod">
          <ac:chgData name="Gloria Maria de Andrade Alves" userId="101ffc6a-a630-4bf3-b4fd-3b94d5e2bb63" providerId="ADAL" clId="{531FBCB9-DC20-4251-AB3C-42D1A9BB4579}" dt="2024-03-09T01:02:13.647" v="88" actId="14100"/>
          <ac:spMkLst>
            <pc:docMk/>
            <pc:sldMk cId="1881284242" sldId="347"/>
            <ac:spMk id="4" creationId="{06A255EB-2E93-CE2A-E159-8A4DF40EA654}"/>
          </ac:spMkLst>
        </pc:spChg>
        <pc:spChg chg="add mod">
          <ac:chgData name="Gloria Maria de Andrade Alves" userId="101ffc6a-a630-4bf3-b4fd-3b94d5e2bb63" providerId="ADAL" clId="{531FBCB9-DC20-4251-AB3C-42D1A9BB4579}" dt="2024-03-09T00:55:26.962" v="22"/>
          <ac:spMkLst>
            <pc:docMk/>
            <pc:sldMk cId="1881284242" sldId="347"/>
            <ac:spMk id="5" creationId="{DAB50923-50F0-1207-AE12-16847AF56988}"/>
          </ac:spMkLst>
        </pc:spChg>
        <pc:spChg chg="add mod">
          <ac:chgData name="Gloria Maria de Andrade Alves" userId="101ffc6a-a630-4bf3-b4fd-3b94d5e2bb63" providerId="ADAL" clId="{531FBCB9-DC20-4251-AB3C-42D1A9BB4579}" dt="2024-03-09T00:55:26.962" v="22"/>
          <ac:spMkLst>
            <pc:docMk/>
            <pc:sldMk cId="1881284242" sldId="347"/>
            <ac:spMk id="6" creationId="{4602E6B2-BCAD-67AC-2782-E5FF8F28C712}"/>
          </ac:spMkLst>
        </pc:spChg>
        <pc:spChg chg="add mod">
          <ac:chgData name="Gloria Maria de Andrade Alves" userId="101ffc6a-a630-4bf3-b4fd-3b94d5e2bb63" providerId="ADAL" clId="{531FBCB9-DC20-4251-AB3C-42D1A9BB4579}" dt="2024-03-09T01:02:10.487" v="87" actId="1076"/>
          <ac:spMkLst>
            <pc:docMk/>
            <pc:sldMk cId="1881284242" sldId="347"/>
            <ac:spMk id="7" creationId="{03483F2B-4667-2BC7-86E6-172102FE1B45}"/>
          </ac:spMkLst>
        </pc:spChg>
        <pc:spChg chg="del">
          <ac:chgData name="Gloria Maria de Andrade Alves" userId="101ffc6a-a630-4bf3-b4fd-3b94d5e2bb63" providerId="ADAL" clId="{531FBCB9-DC20-4251-AB3C-42D1A9BB4579}" dt="2024-03-09T00:55:24.738" v="21" actId="478"/>
          <ac:spMkLst>
            <pc:docMk/>
            <pc:sldMk cId="1881284242" sldId="347"/>
            <ac:spMk id="163" creationId="{00000000-0000-0000-0000-000000000000}"/>
          </ac:spMkLst>
        </pc:spChg>
        <pc:spChg chg="del">
          <ac:chgData name="Gloria Maria de Andrade Alves" userId="101ffc6a-a630-4bf3-b4fd-3b94d5e2bb63" providerId="ADAL" clId="{531FBCB9-DC20-4251-AB3C-42D1A9BB4579}" dt="2024-03-09T00:55:24.738" v="21" actId="478"/>
          <ac:spMkLst>
            <pc:docMk/>
            <pc:sldMk cId="1881284242" sldId="347"/>
            <ac:spMk id="164" creationId="{00000000-0000-0000-0000-000000000000}"/>
          </ac:spMkLst>
        </pc:spChg>
        <pc:spChg chg="del">
          <ac:chgData name="Gloria Maria de Andrade Alves" userId="101ffc6a-a630-4bf3-b4fd-3b94d5e2bb63" providerId="ADAL" clId="{531FBCB9-DC20-4251-AB3C-42D1A9BB4579}" dt="2024-03-09T00:55:24.738" v="21" actId="478"/>
          <ac:spMkLst>
            <pc:docMk/>
            <pc:sldMk cId="1881284242" sldId="347"/>
            <ac:spMk id="165" creationId="{00000000-0000-0000-0000-000000000000}"/>
          </ac:spMkLst>
        </pc:spChg>
        <pc:spChg chg="del">
          <ac:chgData name="Gloria Maria de Andrade Alves" userId="101ffc6a-a630-4bf3-b4fd-3b94d5e2bb63" providerId="ADAL" clId="{531FBCB9-DC20-4251-AB3C-42D1A9BB4579}" dt="2024-03-09T00:55:24.738" v="21" actId="478"/>
          <ac:spMkLst>
            <pc:docMk/>
            <pc:sldMk cId="1881284242" sldId="347"/>
            <ac:spMk id="166" creationId="{00000000-0000-0000-0000-000000000000}"/>
          </ac:spMkLst>
        </pc:spChg>
      </pc:sldChg>
      <pc:sldChg chg="modSp mod">
        <pc:chgData name="Gloria Maria de Andrade Alves" userId="101ffc6a-a630-4bf3-b4fd-3b94d5e2bb63" providerId="ADAL" clId="{531FBCB9-DC20-4251-AB3C-42D1A9BB4579}" dt="2024-03-09T00:47:09.113" v="0" actId="20577"/>
        <pc:sldMkLst>
          <pc:docMk/>
          <pc:sldMk cId="1295211712" sldId="361"/>
        </pc:sldMkLst>
        <pc:spChg chg="mod">
          <ac:chgData name="Gloria Maria de Andrade Alves" userId="101ffc6a-a630-4bf3-b4fd-3b94d5e2bb63" providerId="ADAL" clId="{531FBCB9-DC20-4251-AB3C-42D1A9BB4579}" dt="2024-03-09T00:47:09.113" v="0" actId="20577"/>
          <ac:spMkLst>
            <pc:docMk/>
            <pc:sldMk cId="1295211712" sldId="36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6/20/2024</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‹nº›</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2437" y="779463"/>
            <a:ext cx="5932800" cy="3337748"/>
          </a:xfrm>
          <a:prstGeom prst="rect">
            <a:avLst/>
          </a:prstGeom>
          <a:noFill/>
          <a:ln w="12700">
            <a:solidFill>
              <a:prstClr val="black"/>
            </a:solidFill>
          </a:ln>
        </p:spPr>
        <p:txBody>
          <a:bodyPr vert="horz" lIns="91440" tIns="45720" rIns="91440" bIns="45720" rtlCol="0" anchor="ctr"/>
          <a:lstStyle/>
          <a:p>
            <a:endParaRPr lang="en-US">
              <a:latin typeface="Huawei Sans" panose="020C0503030203020204" pitchFamily="34" charset="0"/>
            </a:endParaRPr>
          </a:p>
        </p:txBody>
      </p:sp>
      <p:sp>
        <p:nvSpPr>
          <p:cNvPr id="5" name="Notes Placeholder 4"/>
          <p:cNvSpPr>
            <a:spLocks noGrp="1"/>
          </p:cNvSpPr>
          <p:nvPr>
            <p:ph type="body" sz="quarter" idx="3"/>
          </p:nvPr>
        </p:nvSpPr>
        <p:spPr>
          <a:xfrm>
            <a:off x="432437" y="4596397"/>
            <a:ext cx="5932800" cy="510840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1pPr>
    <a:lvl2pPr marL="540000" indent="-180000" algn="l" defTabSz="1219304" rtl="0" eaLnBrk="1" latinLnBrk="0" hangingPunct="1">
      <a:lnSpc>
        <a:spcPct val="125000"/>
      </a:lnSpc>
      <a:spcAft>
        <a:spcPts val="600"/>
      </a:spcAft>
      <a:buClrTx/>
      <a:buFont typeface="Huawei Sans" panose="020C0503030203020204" pitchFamily="34" charset="0"/>
      <a:buChar char="▫"/>
      <a:defRPr sz="1100" kern="1200">
        <a:solidFill>
          <a:schemeClr val="tx1"/>
        </a:solidFill>
        <a:latin typeface="+mn-lt"/>
        <a:ea typeface="+mn-ea"/>
        <a:cs typeface="+mn-cs"/>
      </a:defRPr>
    </a:lvl2pPr>
    <a:lvl3pPr marL="900000" indent="-180000" algn="l" defTabSz="1219304" rtl="0" eaLnBrk="1" latinLnBrk="0" hangingPunct="1">
      <a:lnSpc>
        <a:spcPct val="125000"/>
      </a:lnSpc>
      <a:spcAft>
        <a:spcPts val="600"/>
      </a:spcAft>
      <a:buFont typeface="微软雅黑" panose="020B0503020204020204" pitchFamily="34" charset="-122"/>
      <a:buChar char="▪"/>
      <a:defRPr sz="1100" kern="1200">
        <a:solidFill>
          <a:schemeClr val="tx1"/>
        </a:solidFill>
        <a:latin typeface="+mn-lt"/>
        <a:ea typeface="+mn-ea"/>
        <a:cs typeface="+mn-cs"/>
      </a:defRPr>
    </a:lvl3pPr>
    <a:lvl4pPr marL="126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4pPr>
    <a:lvl5pPr marL="162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05324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rPr>
              <a:t>Uma fibra é constituída por um núcleo (índice de refração elevado), um revestimento (índice de refração baixo) e uma capa</a:t>
            </a:r>
            <a:r>
              <a:rPr lang="en-US" dirty="0">
                <a:latin typeface="Huawei Sans" panose="020C0503030203020204" pitchFamily="34" charset="0"/>
              </a:rPr>
              <a:t>.</a:t>
            </a:r>
          </a:p>
          <a:p>
            <a:r>
              <a:rPr lang="pt-BR" dirty="0">
                <a:latin typeface="Huawei Sans" panose="020C0503030203020204" pitchFamily="34" charset="0"/>
              </a:rPr>
              <a:t>As fibras </a:t>
            </a:r>
            <a:r>
              <a:rPr lang="pt-BR" dirty="0" err="1">
                <a:latin typeface="Huawei Sans" panose="020C0503030203020204" pitchFamily="34" charset="0"/>
              </a:rPr>
              <a:t>monomodo</a:t>
            </a:r>
            <a:r>
              <a:rPr lang="pt-BR" dirty="0">
                <a:latin typeface="Huawei Sans" panose="020C0503030203020204" pitchFamily="34" charset="0"/>
              </a:rPr>
              <a:t> suportam apenas um modo de transmissão, que, por exemplo, corresponde a um determinado ângulo ou direção de incidência. O diâmetro do núcleo é de 8-10 </a:t>
            </a:r>
            <a:r>
              <a:rPr lang="pt-BR" dirty="0" err="1">
                <a:latin typeface="Huawei Sans" panose="020C0503030203020204" pitchFamily="34" charset="0"/>
              </a:rPr>
              <a:t>μm</a:t>
            </a:r>
            <a:r>
              <a:rPr lang="pt-BR" dirty="0">
                <a:latin typeface="Huawei Sans" panose="020C0503030203020204" pitchFamily="34" charset="0"/>
              </a:rPr>
              <a:t>, a dispersão é pequena, o comprimento de onda de funcionamento é de 1310-1550 </a:t>
            </a:r>
            <a:r>
              <a:rPr lang="pt-BR" dirty="0" err="1">
                <a:latin typeface="Huawei Sans" panose="020C0503030203020204" pitchFamily="34" charset="0"/>
              </a:rPr>
              <a:t>nm</a:t>
            </a:r>
            <a:r>
              <a:rPr lang="pt-BR" dirty="0">
                <a:latin typeface="Huawei Sans" panose="020C0503030203020204" pitchFamily="34" charset="0"/>
              </a:rPr>
              <a:t>, a distância de transmissão é de cerca de dezenas de quilómetros, a cor da fibra é amarela e a fibra está marcada com 9/125 ou 10/125</a:t>
            </a:r>
            <a:r>
              <a:rPr lang="en-US" dirty="0">
                <a:latin typeface="Huawei Sans" panose="020C0503030203020204" pitchFamily="34" charset="0"/>
              </a:rPr>
              <a:t>.</a:t>
            </a:r>
          </a:p>
          <a:p>
            <a:r>
              <a:rPr lang="pt-BR" dirty="0">
                <a:latin typeface="Huawei Sans" panose="020C0503030203020204" pitchFamily="34" charset="0"/>
              </a:rPr>
              <a:t>As fibras multimodo suportam vários modos de transmissão, que, por exemplo, correspondem a vários ângulos ou </a:t>
            </a:r>
            <a:r>
              <a:rPr lang="pt-BR" dirty="0" err="1">
                <a:latin typeface="Huawei Sans" panose="020C0503030203020204" pitchFamily="34" charset="0"/>
              </a:rPr>
              <a:t>direcções</a:t>
            </a:r>
            <a:r>
              <a:rPr lang="pt-BR" dirty="0">
                <a:latin typeface="Huawei Sans" panose="020C0503030203020204" pitchFamily="34" charset="0"/>
              </a:rPr>
              <a:t> de incidência. O diâmetro do núcleo é de 50-62,5 </a:t>
            </a:r>
            <a:r>
              <a:rPr lang="pt-BR" dirty="0" err="1">
                <a:latin typeface="Huawei Sans" panose="020C0503030203020204" pitchFamily="34" charset="0"/>
              </a:rPr>
              <a:t>μm</a:t>
            </a:r>
            <a:r>
              <a:rPr lang="pt-BR" dirty="0">
                <a:latin typeface="Huawei Sans" panose="020C0503030203020204" pitchFamily="34" charset="0"/>
              </a:rPr>
              <a:t>, a dispersão é grande, o comprimento de onda de funcionamento é de 850 </a:t>
            </a:r>
            <a:r>
              <a:rPr lang="pt-BR" dirty="0" err="1">
                <a:latin typeface="Huawei Sans" panose="020C0503030203020204" pitchFamily="34" charset="0"/>
              </a:rPr>
              <a:t>nm</a:t>
            </a:r>
            <a:r>
              <a:rPr lang="pt-BR" dirty="0">
                <a:latin typeface="Huawei Sans" panose="020C0503030203020204" pitchFamily="34" charset="0"/>
              </a:rPr>
              <a:t> ou 1310 </a:t>
            </a:r>
            <a:r>
              <a:rPr lang="pt-BR" dirty="0" err="1">
                <a:latin typeface="Huawei Sans" panose="020C0503030203020204" pitchFamily="34" charset="0"/>
              </a:rPr>
              <a:t>nm</a:t>
            </a:r>
            <a:r>
              <a:rPr lang="pt-BR" dirty="0">
                <a:latin typeface="Huawei Sans" panose="020C0503030203020204" pitchFamily="34" charset="0"/>
              </a:rPr>
              <a:t>, a distância de transmissão é de vários quilómetros, a cor da fibra é laranja e a fibra está marcada com 50/125 ou 62,5/125</a:t>
            </a:r>
            <a:r>
              <a:rPr lang="en-US" dirty="0">
                <a:latin typeface="Huawei Sans" panose="020C0503030203020204" pitchFamily="34" charset="0"/>
              </a:rPr>
              <a:t>.</a:t>
            </a:r>
          </a:p>
          <a:p>
            <a:r>
              <a:rPr lang="pt-BR" dirty="0">
                <a:latin typeface="Huawei Sans" panose="020C0503030203020204" pitchFamily="34" charset="0"/>
              </a:rPr>
              <a:t>Um </a:t>
            </a:r>
            <a:r>
              <a:rPr lang="pt-BR" dirty="0" err="1">
                <a:latin typeface="Huawei Sans" panose="020C0503030203020204" pitchFamily="34" charset="0"/>
              </a:rPr>
              <a:t>pigtail</a:t>
            </a:r>
            <a:r>
              <a:rPr lang="pt-BR" dirty="0">
                <a:latin typeface="Huawei Sans" panose="020C0503030203020204" pitchFamily="34" charset="0"/>
              </a:rPr>
              <a:t> é uma fibra ótica que tem um conetor ótico apenas numa extremidade. É normalmente utilizado para emendar com fibras ópticas nuas, de modo a que haja um conetor em cada extremidade. Neste caso, pode ser ligado a dispositivos de comunicação ou a adaptadores de fibra ótica passiva</a:t>
            </a:r>
            <a:r>
              <a:rPr lang="en-US" dirty="0">
                <a:latin typeface="Huawei Sans" panose="020C0503030203020204" pitchFamily="34" charset="0"/>
              </a:rPr>
              <a:t>.</a:t>
            </a:r>
          </a:p>
          <a:p>
            <a:r>
              <a:rPr lang="pt-BR" dirty="0">
                <a:latin typeface="Huawei Sans" panose="020C0503030203020204" pitchFamily="34" charset="0"/>
              </a:rPr>
              <a:t>Um patch </a:t>
            </a:r>
            <a:r>
              <a:rPr lang="pt-BR" dirty="0" err="1">
                <a:latin typeface="Huawei Sans" panose="020C0503030203020204" pitchFamily="34" charset="0"/>
              </a:rPr>
              <a:t>cord</a:t>
            </a:r>
            <a:r>
              <a:rPr lang="pt-BR" dirty="0">
                <a:latin typeface="Huawei Sans" panose="020C0503030203020204" pitchFamily="34" charset="0"/>
              </a:rPr>
              <a:t> de fibra é uma fibra ótica com um conetor ótico em cada extremidade. É geralmente utilizado para a interconexão entre dispositivos</a:t>
            </a:r>
            <a:r>
              <a:rPr lang="en-US" dirty="0">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76027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rPr>
              <a:t>Nota: Uma estrutura seca indica que não existe líquido no cabo ótico. Geralmente, os cabos ópticos são preenchidos com pasta de cabo e pasta de fibra, o que não é o caso da estrutura seca.</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332577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638873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82403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dirty="0">
                <a:latin typeface="Huawei Sans" panose="020C0503030203020204" pitchFamily="34" charset="0"/>
                <a:ea typeface="方正兰亭黑简体" panose="02000000000000000000" pitchFamily="2" charset="-122"/>
                <a:cs typeface="Huawei Sans" panose="020C0503030203020204" pitchFamily="34" charset="0"/>
              </a:rPr>
              <a:t>ORL: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retorna</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loss</a:t>
            </a:r>
          </a:p>
          <a:p>
            <a:r>
              <a:rPr lang="pt-BR" sz="1100" dirty="0">
                <a:latin typeface="Huawei Sans" panose="020C0503030203020204" pitchFamily="34" charset="0"/>
                <a:ea typeface="方正兰亭黑简体" panose="02000000000000000000" pitchFamily="2" charset="-122"/>
                <a:cs typeface="Huawei Sans" panose="020C0503030203020204" pitchFamily="34" charset="0"/>
              </a:rPr>
              <a:t>Um conetor ótico é inserido num adaptador para ligar fibras. A precisão é dividida em PC plano-azul, UPC esférico-azul e APC plano inclinado-verde por secção transversal</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a:t>
            </a:r>
          </a:p>
          <a:p>
            <a:r>
              <a:rPr lang="pt-BR" sz="1100" dirty="0">
                <a:latin typeface="Huawei Sans" panose="020C0503030203020204" pitchFamily="34" charset="0"/>
                <a:ea typeface="方正兰亭黑简体" panose="02000000000000000000" pitchFamily="2" charset="-122"/>
                <a:cs typeface="Huawei Sans" panose="020C0503030203020204" pitchFamily="34" charset="0"/>
              </a:rPr>
              <a:t>O APC não pode ser interligado com o PC/UPC. O APC é utilizado principalmente para serviços CATV</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31532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rPr>
              <a:t>Mini divisor: É de pequenas dimensões e pode ser utilizado de forma flexível. Pode ser fornecido com ou sem conectores para se adaptar a diferentes cenários</a:t>
            </a:r>
            <a:r>
              <a:rPr lang="en-US" dirty="0">
                <a:latin typeface="Huawei Sans" panose="020C0503030203020204" pitchFamily="34" charset="0"/>
              </a:rPr>
              <a:t>.</a:t>
            </a:r>
          </a:p>
          <a:p>
            <a:r>
              <a:rPr lang="pt-BR" dirty="0">
                <a:latin typeface="Huawei Sans" panose="020C0503030203020204" pitchFamily="34" charset="0"/>
              </a:rPr>
              <a:t>Caixa em forma de </a:t>
            </a:r>
            <a:r>
              <a:rPr lang="pt-BR" dirty="0" err="1">
                <a:latin typeface="Huawei Sans" panose="020C0503030203020204" pitchFamily="34" charset="0"/>
              </a:rPr>
              <a:t>splitter</a:t>
            </a:r>
            <a:r>
              <a:rPr lang="pt-BR" dirty="0">
                <a:latin typeface="Huawei Sans" panose="020C0503030203020204" pitchFamily="34" charset="0"/>
              </a:rPr>
              <a:t>: Utiliza uma estrutura modular para proteger os componentes ópticos contra danos. Possui instalação sem ferramentas e fácil instalação e manutenção. Sendo de pequena dimensão e grande capacidade, é amplamente utilizado em </a:t>
            </a:r>
            <a:r>
              <a:rPr lang="pt-BR" dirty="0" err="1">
                <a:latin typeface="Huawei Sans" panose="020C0503030203020204" pitchFamily="34" charset="0"/>
              </a:rPr>
              <a:t>FDTs</a:t>
            </a:r>
            <a:r>
              <a:rPr lang="pt-BR" dirty="0">
                <a:latin typeface="Huawei Sans" panose="020C0503030203020204" pitchFamily="34" charset="0"/>
              </a:rPr>
              <a:t>, </a:t>
            </a:r>
            <a:r>
              <a:rPr lang="pt-BR" dirty="0" err="1">
                <a:latin typeface="Huawei Sans" panose="020C0503030203020204" pitchFamily="34" charset="0"/>
              </a:rPr>
              <a:t>FATs</a:t>
            </a:r>
            <a:r>
              <a:rPr lang="pt-BR" dirty="0">
                <a:latin typeface="Huawei Sans" panose="020C0503030203020204" pitchFamily="34" charset="0"/>
              </a:rPr>
              <a:t> e fechos, facilitando a preparação centralizada de mercadorias e a subsequente expansão e manutenção da capacidade. É fornecido com um </a:t>
            </a:r>
            <a:r>
              <a:rPr lang="pt-BR" dirty="0" err="1">
                <a:latin typeface="Huawei Sans" panose="020C0503030203020204" pitchFamily="34" charset="0"/>
              </a:rPr>
              <a:t>pigtail</a:t>
            </a:r>
            <a:r>
              <a:rPr lang="pt-BR" dirty="0">
                <a:latin typeface="Huawei Sans" panose="020C0503030203020204" pitchFamily="34" charset="0"/>
              </a:rPr>
              <a:t> e a cor dos cabos de entrada e saída pode ser diferente, o que é conveniente para a utilização</a:t>
            </a:r>
            <a:r>
              <a:rPr lang="en-US" dirty="0">
                <a:latin typeface="Huawei Sans" panose="020C0503030203020204" pitchFamily="34" charset="0"/>
              </a:rPr>
              <a:t>.</a:t>
            </a:r>
          </a:p>
          <a:p>
            <a:r>
              <a:rPr lang="pt-BR" dirty="0">
                <a:latin typeface="Huawei Sans" panose="020C0503030203020204" pitchFamily="34" charset="0"/>
              </a:rPr>
              <a:t>Unidade </a:t>
            </a:r>
            <a:r>
              <a:rPr lang="pt-BR" dirty="0" err="1">
                <a:latin typeface="Huawei Sans" panose="020C0503030203020204" pitchFamily="34" charset="0"/>
              </a:rPr>
              <a:t>splitter</a:t>
            </a:r>
            <a:r>
              <a:rPr lang="pt-BR" dirty="0">
                <a:latin typeface="Huawei Sans" panose="020C0503030203020204" pitchFamily="34" charset="0"/>
              </a:rPr>
              <a:t> montada em rack: Utiliza um design modular e é compatível com armários de 19 polegadas e com armários padrão ETSI. Também possui um tabuleiro de calhas de guia para facilitar a manutenção</a:t>
            </a:r>
            <a:r>
              <a:rPr lang="en-US" dirty="0">
                <a:latin typeface="Huawei Sans" panose="020C0503030203020204" pitchFamily="34" charset="0"/>
              </a:rPr>
              <a:t>.</a:t>
            </a:r>
          </a:p>
          <a:p>
            <a:r>
              <a:rPr lang="en-US" dirty="0">
                <a:latin typeface="Huawei Sans" panose="020C0503030203020204" pitchFamily="34" charset="0"/>
              </a:rPr>
              <a:t>Slotted splitter unit: It has a modular structure. Optical splitters with different split ratios are stacked using the same module. It features tool-free installation and easy installation and maintenance. It can work with an FAT to support smooth capacity expansion. It comes with a connector.</a:t>
            </a:r>
          </a:p>
          <a:p>
            <a:r>
              <a:rPr lang="pt-BR" dirty="0">
                <a:latin typeface="Huawei Sans" panose="020C0503030203020204" pitchFamily="34" charset="0"/>
              </a:rPr>
              <a:t>Unidade divisora de tabuleiros: É instalada em calhas de guia. É normalmente utilizada em </a:t>
            </a:r>
            <a:r>
              <a:rPr lang="pt-BR" dirty="0" err="1">
                <a:latin typeface="Huawei Sans" panose="020C0503030203020204" pitchFamily="34" charset="0"/>
              </a:rPr>
              <a:t>ODFs</a:t>
            </a:r>
            <a:r>
              <a:rPr lang="pt-BR" dirty="0">
                <a:latin typeface="Huawei Sans" panose="020C0503030203020204" pitchFamily="34" charset="0"/>
              </a:rPr>
              <a:t> e </a:t>
            </a:r>
            <a:r>
              <a:rPr lang="pt-BR" dirty="0" err="1">
                <a:latin typeface="Huawei Sans" panose="020C0503030203020204" pitchFamily="34" charset="0"/>
              </a:rPr>
              <a:t>FDTs</a:t>
            </a:r>
            <a:r>
              <a:rPr lang="pt-BR" dirty="0">
                <a:latin typeface="Huawei Sans" panose="020C0503030203020204" pitchFamily="34" charset="0"/>
              </a:rPr>
              <a:t> para efetuar uma instalação rápida. A distância entre as calhas de guia pode ser ajustada</a:t>
            </a:r>
            <a:r>
              <a:rPr lang="en-US" dirty="0">
                <a:latin typeface="Huawei Sans" panose="020C0503030203020204" pitchFamily="34" charset="0"/>
              </a:rPr>
              <a:t>.</a:t>
            </a:r>
          </a:p>
          <a:p>
            <a:r>
              <a:rPr lang="pt-BR" dirty="0">
                <a:latin typeface="Huawei Sans" panose="020C0503030203020204" pitchFamily="34" charset="0"/>
              </a:rPr>
              <a:t>Unidade divisora de montagem na parede: O design integrado satisfaz os requisitos dos cenários de instalação em paredes interiores e exteriores.</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280261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b="0" dirty="0">
                <a:latin typeface="Huawei Sans" panose="020C0503030203020204" pitchFamily="34" charset="0"/>
                <a:ea typeface="方正兰亭黑简体" panose="02000000000000000000" pitchFamily="2" charset="-122"/>
                <a:cs typeface="宋体" panose="02010600030101010101" pitchFamily="2" charset="-122"/>
              </a:rPr>
              <a:t>Um fecho com acessórios de instalação de apoio pode ser instalado numa câmara de visita ou num buraco de mão, contra um poste ou uma parede, ou em modo aéreo ou enterrado diretamente. O fecho é um aparelho </a:t>
            </a:r>
            <a:r>
              <a:rPr lang="pt-BR" sz="1100" b="0" dirty="0" err="1">
                <a:latin typeface="Huawei Sans" panose="020C0503030203020204" pitchFamily="34" charset="0"/>
                <a:ea typeface="方正兰亭黑简体" panose="02000000000000000000" pitchFamily="2" charset="-122"/>
                <a:cs typeface="宋体" panose="02010600030101010101" pitchFamily="2" charset="-122"/>
              </a:rPr>
              <a:t>anti-condensação</a:t>
            </a:r>
            <a:r>
              <a:rPr lang="pt-BR" sz="1100" b="0" dirty="0">
                <a:latin typeface="Huawei Sans" panose="020C0503030203020204" pitchFamily="34" charset="0"/>
                <a:ea typeface="方正兰亭黑简体" panose="02000000000000000000" pitchFamily="2" charset="-122"/>
                <a:cs typeface="宋体" panose="02010600030101010101" pitchFamily="2" charset="-122"/>
              </a:rPr>
              <a:t>, à prova de água, à prova de pó, à prova de </a:t>
            </a:r>
            <a:r>
              <a:rPr lang="pt-BR" sz="1100" b="0" dirty="0" err="1">
                <a:latin typeface="Huawei Sans" panose="020C0503030203020204" pitchFamily="34" charset="0"/>
                <a:ea typeface="方正兰亭黑简体" panose="02000000000000000000" pitchFamily="2" charset="-122"/>
                <a:cs typeface="宋体" panose="02010600030101010101" pitchFamily="2" charset="-122"/>
              </a:rPr>
              <a:t>insectos</a:t>
            </a:r>
            <a:r>
              <a:rPr lang="pt-BR" sz="1100" b="0" dirty="0">
                <a:latin typeface="Huawei Sans" panose="020C0503030203020204" pitchFamily="34" charset="0"/>
                <a:ea typeface="方正兰亭黑简体" panose="02000000000000000000" pitchFamily="2" charset="-122"/>
                <a:cs typeface="宋体" panose="02010600030101010101" pitchFamily="2" charset="-122"/>
              </a:rPr>
              <a:t>, à prova de roedores e </a:t>
            </a:r>
            <a:r>
              <a:rPr lang="pt-BR" sz="1100" b="0" dirty="0" err="1">
                <a:latin typeface="Huawei Sans" panose="020C0503030203020204" pitchFamily="34" charset="0"/>
                <a:ea typeface="方正兰亭黑简体" panose="02000000000000000000" pitchFamily="2" charset="-122"/>
                <a:cs typeface="宋体" panose="02010600030101010101" pitchFamily="2" charset="-122"/>
              </a:rPr>
              <a:t>anti-choque</a:t>
            </a:r>
            <a:r>
              <a:rPr lang="en-US" sz="1100" b="0" dirty="0">
                <a:latin typeface="Huawei Sans" panose="020C0503030203020204" pitchFamily="34" charset="0"/>
                <a:ea typeface="方正兰亭黑简体" panose="02000000000000000000" pitchFamily="2" charset="-122"/>
                <a:cs typeface="宋体" panose="02010600030101010101" pitchFamily="2" charset="-122"/>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48460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rPr>
              <a:t>FDT: terminal de distribuição de </a:t>
            </a:r>
            <a:r>
              <a:rPr lang="pt-BR" dirty="0" err="1">
                <a:latin typeface="Huawei Sans" panose="020C0503030203020204" pitchFamily="34" charset="0"/>
              </a:rPr>
              <a:t>fibra.Os</a:t>
            </a:r>
            <a:r>
              <a:rPr lang="pt-BR" dirty="0">
                <a:latin typeface="Huawei Sans" panose="020C0503030203020204" pitchFamily="34" charset="0"/>
              </a:rPr>
              <a:t> </a:t>
            </a:r>
            <a:r>
              <a:rPr lang="pt-BR" dirty="0" err="1">
                <a:latin typeface="Huawei Sans" panose="020C0503030203020204" pitchFamily="34" charset="0"/>
              </a:rPr>
              <a:t>FDTs</a:t>
            </a:r>
            <a:r>
              <a:rPr lang="pt-BR" dirty="0">
                <a:latin typeface="Huawei Sans" panose="020C0503030203020204" pitchFamily="34" charset="0"/>
              </a:rPr>
              <a:t>, aplicados principalmente em cenários exteriores, são resistentes à condensação, água, poeira, </a:t>
            </a:r>
            <a:r>
              <a:rPr lang="pt-BR" dirty="0" err="1">
                <a:latin typeface="Huawei Sans" panose="020C0503030203020204" pitchFamily="34" charset="0"/>
              </a:rPr>
              <a:t>insectos</a:t>
            </a:r>
            <a:r>
              <a:rPr lang="pt-BR" dirty="0">
                <a:latin typeface="Huawei Sans" panose="020C0503030203020204" pitchFamily="34" charset="0"/>
              </a:rPr>
              <a:t>, roedores e choques, e podem funcionar em ambientes adversos com alterações climáticas dramáticas.</a:t>
            </a:r>
          </a:p>
          <a:p>
            <a:r>
              <a:rPr lang="pt-BR" dirty="0">
                <a:latin typeface="Huawei Sans" panose="020C0503030203020204" pitchFamily="34" charset="0"/>
              </a:rPr>
              <a:t>FAT: terminal de acesso à fibra. Os FAT têm orifícios independentes para a entrada e saída de cabos, melhorando a fiabilidade da fixação e proteção dos cabos ópticos e facilitando a manutenção subsequente. Os FAT exteriores são resistentes à condensação, à água, ao pó, aos insetos, aos roedores e aos choques, e podem funcionar em climas rigorosos com mudanças bruscas.</a:t>
            </a:r>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063536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rPr>
              <a:t>Uma caixa de terminais de acesso (ATB) é utilizada para terminar cabos </a:t>
            </a:r>
            <a:r>
              <a:rPr lang="pt-BR" dirty="0" err="1">
                <a:latin typeface="Huawei Sans" panose="020C0503030203020204" pitchFamily="34" charset="0"/>
              </a:rPr>
              <a:t>drop</a:t>
            </a:r>
            <a:r>
              <a:rPr lang="pt-BR" dirty="0">
                <a:latin typeface="Huawei Sans" panose="020C0503030203020204" pitchFamily="34" charset="0"/>
              </a:rPr>
              <a:t> interiores, armazenar </a:t>
            </a:r>
            <a:r>
              <a:rPr lang="pt-BR" dirty="0" err="1">
                <a:latin typeface="Huawei Sans" panose="020C0503030203020204" pitchFamily="34" charset="0"/>
              </a:rPr>
              <a:t>pigtails</a:t>
            </a:r>
            <a:r>
              <a:rPr lang="pt-BR" dirty="0">
                <a:latin typeface="Huawei Sans" panose="020C0503030203020204" pitchFamily="34" charset="0"/>
              </a:rPr>
              <a:t> e proteger conectores. Tem um aspeto agradável e é compatível com aplicações domésticas</a:t>
            </a:r>
            <a:r>
              <a:rPr lang="en-US" dirty="0">
                <a:latin typeface="Huawei Sans" panose="020C0503030203020204" pitchFamily="34" charset="0"/>
              </a:rPr>
              <a:t>.</a:t>
            </a:r>
          </a:p>
          <a:p>
            <a:r>
              <a:rPr lang="pt-BR" dirty="0">
                <a:latin typeface="Huawei Sans" panose="020C0503030203020204" pitchFamily="34" charset="0"/>
              </a:rPr>
              <a:t>Um CTB suporta a fusão de emendas e a distribuição de cabos </a:t>
            </a:r>
            <a:r>
              <a:rPr lang="pt-BR" dirty="0" err="1">
                <a:latin typeface="Huawei Sans" panose="020C0503030203020204" pitchFamily="34" charset="0"/>
              </a:rPr>
              <a:t>drop</a:t>
            </a:r>
            <a:r>
              <a:rPr lang="pt-BR" dirty="0">
                <a:latin typeface="Huawei Sans" panose="020C0503030203020204" pitchFamily="34" charset="0"/>
              </a:rPr>
              <a:t> e também aloja a ONT, o sistema de distribuição de energia da ONT e outros aparelhos necessários. Desta forma, consegue-se uma gestão integrada e também se melhora o ambiente interior</a:t>
            </a:r>
            <a:r>
              <a:rPr lang="en-US" dirty="0">
                <a:latin typeface="Huawei Sans" panose="020C0503030203020204" pitchFamily="34" charset="0"/>
              </a:rPr>
              <a:t>.</a:t>
            </a:r>
          </a:p>
          <a:p>
            <a:r>
              <a:rPr lang="pt-BR" dirty="0">
                <a:latin typeface="Huawei Sans" panose="020C0503030203020204" pitchFamily="34" charset="0"/>
              </a:rPr>
              <a:t>Uma caixa de informação é utilizada para emendar, distribuir e encaminhar cabos ópticos numa ONU, distribuição de energia e secções de acesso. É frequentemente utilizada no cenário POL. Uma caixa de informações pode ser um gabinete/chassi padrão de 19 polegadas ou ser personalizada com base nos requisitos do cliente</a:t>
            </a:r>
            <a:r>
              <a:rPr lang="en-US" dirty="0">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80414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609086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48139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dirty="0">
                <a:latin typeface="Huawei Sans" panose="020C0503030203020204" pitchFamily="34" charset="0"/>
                <a:ea typeface="方正兰亭黑简体" panose="02000000000000000000" pitchFamily="2" charset="-122"/>
                <a:cs typeface="Huawei Sans" panose="020C0503030203020204" pitchFamily="34" charset="0"/>
              </a:rPr>
              <a:t>OSP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outside</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plant</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construção exterior/engenharia exterior/engenharia exterior; engenharia das ligações exteriores dos cabos de cobre e dos cabos ópticos. Todos os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projectos</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desde o ODF/MDF do lado da linha de um site até ao ODF/MDF do lado da linha de outro site</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a:t>
            </a:r>
          </a:p>
          <a:p>
            <a:r>
              <a:rPr lang="pt-BR" sz="1100" dirty="0">
                <a:latin typeface="Huawei Sans" panose="020C0503030203020204" pitchFamily="34" charset="0"/>
                <a:ea typeface="方正兰亭黑简体" panose="02000000000000000000" pitchFamily="2" charset="-122"/>
                <a:cs typeface="Huawei Sans" panose="020C0503030203020204" pitchFamily="34" charset="0"/>
              </a:rPr>
              <a:t>MDF (quadro de distribuição principal): Um dispositivo CO no qual todos os loops locais são terminados</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114875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dirty="0">
                <a:latin typeface="Huawei Sans" panose="020C0503030203020204" pitchFamily="34" charset="0"/>
                <a:ea typeface="方正兰亭黑简体" panose="02000000000000000000" pitchFamily="2" charset="-122"/>
                <a:cs typeface="Huawei Sans" panose="020C0503030203020204" pitchFamily="34" charset="0"/>
              </a:rPr>
              <a:t>ISP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inside</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plant</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engenharia de linha interna/engenharia interna.</a:t>
            </a:r>
          </a:p>
          <a:p>
            <a:r>
              <a:rPr lang="pt-BR" sz="1100" dirty="0">
                <a:latin typeface="Huawei Sans" panose="020C0503030203020204" pitchFamily="34" charset="0"/>
                <a:ea typeface="方正兰亭黑简体" panose="02000000000000000000" pitchFamily="2" charset="-122"/>
                <a:cs typeface="Huawei Sans" panose="020C0503030203020204" pitchFamily="34" charset="0"/>
              </a:rPr>
              <a:t>O resultado do estudo pode ser utilizado como projeto pormenorizado de referência. Geralmente, um estudo preliminar é seguido de um projeto de alto nível (HLD).</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3197204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BoQ</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lista</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de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quantidades</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a:t>
            </a:r>
          </a:p>
          <a:p>
            <a:r>
              <a:rPr lang="en-US" dirty="0" err="1">
                <a:latin typeface="Huawei Sans" panose="020C0503030203020204" pitchFamily="34" charset="0"/>
              </a:rPr>
              <a:t>SmartODN</a:t>
            </a:r>
            <a:r>
              <a:rPr lang="en-US" dirty="0">
                <a:latin typeface="Huawei Sans" panose="020C0503030203020204" pitchFamily="34" charset="0"/>
              </a:rPr>
              <a:t>: </a:t>
            </a:r>
            <a:r>
              <a:rPr lang="pt-BR" dirty="0">
                <a:latin typeface="Huawei Sans" panose="020C0503030203020204" pitchFamily="34" charset="0"/>
              </a:rPr>
              <a:t>uma ferramenta de planeamento e concepção desenvolvida pela Huawei para cenários </a:t>
            </a:r>
            <a:r>
              <a:rPr lang="pt-BR" dirty="0" err="1">
                <a:latin typeface="Huawei Sans" panose="020C0503030203020204" pitchFamily="34" charset="0"/>
              </a:rPr>
              <a:t>FTTx</a:t>
            </a:r>
            <a:r>
              <a:rPr lang="en-US" dirty="0">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304419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solidFill>
                  <a:prstClr val="black"/>
                </a:solidFill>
                <a:latin typeface="Huawei Sans" panose="020C0503030203020204" pitchFamily="34" charset="0"/>
                <a:ea typeface="方正兰亭黑简体" panose="02000000000000000000" pitchFamily="2" charset="-122"/>
              </a:rPr>
              <a:t>Os dados anteriores são apenas para referência. Os requisitos específicos dependem do cliente e dos regulamentos locais. Se o cliente não tiver as suas próprias normas, oriente-o a utilizar os valores mínimos nos princípios de conceção para reduzir os custos de engenharia civil</a:t>
            </a:r>
            <a:r>
              <a:rPr lang="en-US" sz="1100" dirty="0">
                <a:solidFill>
                  <a:prstClr val="black"/>
                </a:solidFill>
                <a:latin typeface="Huawei Sans" panose="020C0503030203020204" pitchFamily="34" charset="0"/>
                <a:ea typeface="方正兰亭黑简体" panose="02000000000000000000" pitchFamily="2" charset="-122"/>
              </a:rPr>
              <a:t>.</a:t>
            </a:r>
          </a:p>
          <a:p>
            <a:r>
              <a:rPr lang="pt-BR" dirty="0">
                <a:latin typeface="Huawei Sans" panose="020C0503030203020204" pitchFamily="34" charset="0"/>
                <a:ea typeface="方正兰亭黑简体" panose="02000000000000000000" pitchFamily="2" charset="-122"/>
              </a:rPr>
              <a:t>Para mais informações sobre os princípios de concepção, consulte os seguintes documentos publicados pela Huawei:</a:t>
            </a:r>
          </a:p>
          <a:p>
            <a:r>
              <a:rPr lang="en-US" dirty="0">
                <a:latin typeface="Huawei Sans" panose="020C0503030203020204" pitchFamily="34" charset="0"/>
                <a:cs typeface="Huawei Sans" panose="020C0503030203020204" pitchFamily="34" charset="0"/>
              </a:rPr>
              <a:t>NIXD112 OSP Implementation Instruction</a:t>
            </a:r>
          </a:p>
          <a:p>
            <a:pPr lvl="1"/>
            <a:r>
              <a:rPr lang="en-US" dirty="0" err="1">
                <a:latin typeface="Huawei Sans" panose="020C0503030203020204" pitchFamily="34" charset="0"/>
                <a:cs typeface="Huawei Sans" panose="020C0503030203020204" pitchFamily="34" charset="0"/>
              </a:rPr>
              <a:t>Solução</a:t>
            </a:r>
            <a:r>
              <a:rPr lang="en-US" dirty="0">
                <a:latin typeface="Huawei Sans" panose="020C0503030203020204" pitchFamily="34" charset="0"/>
                <a:cs typeface="Huawei Sans" panose="020C0503030203020204" pitchFamily="34" charset="0"/>
              </a:rPr>
              <a:t> OSP</a:t>
            </a:r>
          </a:p>
          <a:p>
            <a:pPr lvl="1"/>
            <a:r>
              <a:rPr lang="pt-BR" dirty="0">
                <a:latin typeface="Huawei Sans" panose="020C0503030203020204" pitchFamily="34" charset="0"/>
                <a:cs typeface="Huawei Sans" panose="020C0503030203020204" pitchFamily="34" charset="0"/>
              </a:rPr>
              <a:t>Guia de Implantação de </a:t>
            </a:r>
            <a:r>
              <a:rPr lang="pt-BR" dirty="0" err="1">
                <a:latin typeface="Huawei Sans" panose="020C0503030203020204" pitchFamily="34" charset="0"/>
                <a:cs typeface="Huawei Sans" panose="020C0503030203020204" pitchFamily="34" charset="0"/>
              </a:rPr>
              <a:t>Microdutos</a:t>
            </a:r>
            <a:r>
              <a:rPr lang="pt-BR" dirty="0">
                <a:latin typeface="Huawei Sans" panose="020C0503030203020204" pitchFamily="34" charset="0"/>
                <a:cs typeface="Huawei Sans" panose="020C0503030203020204" pitchFamily="34" charset="0"/>
              </a:rPr>
              <a:t> do Serviço de Integração ODN</a:t>
            </a:r>
          </a:p>
          <a:p>
            <a:pPr lvl="1"/>
            <a:r>
              <a:rPr lang="pt-BR" dirty="0">
                <a:latin typeface="Huawei Sans" panose="020C0503030203020204" pitchFamily="34" charset="0"/>
                <a:cs typeface="Huawei Sans" panose="020C0503030203020204" pitchFamily="34" charset="0"/>
              </a:rPr>
              <a:t>Guia de Teste e Aceitação de </a:t>
            </a:r>
            <a:r>
              <a:rPr lang="pt-BR" dirty="0" err="1">
                <a:latin typeface="Huawei Sans" panose="020C0503030203020204" pitchFamily="34" charset="0"/>
                <a:cs typeface="Huawei Sans" panose="020C0503030203020204" pitchFamily="34" charset="0"/>
              </a:rPr>
              <a:t>Microdutos</a:t>
            </a:r>
            <a:r>
              <a:rPr lang="pt-BR" dirty="0">
                <a:latin typeface="Huawei Sans" panose="020C0503030203020204" pitchFamily="34" charset="0"/>
                <a:cs typeface="Huawei Sans" panose="020C0503030203020204" pitchFamily="34" charset="0"/>
              </a:rPr>
              <a:t> do Serviço de Integração ODN</a:t>
            </a:r>
            <a:endParaRPr lang="en-US" dirty="0">
              <a:latin typeface="Huawei Sans" panose="020C0503030203020204" pitchFamily="34" charset="0"/>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45488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ea typeface="方正兰亭黑简体" panose="02000000000000000000" pitchFamily="2" charset="-122"/>
              </a:rPr>
              <a:t>Para mais informações sobre os princípios de concepção, consulte os seguintes documentos publicados pela Huawei</a:t>
            </a:r>
            <a:r>
              <a:rPr lang="en-US" dirty="0">
                <a:latin typeface="Huawei Sans" panose="020C0503030203020204" pitchFamily="34" charset="0"/>
                <a:ea typeface="方正兰亭黑简体" panose="02000000000000000000" pitchFamily="2" charset="-122"/>
              </a:rPr>
              <a:t>:</a:t>
            </a:r>
          </a:p>
          <a:p>
            <a:pPr lvl="1"/>
            <a:r>
              <a:rPr lang="pt-BR" dirty="0">
                <a:latin typeface="Huawei Sans" panose="020C0503030203020204" pitchFamily="34" charset="0"/>
                <a:cs typeface="Huawei Sans" panose="020C0503030203020204" pitchFamily="34" charset="0"/>
              </a:rPr>
              <a:t>Instrução de implementação do NIXD112 OSP</a:t>
            </a:r>
          </a:p>
          <a:p>
            <a:pPr lvl="1"/>
            <a:r>
              <a:rPr lang="en-US" dirty="0" err="1">
                <a:latin typeface="Huawei Sans" panose="020C0503030203020204" pitchFamily="34" charset="0"/>
                <a:cs typeface="Huawei Sans" panose="020C0503030203020204" pitchFamily="34" charset="0"/>
              </a:rPr>
              <a:t>Solução</a:t>
            </a:r>
            <a:r>
              <a:rPr lang="en-US" dirty="0">
                <a:latin typeface="Huawei Sans" panose="020C0503030203020204" pitchFamily="34" charset="0"/>
                <a:cs typeface="Huawei Sans" panose="020C0503030203020204" pitchFamily="34" charset="0"/>
              </a:rPr>
              <a:t> OSP</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4248152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ea typeface="方正兰亭黑简体" panose="02000000000000000000" pitchFamily="2" charset="-122"/>
              </a:rPr>
              <a:t>Para mais informações sobre os princípios de concepção, consulte os seguintes documentos publicados pela Huawei</a:t>
            </a:r>
            <a:r>
              <a:rPr lang="en-US" dirty="0">
                <a:latin typeface="Huawei Sans" panose="020C0503030203020204" pitchFamily="34" charset="0"/>
                <a:ea typeface="方正兰亭黑简体" panose="02000000000000000000" pitchFamily="2" charset="-122"/>
              </a:rPr>
              <a:t>:</a:t>
            </a:r>
          </a:p>
          <a:p>
            <a:pPr lvl="1"/>
            <a:r>
              <a:rPr lang="pt-BR" dirty="0">
                <a:latin typeface="Huawei Sans" panose="020C0503030203020204" pitchFamily="34" charset="0"/>
                <a:cs typeface="Huawei Sans" panose="020C0503030203020204" pitchFamily="34" charset="0"/>
              </a:rPr>
              <a:t>Instrução de implementação do NIXD112 OSP</a:t>
            </a:r>
          </a:p>
          <a:p>
            <a:pPr lvl="1"/>
            <a:r>
              <a:rPr lang="en-US" dirty="0" err="1">
                <a:latin typeface="Huawei Sans" panose="020C0503030203020204" pitchFamily="34" charset="0"/>
                <a:cs typeface="Huawei Sans" panose="020C0503030203020204" pitchFamily="34" charset="0"/>
              </a:rPr>
              <a:t>Solução</a:t>
            </a:r>
            <a:r>
              <a:rPr lang="en-US" dirty="0">
                <a:latin typeface="Huawei Sans" panose="020C0503030203020204" pitchFamily="34" charset="0"/>
                <a:cs typeface="Huawei Sans" panose="020C0503030203020204" pitchFamily="34" charset="0"/>
              </a:rPr>
              <a:t> OSP</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46826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483463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047026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dirty="0">
                <a:latin typeface="Huawei Sans" panose="020C0503030203020204" pitchFamily="34" charset="0"/>
                <a:ea typeface="方正兰亭黑简体" panose="02000000000000000000" pitchFamily="2" charset="-122"/>
              </a:rPr>
              <a:t>OD (optical outside): </a:t>
            </a:r>
            <a:r>
              <a:rPr lang="pt-BR" dirty="0">
                <a:latin typeface="Huawei Sans" panose="020C0503030203020204" pitchFamily="34" charset="0"/>
                <a:ea typeface="方正兰亭黑简体" panose="02000000000000000000" pitchFamily="2" charset="-122"/>
              </a:rPr>
              <a:t>indica o diâmetro de um cabo ótico</a:t>
            </a:r>
            <a:r>
              <a:rPr lang="en-US" dirty="0">
                <a:latin typeface="Huawei Sans" panose="020C0503030203020204" pitchFamily="34" charset="0"/>
                <a:ea typeface="方正兰亭黑简体" panose="02000000000000000000" pitchFamily="2" charset="-122"/>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675032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66284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3368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705414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20249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767121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770059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ea typeface="方正兰亭黑简体" panose="02000000000000000000" pitchFamily="2" charset="-122"/>
              </a:rPr>
              <a:t>Segurança da ligação à terra</a:t>
            </a:r>
          </a:p>
          <a:p>
            <a:pPr lvl="1"/>
            <a:r>
              <a:rPr lang="pt-BR" dirty="0">
                <a:latin typeface="Huawei Sans" panose="020C0503030203020204" pitchFamily="34" charset="0"/>
                <a:ea typeface="方正兰亭黑简体" panose="02000000000000000000" pitchFamily="2" charset="-122"/>
              </a:rPr>
              <a:t>O cabo de terra de um equipamento deve ser ligado antes de o equipamento ser instalado e desligado depois de o equipamento ser retirado.</a:t>
            </a:r>
          </a:p>
          <a:p>
            <a:pPr lvl="1"/>
            <a:r>
              <a:rPr lang="pt-BR" dirty="0">
                <a:latin typeface="Huawei Sans" panose="020C0503030203020204" pitchFamily="34" charset="0"/>
                <a:ea typeface="方正兰亭黑简体" panose="02000000000000000000" pitchFamily="2" charset="-122"/>
              </a:rPr>
              <a:t>Não danificar os condutores de terra.</a:t>
            </a:r>
          </a:p>
          <a:p>
            <a:pPr lvl="1"/>
            <a:r>
              <a:rPr lang="pt-BR" dirty="0">
                <a:latin typeface="Huawei Sans" panose="020C0503030203020204" pitchFamily="34" charset="0"/>
                <a:ea typeface="方正兰亭黑简体" panose="02000000000000000000" pitchFamily="2" charset="-122"/>
              </a:rPr>
              <a:t>O aparelho deve estar permanentemente ligado à terra de proteção antes do funcionamento. Antes de utilizar o equipamento, verificar a ligação eléctrica para garantir que está bem ligada à terra</a:t>
            </a:r>
            <a:r>
              <a:rPr lang="en-US" dirty="0">
                <a:latin typeface="Huawei Sans" panose="020C0503030203020204" pitchFamily="34" charset="0"/>
                <a:ea typeface="方正兰亭黑简体" panose="02000000000000000000" pitchFamily="2" charset="-122"/>
              </a:rPr>
              <a:t>.</a:t>
            </a:r>
          </a:p>
          <a:p>
            <a:r>
              <a:rPr lang="en-US" dirty="0" err="1">
                <a:latin typeface="Huawei Sans" panose="020C0503030203020204" pitchFamily="34" charset="0"/>
                <a:ea typeface="方正兰亭黑简体" panose="02000000000000000000" pitchFamily="2" charset="-122"/>
              </a:rPr>
              <a:t>Segurança</a:t>
            </a:r>
            <a:r>
              <a:rPr lang="en-US" dirty="0">
                <a:latin typeface="Huawei Sans" panose="020C0503030203020204" pitchFamily="34" charset="0"/>
                <a:ea typeface="方正兰亭黑简体" panose="02000000000000000000" pitchFamily="2" charset="-122"/>
              </a:rPr>
              <a:t> </a:t>
            </a:r>
            <a:r>
              <a:rPr lang="en-US" dirty="0" err="1">
                <a:latin typeface="Huawei Sans" panose="020C0503030203020204" pitchFamily="34" charset="0"/>
                <a:ea typeface="方正兰亭黑简体" panose="02000000000000000000" pitchFamily="2" charset="-122"/>
              </a:rPr>
              <a:t>pessoal</a:t>
            </a:r>
            <a:endParaRPr lang="en-US" dirty="0">
              <a:latin typeface="Huawei Sans" panose="020C0503030203020204" pitchFamily="34" charset="0"/>
              <a:ea typeface="方正兰亭黑简体" panose="02000000000000000000" pitchFamily="2" charset="-122"/>
            </a:endParaRPr>
          </a:p>
          <a:p>
            <a:pPr lvl="1"/>
            <a:r>
              <a:rPr lang="pt-BR" dirty="0">
                <a:latin typeface="Huawei Sans" panose="020C0503030203020204" pitchFamily="34" charset="0"/>
                <a:ea typeface="方正兰亭黑简体" panose="02000000000000000000" pitchFamily="2" charset="-122"/>
              </a:rPr>
              <a:t>Não utilizar o equipamento durante trovoadas.</a:t>
            </a:r>
          </a:p>
          <a:p>
            <a:pPr lvl="1"/>
            <a:r>
              <a:rPr lang="pt-BR" dirty="0">
                <a:latin typeface="Huawei Sans" panose="020C0503030203020204" pitchFamily="34" charset="0"/>
                <a:ea typeface="方正兰亭黑简体" panose="02000000000000000000" pitchFamily="2" charset="-122"/>
              </a:rPr>
              <a:t>Não olhar para as portas ópticas sem proteção para os olhos. Caso contrário, os olhos podem ser feridos pelos raios laser.</a:t>
            </a:r>
          </a:p>
          <a:p>
            <a:pPr lvl="1"/>
            <a:r>
              <a:rPr lang="pt-BR" dirty="0">
                <a:latin typeface="Huawei Sans" panose="020C0503030203020204" pitchFamily="34" charset="0"/>
                <a:ea typeface="方正兰亭黑简体" panose="02000000000000000000" pitchFamily="2" charset="-122"/>
              </a:rPr>
              <a:t>Antes de utilizar o equipamento, retire </a:t>
            </a:r>
            <a:r>
              <a:rPr lang="pt-BR" dirty="0" err="1">
                <a:latin typeface="Huawei Sans" panose="020C0503030203020204" pitchFamily="34" charset="0"/>
                <a:ea typeface="方正兰亭黑简体" panose="02000000000000000000" pitchFamily="2" charset="-122"/>
              </a:rPr>
              <a:t>objectos</a:t>
            </a:r>
            <a:r>
              <a:rPr lang="pt-BR" dirty="0">
                <a:latin typeface="Huawei Sans" panose="020C0503030203020204" pitchFamily="34" charset="0"/>
                <a:ea typeface="方正兰亭黑简体" panose="02000000000000000000" pitchFamily="2" charset="-122"/>
              </a:rPr>
              <a:t> condutores, como </a:t>
            </a:r>
            <a:r>
              <a:rPr lang="pt-BR" dirty="0" err="1">
                <a:latin typeface="Huawei Sans" panose="020C0503030203020204" pitchFamily="34" charset="0"/>
                <a:ea typeface="方正兰亭黑简体" panose="02000000000000000000" pitchFamily="2" charset="-122"/>
              </a:rPr>
              <a:t>jóias</a:t>
            </a:r>
            <a:r>
              <a:rPr lang="pt-BR" dirty="0">
                <a:latin typeface="Huawei Sans" panose="020C0503030203020204" pitchFamily="34" charset="0"/>
                <a:ea typeface="方正兰亭黑简体" panose="02000000000000000000" pitchFamily="2" charset="-122"/>
              </a:rPr>
              <a:t> e relógios, para evitar choques eléctricos ou queimaduras</a:t>
            </a:r>
            <a:r>
              <a:rPr lang="en-US" dirty="0">
                <a:latin typeface="Huawei Sans" panose="020C0503030203020204" pitchFamily="34" charset="0"/>
                <a:ea typeface="方正兰亭黑简体" panose="02000000000000000000" pitchFamily="2" charset="-122"/>
              </a:rPr>
              <a:t>.</a:t>
            </a:r>
          </a:p>
          <a:p>
            <a:r>
              <a:rPr lang="en-US" dirty="0" err="1">
                <a:latin typeface="Huawei Sans" panose="020C0503030203020204" pitchFamily="34" charset="0"/>
                <a:ea typeface="方正兰亭黑简体" panose="02000000000000000000" pitchFamily="2" charset="-122"/>
              </a:rPr>
              <a:t>Segurança</a:t>
            </a:r>
            <a:r>
              <a:rPr lang="en-US" dirty="0">
                <a:latin typeface="Huawei Sans" panose="020C0503030203020204" pitchFamily="34" charset="0"/>
                <a:ea typeface="方正兰亭黑简体" panose="02000000000000000000" pitchFamily="2" charset="-122"/>
              </a:rPr>
              <a:t> do </a:t>
            </a:r>
            <a:r>
              <a:rPr lang="en-US" dirty="0" err="1">
                <a:latin typeface="Huawei Sans" panose="020C0503030203020204" pitchFamily="34" charset="0"/>
                <a:ea typeface="方正兰亭黑简体" panose="02000000000000000000" pitchFamily="2" charset="-122"/>
              </a:rPr>
              <a:t>equipamento</a:t>
            </a:r>
            <a:endParaRPr lang="en-US" dirty="0">
              <a:latin typeface="Huawei Sans" panose="020C0503030203020204" pitchFamily="34" charset="0"/>
              <a:ea typeface="方正兰亭黑简体" panose="02000000000000000000" pitchFamily="2" charset="-122"/>
            </a:endParaRPr>
          </a:p>
          <a:p>
            <a:pPr lvl="1"/>
            <a:r>
              <a:rPr lang="pt-BR" dirty="0">
                <a:latin typeface="Huawei Sans" panose="020C0503030203020204" pitchFamily="34" charset="0"/>
                <a:ea typeface="方正兰亭黑简体" panose="02000000000000000000" pitchFamily="2" charset="-122"/>
              </a:rPr>
              <a:t>Antes da operação, certifique-se de que o equipamento está firmemente ancorado ao chão ou a outros </a:t>
            </a:r>
            <a:r>
              <a:rPr lang="pt-BR" dirty="0" err="1">
                <a:latin typeface="Huawei Sans" panose="020C0503030203020204" pitchFamily="34" charset="0"/>
                <a:ea typeface="方正兰亭黑简体" panose="02000000000000000000" pitchFamily="2" charset="-122"/>
              </a:rPr>
              <a:t>objectos</a:t>
            </a:r>
            <a:r>
              <a:rPr lang="pt-BR" dirty="0">
                <a:latin typeface="Huawei Sans" panose="020C0503030203020204" pitchFamily="34" charset="0"/>
                <a:ea typeface="方正兰亭黑简体" panose="02000000000000000000" pitchFamily="2" charset="-122"/>
              </a:rPr>
              <a:t> sólidos, como uma parede ou um suporte de instalação.</a:t>
            </a:r>
          </a:p>
          <a:p>
            <a:pPr lvl="1"/>
            <a:r>
              <a:rPr lang="pt-BR" dirty="0">
                <a:latin typeface="Huawei Sans" panose="020C0503030203020204" pitchFamily="34" charset="0"/>
                <a:ea typeface="方正兰亭黑简体" panose="02000000000000000000" pitchFamily="2" charset="-122"/>
              </a:rPr>
              <a:t>Após a instalação, retire os materiais de embalagem da área do equipamento</a:t>
            </a:r>
            <a:r>
              <a:rPr lang="en-US" dirty="0">
                <a:latin typeface="Huawei Sans" panose="020C0503030203020204" pitchFamily="34" charset="0"/>
                <a:ea typeface="方正兰亭黑简体" panose="02000000000000000000" pitchFamily="2" charset="-122"/>
              </a:rPr>
              <a:t>.</a:t>
            </a:r>
          </a:p>
          <a:p>
            <a:endParaRPr lang="zh-CN" altLang="en-US"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04486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47939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3303597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dirty="0">
                <a:latin typeface="Huawei Sans" panose="020C0503030203020204" pitchFamily="34" charset="0"/>
              </a:rPr>
              <a:t>A conexão de fibras ópticas consiste em ligar duas fibras ópticas utilizando ferramentas de conexão, de modo a facilitar a passagem dos sinais ópticos. Todo o processo de conexão inclui a remoção do cabo/fibra ótica, o corte da extremidade da fibra ótica, a limpeza da fibra ótica, a conexão das fibras ópticas, a verificação do ponto de conexão e o armazenamento da fibra ótica. Os métodos de ligação incluem a conexão por fusão de emendas, a conexão mecânica e o fabrico do conetor FA no local</a:t>
            </a:r>
            <a:r>
              <a:rPr lang="en-US" dirty="0">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499895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Decapagem do cabo/fibra ótica</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De acordo com a utilização do cabo/fibra ótica, a decapagem do cabo/fibra ótica inclui a decapagem do cabo ótico de passagem direta, a decapagem do cabo ótico de fusão e a decapagem da fibra nua</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Corte da extremidade da fibra</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A extremidade da fibra ótica tem de ser cortada antes de outras operações, como a fusão e a união mecânica</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Limpeza da fibra ótica e da porta de fibra ótica no dispositivo</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Se as extremidades, como a fibra ótica e a porta do adaptador, não estiverem limpas, a perda ótica na linha aumenta e o resultado do teste é afetado. Por conseguinte, todas as extremidades devem ser limpas durante a conexão e o teste</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União de fibras ópticas e monitoramento da conexão</a:t>
            </a:r>
          </a:p>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Conexão da fibra ótica de outras formas</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Para além da conexão por fusão, os métodos de conexão da fibra ótica incluem também a conexão a frio (conexão mecânica), o fabrico do conetor FA no local e a conexão da fibra </a:t>
            </a:r>
            <a:r>
              <a:rPr lang="pt-BR" sz="1100" baseline="0" dirty="0" err="1">
                <a:solidFill>
                  <a:schemeClr val="tx1"/>
                </a:solidFill>
                <a:latin typeface="Huawei Sans" panose="020C0503030203020204" pitchFamily="34" charset="0"/>
                <a:ea typeface="方正兰亭黑简体" panose="02000000000000000000" pitchFamily="2" charset="-122"/>
                <a:cs typeface="+mn-cs"/>
              </a:rPr>
              <a:t>pigtail</a:t>
            </a:r>
            <a:r>
              <a:rPr lang="pt-BR" sz="1100" baseline="0" dirty="0">
                <a:solidFill>
                  <a:schemeClr val="tx1"/>
                </a:solidFill>
                <a:latin typeface="Huawei Sans" panose="020C0503030203020204" pitchFamily="34" charset="0"/>
                <a:ea typeface="方正兰亭黑简体" panose="02000000000000000000" pitchFamily="2" charset="-122"/>
                <a:cs typeface="+mn-cs"/>
              </a:rPr>
              <a:t> ou do patch </a:t>
            </a:r>
            <a:r>
              <a:rPr lang="pt-BR" sz="1100" baseline="0" dirty="0" err="1">
                <a:solidFill>
                  <a:schemeClr val="tx1"/>
                </a:solidFill>
                <a:latin typeface="Huawei Sans" panose="020C0503030203020204" pitchFamily="34" charset="0"/>
                <a:ea typeface="方正兰亭黑简体" panose="02000000000000000000" pitchFamily="2" charset="-122"/>
                <a:cs typeface="+mn-cs"/>
              </a:rPr>
              <a:t>cord</a:t>
            </a:r>
            <a:r>
              <a:rPr lang="pt-BR" sz="1100" baseline="0" dirty="0">
                <a:solidFill>
                  <a:schemeClr val="tx1"/>
                </a:solidFill>
                <a:latin typeface="Huawei Sans" panose="020C0503030203020204" pitchFamily="34" charset="0"/>
                <a:ea typeface="方正兰亭黑简体" panose="02000000000000000000" pitchFamily="2" charset="-122"/>
                <a:cs typeface="+mn-cs"/>
              </a:rPr>
              <a:t> utilizando um adaptador</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Armazenamento da fibra ótica</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O armazenamento da fibra ótica destina-se principalmente a armazenar a fibra nua reservada e a fibra </a:t>
            </a:r>
            <a:r>
              <a:rPr lang="pt-BR" sz="1100" baseline="0" dirty="0" err="1">
                <a:solidFill>
                  <a:schemeClr val="tx1"/>
                </a:solidFill>
                <a:latin typeface="Huawei Sans" panose="020C0503030203020204" pitchFamily="34" charset="0"/>
                <a:ea typeface="方正兰亭黑简体" panose="02000000000000000000" pitchFamily="2" charset="-122"/>
                <a:cs typeface="+mn-cs"/>
              </a:rPr>
              <a:t>pigtail</a:t>
            </a:r>
            <a:r>
              <a:rPr lang="pt-BR" sz="1100" baseline="0" dirty="0">
                <a:solidFill>
                  <a:schemeClr val="tx1"/>
                </a:solidFill>
                <a:latin typeface="Huawei Sans" panose="020C0503030203020204" pitchFamily="34" charset="0"/>
                <a:ea typeface="方正兰亭黑简体" panose="02000000000000000000" pitchFamily="2" charset="-122"/>
                <a:cs typeface="+mn-cs"/>
              </a:rPr>
              <a:t>. Durante a ligação, a fibra ótica é conduzida para a máquina de fusão ou para o painel de controlo através de dispositivos de ligação. Por conseguinte, é necessário reservar um determinado comprimento, que se designa por fibra ótica reservada</a:t>
            </a:r>
            <a:r>
              <a:rPr lang="en-US" dirty="0">
                <a:latin typeface="Huawei Sans" panose="020C0503030203020204" pitchFamily="34" charset="0"/>
                <a:ea typeface="方正兰亭黑简体" panose="02000000000000000000" pitchFamily="2" charset="-122"/>
              </a:rPr>
              <a:t>.</a:t>
            </a:r>
          </a:p>
          <a:p>
            <a:pPr>
              <a:lnSpc>
                <a:spcPct val="100000"/>
              </a:lnSpc>
            </a:pPr>
            <a:endParaRPr lang="zh-CN" altLang="en-US" dirty="0">
              <a:latin typeface="Huawei Sans" panose="020C0503030203020204" pitchFamily="34" charset="0"/>
              <a:ea typeface="方正兰亭黑简体" panose="02000000000000000000" pitchFamily="2" charset="-122"/>
            </a:endParaRPr>
          </a:p>
          <a:p>
            <a:pPr>
              <a:lnSpc>
                <a:spcPct val="100000"/>
              </a:lnSpc>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724109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43521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err="1">
                <a:latin typeface="Huawei Sans" panose="020C0503030203020204" pitchFamily="34" charset="0"/>
              </a:rPr>
              <a:t>FTTx</a:t>
            </a:r>
            <a:r>
              <a:rPr lang="pt-BR" altLang="zh-CN" sz="1100" dirty="0">
                <a:latin typeface="Huawei Sans" panose="020C0503030203020204" pitchFamily="34" charset="0"/>
              </a:rPr>
              <a:t> é o principal cenário de aplicação do acesso óptico PON na fase inicial. No cenário de FTTH, do escritório central (CO) até o lado do usuário, uma ODN é dividida em dois pontos (ponto de distribuição óptica e ponto de acesso do usuário) e em três seções (cabo de alimentação, cabo de distribuição e cabo de derivação). Para fibra até a calçada (FTTC), os equipamentos da ODN são instalados na sala de equipamentos do CO, no subsolo externo e nas ruas externas.</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Para fibra até o prédio (FTTB), os equipamentos da ODN também são instalados na sala de equipamentos dentro de um prédio.</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Para fibra até a casa (FTTH), os equipamentos da ODN também são instalados em postes e paredes externas, e no </a:t>
            </a:r>
            <a:r>
              <a:rPr lang="pt-BR" altLang="zh-CN" sz="1100" dirty="0" err="1">
                <a:latin typeface="Huawei Sans" panose="020C0503030203020204" pitchFamily="34" charset="0"/>
              </a:rPr>
              <a:t>shaft</a:t>
            </a:r>
            <a:r>
              <a:rPr lang="pt-BR" altLang="zh-CN" sz="1100" dirty="0">
                <a:latin typeface="Huawei Sans" panose="020C0503030203020204" pitchFamily="34" charset="0"/>
              </a:rPr>
              <a:t> de telecomunicações dentro de um prédio ou em outros locais internos.</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O cabo de alimentação, cabo de distribuição e cabo de derivação (cabo de acesso) são usados para o acesso da alimentação, ramificação e terminal, respectivamente, em áreas de cobertura do maior para o menor.</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O ponto de distribuição óptica (ponto de agregação de informações) ramifica o cabo de alimentação para áreas em direções diferentes, e o ponto de acesso do usuário (ponto de distribuição de informações) ramifica ainda mais o cabo para fornecer acesso a um ou mais usuários.</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A ONT/ONU implementa o acesso de vários pontos de informações no cenário POL, e por isso é chamada de ponto de acesso de informações da ODN. Da mesma forma, a OLT agrega todas as informações do campus e é chamada de ponto de agregação integrada da ODN.</a:t>
            </a:r>
          </a:p>
          <a:p>
            <a:pPr marL="180000" marR="0" lvl="0" indent="-180000" algn="l" defTabSz="1219304" rtl="0" eaLnBrk="1" fontAlgn="auto" latinLnBrk="0" hangingPunct="1">
              <a:lnSpc>
                <a:spcPct val="100000"/>
              </a:lnSpc>
              <a:spcBef>
                <a:spcPts val="0"/>
              </a:spcBef>
              <a:spcAft>
                <a:spcPts val="600"/>
              </a:spcAft>
              <a:buClrTx/>
              <a:buSzTx/>
              <a:buFont typeface="Huawei Sans" panose="020C0503030203020204" pitchFamily="34" charset="0"/>
              <a:buChar char="•"/>
              <a:tabLst/>
              <a:defRPr/>
            </a:pPr>
            <a:r>
              <a:rPr lang="pt-BR" altLang="zh-CN" sz="1100" dirty="0">
                <a:latin typeface="Huawei Sans" panose="020C0503030203020204" pitchFamily="34" charset="0"/>
              </a:rPr>
              <a:t>No cenário POL, se um campus for grande e incluir cenários externos. Por exemplo, em um projeto de cidade segura, a estrutura da ODN é semelhante à do cenário FTTH. Se um campus for pequeno, por exemplo, um único prédio com uma área pequena, a OLT pode ser conectada diretamente à ONT. Nesse caso, a ODN não possui dois pontos no meio, cabos de alimentação ou cabos de distribuição. Portanto, a estrutura da ODN POL varia de acordo com o tamanho e os cenários do campus. Pode não ter quatro pontos e três seções.</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4002405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baseline="0" dirty="0">
                <a:solidFill>
                  <a:schemeClr val="tx1"/>
                </a:solidFill>
                <a:latin typeface="Huawei Sans" panose="020C0503030203020204" pitchFamily="34" charset="0"/>
                <a:ea typeface="方正兰亭黑简体" panose="02000000000000000000" pitchFamily="2" charset="-122"/>
                <a:cs typeface="+mn-cs"/>
              </a:rPr>
              <a:t>O comprimento de decapagem deve ser um pouco maior do que o comprimento medido para evitar uma segunda decapagem devido a uma medição </a:t>
            </a:r>
            <a:r>
              <a:rPr lang="pt-BR" sz="1100" baseline="0" dirty="0" err="1">
                <a:solidFill>
                  <a:schemeClr val="tx1"/>
                </a:solidFill>
                <a:latin typeface="Huawei Sans" panose="020C0503030203020204" pitchFamily="34" charset="0"/>
                <a:ea typeface="方正兰亭黑简体" panose="02000000000000000000" pitchFamily="2" charset="-122"/>
                <a:cs typeface="+mn-cs"/>
              </a:rPr>
              <a:t>incorrecta</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r>
              <a:rPr lang="pt-BR" sz="1100" baseline="0" dirty="0">
                <a:solidFill>
                  <a:schemeClr val="tx1"/>
                </a:solidFill>
                <a:latin typeface="Huawei Sans" panose="020C0503030203020204" pitchFamily="34" charset="0"/>
                <a:ea typeface="方正兰亭黑简体" panose="02000000000000000000" pitchFamily="2" charset="-122"/>
                <a:cs typeface="+mn-cs"/>
              </a:rPr>
              <a:t>Um feixe de fibra nua deve ser inserido no mesmo protetor de fibra</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r>
              <a:rPr lang="pt-BR" sz="1100" baseline="0" dirty="0">
                <a:solidFill>
                  <a:schemeClr val="tx1"/>
                </a:solidFill>
                <a:latin typeface="Huawei Sans" panose="020C0503030203020204" pitchFamily="34" charset="0"/>
                <a:ea typeface="方正兰亭黑简体" panose="02000000000000000000" pitchFamily="2" charset="-122"/>
                <a:cs typeface="+mn-cs"/>
              </a:rPr>
              <a:t>Certifique-se de que mantém um intervalo de 5 mm entre o protetor da fibra e a parte decapada para enrolar a fita de isolamento em PVC</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endParaRPr lang="zh-CN" altLang="en-US"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979236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Utilização das ferramentas de decapagem de fibras ópticas</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Utilizar o furo máximo de um </a:t>
            </a:r>
            <a:r>
              <a:rPr lang="pt-BR" sz="1100" baseline="0" dirty="0" err="1">
                <a:solidFill>
                  <a:schemeClr val="tx1"/>
                </a:solidFill>
                <a:latin typeface="Huawei Sans" panose="020C0503030203020204" pitchFamily="34" charset="0"/>
                <a:ea typeface="方正兰亭黑简体" panose="02000000000000000000" pitchFamily="2" charset="-122"/>
                <a:cs typeface="+mn-cs"/>
              </a:rPr>
              <a:t>decapador</a:t>
            </a:r>
            <a:r>
              <a:rPr lang="pt-BR" sz="1100" baseline="0" dirty="0">
                <a:solidFill>
                  <a:schemeClr val="tx1"/>
                </a:solidFill>
                <a:latin typeface="Huawei Sans" panose="020C0503030203020204" pitchFamily="34" charset="0"/>
                <a:ea typeface="方正兰亭黑简体" panose="02000000000000000000" pitchFamily="2" charset="-122"/>
                <a:cs typeface="+mn-cs"/>
              </a:rPr>
              <a:t> de fibras de três furos para decapar o revestimento, cujo diâmetro é de cerca de 2-3 mm.</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Utilize uma tesoura de Kevlar para cortar o fio de aramida do revestimento.</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Utilize o furo médio de um descarnador de fibras de três furos para desencapar o tampão apertado, cujo diâmetro é de 0,9 mm.</a:t>
            </a:r>
          </a:p>
          <a:p>
            <a:pPr lvl="1">
              <a:lnSpc>
                <a:spcPct val="100000"/>
              </a:lnSpc>
            </a:pPr>
            <a:r>
              <a:rPr lang="pt-BR" sz="1100" baseline="0" dirty="0">
                <a:solidFill>
                  <a:schemeClr val="tx1"/>
                </a:solidFill>
                <a:latin typeface="Huawei Sans" panose="020C0503030203020204" pitchFamily="34" charset="0"/>
                <a:ea typeface="方正兰亭黑简体" panose="02000000000000000000" pitchFamily="2" charset="-122"/>
                <a:cs typeface="+mn-cs"/>
              </a:rPr>
              <a:t>Utilize o furo mínimo de um </a:t>
            </a:r>
            <a:r>
              <a:rPr lang="pt-BR" sz="1100" baseline="0" dirty="0" err="1">
                <a:solidFill>
                  <a:schemeClr val="tx1"/>
                </a:solidFill>
                <a:latin typeface="Huawei Sans" panose="020C0503030203020204" pitchFamily="34" charset="0"/>
                <a:ea typeface="方正兰亭黑简体" panose="02000000000000000000" pitchFamily="2" charset="-122"/>
                <a:cs typeface="+mn-cs"/>
              </a:rPr>
              <a:t>decapador</a:t>
            </a:r>
            <a:r>
              <a:rPr lang="pt-BR" sz="1100" baseline="0" dirty="0">
                <a:solidFill>
                  <a:schemeClr val="tx1"/>
                </a:solidFill>
                <a:latin typeface="Huawei Sans" panose="020C0503030203020204" pitchFamily="34" charset="0"/>
                <a:ea typeface="方正兰亭黑简体" panose="02000000000000000000" pitchFamily="2" charset="-122"/>
                <a:cs typeface="+mn-cs"/>
              </a:rPr>
              <a:t> de fibras de três furos para retirar o revestimento cujo diâmetro é de 0,25 mm</a:t>
            </a:r>
            <a:r>
              <a:rPr lang="en-US" sz="1100" baseline="0" dirty="0">
                <a:solidFill>
                  <a:schemeClr val="tx1"/>
                </a:solidFill>
                <a:latin typeface="Huawei Sans" panose="020C0503030203020204" pitchFamily="34" charset="0"/>
                <a:ea typeface="方正兰亭黑简体" panose="02000000000000000000" pitchFamily="2" charset="-122"/>
                <a:cs typeface="+mn-cs"/>
              </a:rPr>
              <a:t>.</a:t>
            </a:r>
          </a:p>
          <a:p>
            <a:pPr>
              <a:lnSpc>
                <a:spcPct val="100000"/>
              </a:lnSpc>
            </a:pPr>
            <a:r>
              <a:rPr lang="en-US" sz="1100" baseline="0" dirty="0">
                <a:solidFill>
                  <a:schemeClr val="tx1"/>
                </a:solidFill>
                <a:latin typeface="Huawei Sans" panose="020C0503030203020204" pitchFamily="34" charset="0"/>
                <a:ea typeface="方正兰亭黑简体" panose="02000000000000000000" pitchFamily="2" charset="-122"/>
                <a:cs typeface="+mn-cs"/>
              </a:rPr>
              <a:t>Nota:</a:t>
            </a:r>
          </a:p>
          <a:p>
            <a:pPr lvl="1">
              <a:lnSpc>
                <a:spcPct val="100000"/>
              </a:lnSpc>
            </a:pPr>
            <a:r>
              <a:rPr lang="pt-BR" dirty="0">
                <a:latin typeface="Huawei Sans" panose="020C0503030203020204" pitchFamily="34" charset="0"/>
                <a:ea typeface="方正兰亭黑简体" panose="02000000000000000000" pitchFamily="2" charset="-122"/>
              </a:rPr>
              <a:t>O </a:t>
            </a:r>
            <a:r>
              <a:rPr lang="pt-BR" dirty="0" err="1">
                <a:latin typeface="Huawei Sans" panose="020C0503030203020204" pitchFamily="34" charset="0"/>
                <a:ea typeface="方正兰亭黑简体" panose="02000000000000000000" pitchFamily="2" charset="-122"/>
              </a:rPr>
              <a:t>decapador</a:t>
            </a:r>
            <a:r>
              <a:rPr lang="pt-BR" dirty="0">
                <a:latin typeface="Huawei Sans" panose="020C0503030203020204" pitchFamily="34" charset="0"/>
                <a:ea typeface="方正兰亭黑简体" panose="02000000000000000000" pitchFamily="2" charset="-122"/>
              </a:rPr>
              <a:t> de fibras deve estar na vertical em relação à fibra ótica. Incline a fibra ótica na direção superior num determinado ângulo e, em seguida, utilize o </a:t>
            </a:r>
            <a:r>
              <a:rPr lang="pt-BR" dirty="0" err="1">
                <a:latin typeface="Huawei Sans" panose="020C0503030203020204" pitchFamily="34" charset="0"/>
                <a:ea typeface="方正兰亭黑简体" panose="02000000000000000000" pitchFamily="2" charset="-122"/>
              </a:rPr>
              <a:t>decapador</a:t>
            </a:r>
            <a:r>
              <a:rPr lang="pt-BR" dirty="0">
                <a:latin typeface="Huawei Sans" panose="020C0503030203020204" pitchFamily="34" charset="0"/>
                <a:ea typeface="方正兰亭黑简体" panose="02000000000000000000" pitchFamily="2" charset="-122"/>
              </a:rPr>
              <a:t> para segurar suavemente a fibra ótica. Utilize a sua mão direita para empurrar a fibra ótica horizontalmente ao longo da direção axial da fibra ótica. Recomenda-se que a fibra ótica não seja decapada por muito tempo (1-2 cm) de cada vez</a:t>
            </a:r>
            <a:r>
              <a:rPr lang="en-US" dirty="0">
                <a:latin typeface="Huawei Sans" panose="020C0503030203020204" pitchFamily="34" charset="0"/>
                <a:ea typeface="方正兰亭黑简体" panose="02000000000000000000" pitchFamily="2" charset="-122"/>
              </a:rPr>
              <a:t>.</a:t>
            </a:r>
          </a:p>
          <a:p>
            <a:pPr lvl="1">
              <a:lnSpc>
                <a:spcPct val="100000"/>
              </a:lnSpc>
            </a:pPr>
            <a:r>
              <a:rPr lang="pt-BR" dirty="0">
                <a:latin typeface="Huawei Sans" panose="020C0503030203020204" pitchFamily="34" charset="0"/>
                <a:ea typeface="方正兰亭黑简体" panose="02000000000000000000" pitchFamily="2" charset="-122"/>
              </a:rPr>
              <a:t>Pegar e colocar a fibra ótica com cuidado para evitar colidir com outros </a:t>
            </a:r>
            <a:r>
              <a:rPr lang="pt-BR" dirty="0" err="1">
                <a:latin typeface="Huawei Sans" panose="020C0503030203020204" pitchFamily="34" charset="0"/>
                <a:ea typeface="方正兰亭黑简体" panose="02000000000000000000" pitchFamily="2" charset="-122"/>
              </a:rPr>
              <a:t>objectos</a:t>
            </a:r>
            <a:r>
              <a:rPr lang="en-US" dirty="0">
                <a:latin typeface="Huawei Sans" panose="020C0503030203020204" pitchFamily="34" charset="0"/>
                <a:ea typeface="方正兰亭黑简体" panose="02000000000000000000" pitchFamily="2" charset="-122"/>
              </a:rPr>
              <a:t>.</a:t>
            </a:r>
          </a:p>
          <a:p>
            <a:pPr lvl="1">
              <a:lnSpc>
                <a:spcPct val="100000"/>
              </a:lnSpc>
            </a:pPr>
            <a:r>
              <a:rPr lang="pt-BR" dirty="0">
                <a:latin typeface="Huawei Sans" panose="020C0503030203020204" pitchFamily="34" charset="0"/>
                <a:ea typeface="方正兰亭黑简体" panose="02000000000000000000" pitchFamily="2" charset="-122"/>
              </a:rPr>
              <a:t>Não apontar a fibra ótica para o rosto de outra pessoa quando cortar ou dobrar a fibra ótica</a:t>
            </a:r>
            <a:r>
              <a:rPr lang="en-US" dirty="0">
                <a:latin typeface="Huawei Sans" panose="020C0503030203020204" pitchFamily="34" charset="0"/>
                <a:ea typeface="方正兰亭黑简体" panose="02000000000000000000" pitchFamily="2" charset="-122"/>
              </a:rPr>
              <a:t>.</a:t>
            </a:r>
          </a:p>
          <a:p>
            <a:pPr lvl="1">
              <a:lnSpc>
                <a:spcPct val="100000"/>
              </a:lnSpc>
            </a:pPr>
            <a:r>
              <a:rPr lang="pt-BR" dirty="0">
                <a:latin typeface="Huawei Sans" panose="020C0503030203020204" pitchFamily="34" charset="0"/>
                <a:ea typeface="方正兰亭黑简体" panose="02000000000000000000" pitchFamily="2" charset="-122"/>
              </a:rPr>
              <a:t>Manter o comprimento da fibra nua (ou seja, a fibra ótica contém apenas o revestimento e o núcleo com um diâmetro de 0,125 mm) em torno de 22-55 </a:t>
            </a:r>
            <a:r>
              <a:rPr lang="en-US" dirty="0">
                <a:latin typeface="Huawei Sans" panose="020C0503030203020204" pitchFamily="34" charset="0"/>
                <a:ea typeface="方正兰亭黑简体" panose="02000000000000000000" pitchFamily="2" charset="-122"/>
              </a:rPr>
              <a:t>mm.</a:t>
            </a:r>
          </a:p>
          <a:p>
            <a:pPr lvl="1">
              <a:lnSpc>
                <a:spcPct val="100000"/>
              </a:lnSpc>
            </a:pPr>
            <a:r>
              <a:rPr lang="pt-BR" dirty="0">
                <a:latin typeface="Huawei Sans" panose="020C0503030203020204" pitchFamily="34" charset="0"/>
                <a:ea typeface="方正兰亭黑简体" panose="02000000000000000000" pitchFamily="2" charset="-122"/>
              </a:rPr>
              <a:t>Recolher a fibra descartada para um recipiente de recolha, como um saco de lixo, para eliminação unificada</a:t>
            </a:r>
            <a:r>
              <a:rPr lang="en-US" dirty="0">
                <a:latin typeface="Huawei Sans" panose="020C0503030203020204" pitchFamily="34" charset="0"/>
                <a:ea typeface="方正兰亭黑简体" panose="02000000000000000000" pitchFamily="2" charset="-122"/>
              </a:rPr>
              <a:t>.</a:t>
            </a:r>
          </a:p>
          <a:p>
            <a:pPr lvl="1">
              <a:lnSpc>
                <a:spcPct val="100000"/>
              </a:lnSpc>
            </a:pPr>
            <a:r>
              <a:rPr lang="pt-BR" dirty="0">
                <a:latin typeface="Huawei Sans" panose="020C0503030203020204" pitchFamily="34" charset="0"/>
                <a:ea typeface="方正兰亭黑简体" panose="02000000000000000000" pitchFamily="2" charset="-122"/>
              </a:rPr>
              <a:t>Certifique-se de que a limpeza, o corte e a fusão da fibra ótica são efetuados passo a passo, sem grandes intervalos.</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844258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baseline="0" dirty="0">
                <a:solidFill>
                  <a:schemeClr val="tx1"/>
                </a:solidFill>
                <a:latin typeface="Huawei Sans" panose="020C0503030203020204" pitchFamily="34" charset="0"/>
                <a:ea typeface="方正兰亭黑简体" panose="02000000000000000000" pitchFamily="2" charset="-122"/>
              </a:rPr>
              <a:t>A extremidade da fibra ótica tem de ser cortada antes de outras operações, como a emenda por fusão e a emenda mecânica</a:t>
            </a:r>
            <a:r>
              <a:rPr lang="en-US" sz="1100" baseline="0" dirty="0">
                <a:solidFill>
                  <a:schemeClr val="tx1"/>
                </a:solidFill>
                <a:latin typeface="Huawei Sans" panose="020C0503030203020204" pitchFamily="34" charset="0"/>
                <a:ea typeface="方正兰亭黑简体" panose="02000000000000000000" pitchFamily="2" charset="-122"/>
              </a:rPr>
              <a:t>.</a:t>
            </a:r>
          </a:p>
          <a:p>
            <a:pPr lvl="1"/>
            <a:r>
              <a:rPr lang="pt-BR" sz="1100" baseline="0" dirty="0">
                <a:solidFill>
                  <a:schemeClr val="tx1"/>
                </a:solidFill>
                <a:latin typeface="Huawei Sans" panose="020C0503030203020204" pitchFamily="34" charset="0"/>
                <a:ea typeface="方正兰亭黑简体" panose="02000000000000000000" pitchFamily="2" charset="-122"/>
              </a:rPr>
              <a:t>Limpar a faca com álcool absoluto e um cotonete</a:t>
            </a:r>
            <a:r>
              <a:rPr lang="en-US" sz="1100" baseline="0" dirty="0">
                <a:solidFill>
                  <a:schemeClr val="tx1"/>
                </a:solidFill>
                <a:latin typeface="Huawei Sans" panose="020C0503030203020204" pitchFamily="34" charset="0"/>
                <a:ea typeface="方正兰亭黑简体" panose="02000000000000000000" pitchFamily="2" charset="-122"/>
              </a:rPr>
              <a:t>.</a:t>
            </a:r>
          </a:p>
          <a:p>
            <a:pPr lvl="1">
              <a:buNone/>
            </a:pPr>
            <a:r>
              <a:rPr lang="en-US" sz="1100" baseline="0" dirty="0">
                <a:solidFill>
                  <a:schemeClr val="tx1"/>
                </a:solidFill>
                <a:latin typeface="Huawei Sans" panose="020C0503030203020204" pitchFamily="34" charset="0"/>
                <a:ea typeface="方正兰亭黑简体" panose="02000000000000000000" pitchFamily="2" charset="-122"/>
              </a:rPr>
              <a:t>	1. </a:t>
            </a:r>
            <a:r>
              <a:rPr lang="pt-BR" sz="1100" baseline="0" dirty="0">
                <a:solidFill>
                  <a:schemeClr val="tx1"/>
                </a:solidFill>
                <a:latin typeface="Huawei Sans" panose="020C0503030203020204" pitchFamily="34" charset="0"/>
                <a:ea typeface="方正兰亭黑简体" panose="02000000000000000000" pitchFamily="2" charset="-122"/>
              </a:rPr>
              <a:t>Cotonete de algodão 2. Faca de corte 3. Ferramenta de corte</a:t>
            </a:r>
            <a:endParaRPr lang="en-US" sz="1100" baseline="0" dirty="0">
              <a:solidFill>
                <a:schemeClr val="tx1"/>
              </a:solidFill>
              <a:latin typeface="Huawei Sans" panose="020C0503030203020204" pitchFamily="34" charset="0"/>
              <a:ea typeface="方正兰亭黑简体" panose="02000000000000000000" pitchFamily="2" charset="-122"/>
            </a:endParaRPr>
          </a:p>
          <a:p>
            <a:pPr lvl="1"/>
            <a:r>
              <a:rPr lang="pt-BR" sz="1100" baseline="0" dirty="0">
                <a:solidFill>
                  <a:schemeClr val="tx1"/>
                </a:solidFill>
                <a:latin typeface="Huawei Sans" panose="020C0503030203020204" pitchFamily="34" charset="0"/>
                <a:ea typeface="方正兰亭黑简体" panose="02000000000000000000" pitchFamily="2" charset="-122"/>
              </a:rPr>
              <a:t>Colocar a faca horizontalmente e, em seguida, colocar a fibra nua numa ranhura de cabeamento adequada com base no tipo de fibra ótica</a:t>
            </a:r>
            <a:r>
              <a:rPr lang="en-US" sz="1100" baseline="0" dirty="0">
                <a:solidFill>
                  <a:schemeClr val="tx1"/>
                </a:solidFill>
                <a:latin typeface="Huawei Sans" panose="020C0503030203020204" pitchFamily="34" charset="0"/>
                <a:ea typeface="方正兰亭黑简体" panose="02000000000000000000" pitchFamily="2" charset="-122"/>
              </a:rPr>
              <a:t>.</a:t>
            </a:r>
          </a:p>
          <a:p>
            <a:pPr lvl="1">
              <a:buNone/>
            </a:pPr>
            <a:r>
              <a:rPr lang="en-US" sz="1100" baseline="0" dirty="0">
                <a:solidFill>
                  <a:schemeClr val="tx1"/>
                </a:solidFill>
                <a:latin typeface="Huawei Sans" panose="020C0503030203020204" pitchFamily="34" charset="0"/>
                <a:ea typeface="方正兰亭黑简体" panose="02000000000000000000" pitchFamily="2" charset="-122"/>
              </a:rPr>
              <a:t>	1. </a:t>
            </a:r>
            <a:r>
              <a:rPr lang="en-US" sz="1100" baseline="0" dirty="0" err="1">
                <a:solidFill>
                  <a:schemeClr val="tx1"/>
                </a:solidFill>
                <a:latin typeface="Huawei Sans" panose="020C0503030203020204" pitchFamily="34" charset="0"/>
                <a:ea typeface="方正兰亭黑简体" panose="02000000000000000000" pitchFamily="2" charset="-122"/>
              </a:rPr>
              <a:t>Fibra</a:t>
            </a:r>
            <a:r>
              <a:rPr lang="en-US" sz="1100" baseline="0" dirty="0">
                <a:solidFill>
                  <a:schemeClr val="tx1"/>
                </a:solidFill>
                <a:latin typeface="Huawei Sans" panose="020C0503030203020204" pitchFamily="34" charset="0"/>
                <a:ea typeface="方正兰亭黑简体" panose="02000000000000000000" pitchFamily="2" charset="-122"/>
              </a:rPr>
              <a:t> </a:t>
            </a:r>
            <a:r>
              <a:rPr lang="en-US" sz="1100" baseline="0" dirty="0" err="1">
                <a:solidFill>
                  <a:schemeClr val="tx1"/>
                </a:solidFill>
                <a:latin typeface="Huawei Sans" panose="020C0503030203020204" pitchFamily="34" charset="0"/>
                <a:ea typeface="方正兰亭黑简体" panose="02000000000000000000" pitchFamily="2" charset="-122"/>
              </a:rPr>
              <a:t>ótica</a:t>
            </a:r>
            <a:endParaRPr lang="en-US" sz="1100" baseline="0" dirty="0">
              <a:solidFill>
                <a:schemeClr val="tx1"/>
              </a:solidFill>
              <a:latin typeface="Huawei Sans" panose="020C0503030203020204" pitchFamily="34" charset="0"/>
              <a:ea typeface="方正兰亭黑简体" panose="02000000000000000000" pitchFamily="2" charset="-122"/>
            </a:endParaRPr>
          </a:p>
          <a:p>
            <a:pPr lvl="1">
              <a:buNone/>
            </a:pPr>
            <a:r>
              <a:rPr lang="en-US" sz="1100" baseline="0" dirty="0">
                <a:solidFill>
                  <a:schemeClr val="tx1"/>
                </a:solidFill>
                <a:latin typeface="Huawei Sans" panose="020C0503030203020204" pitchFamily="34" charset="0"/>
                <a:ea typeface="方正兰亭黑简体" panose="02000000000000000000" pitchFamily="2" charset="-122"/>
              </a:rPr>
              <a:t>	</a:t>
            </a:r>
            <a:r>
              <a:rPr lang="pt-BR" sz="1100" baseline="0" dirty="0">
                <a:solidFill>
                  <a:schemeClr val="tx1"/>
                </a:solidFill>
                <a:latin typeface="Huawei Sans" panose="020C0503030203020204" pitchFamily="34" charset="0"/>
                <a:ea typeface="方正兰亭黑简体" panose="02000000000000000000" pitchFamily="2" charset="-122"/>
              </a:rPr>
              <a:t>A parte terminal da fibra ótica deve ser colocada na caixa de recolha de fibras fora de uso para recolha</a:t>
            </a:r>
            <a:r>
              <a:rPr lang="en-US" sz="1100" baseline="0" dirty="0">
                <a:solidFill>
                  <a:schemeClr val="tx1"/>
                </a:solidFill>
                <a:latin typeface="Huawei Sans" panose="020C0503030203020204" pitchFamily="34" charset="0"/>
                <a:ea typeface="方正兰亭黑简体" panose="02000000000000000000" pitchFamily="2" charset="-122"/>
              </a:rPr>
              <a:t>.</a:t>
            </a:r>
          </a:p>
          <a:p>
            <a:pPr lvl="1"/>
            <a:r>
              <a:rPr lang="en-US" sz="1100" baseline="0" dirty="0" err="1">
                <a:solidFill>
                  <a:schemeClr val="tx1"/>
                </a:solidFill>
                <a:latin typeface="Huawei Sans" panose="020C0503030203020204" pitchFamily="34" charset="0"/>
                <a:ea typeface="方正兰亭黑简体" panose="02000000000000000000" pitchFamily="2" charset="-122"/>
              </a:rPr>
              <a:t>Cortar</a:t>
            </a:r>
            <a:r>
              <a:rPr lang="en-US" sz="1100" baseline="0" dirty="0">
                <a:solidFill>
                  <a:schemeClr val="tx1"/>
                </a:solidFill>
                <a:latin typeface="Huawei Sans" panose="020C0503030203020204" pitchFamily="34" charset="0"/>
                <a:ea typeface="方正兰亭黑简体" panose="02000000000000000000" pitchFamily="2" charset="-122"/>
              </a:rPr>
              <a:t> a </a:t>
            </a:r>
            <a:r>
              <a:rPr lang="en-US" sz="1100" baseline="0" dirty="0" err="1">
                <a:solidFill>
                  <a:schemeClr val="tx1"/>
                </a:solidFill>
                <a:latin typeface="Huawei Sans" panose="020C0503030203020204" pitchFamily="34" charset="0"/>
                <a:ea typeface="方正兰亭黑简体" panose="02000000000000000000" pitchFamily="2" charset="-122"/>
              </a:rPr>
              <a:t>fibra</a:t>
            </a:r>
            <a:r>
              <a:rPr lang="en-US" sz="1100" baseline="0" dirty="0">
                <a:solidFill>
                  <a:schemeClr val="tx1"/>
                </a:solidFill>
                <a:latin typeface="Huawei Sans" panose="020C0503030203020204" pitchFamily="34" charset="0"/>
                <a:ea typeface="方正兰亭黑简体" panose="02000000000000000000" pitchFamily="2" charset="-122"/>
              </a:rPr>
              <a:t> </a:t>
            </a:r>
            <a:r>
              <a:rPr lang="en-US" sz="1100" baseline="0" dirty="0" err="1">
                <a:solidFill>
                  <a:schemeClr val="tx1"/>
                </a:solidFill>
                <a:latin typeface="Huawei Sans" panose="020C0503030203020204" pitchFamily="34" charset="0"/>
                <a:ea typeface="方正兰亭黑简体" panose="02000000000000000000" pitchFamily="2" charset="-122"/>
              </a:rPr>
              <a:t>nua</a:t>
            </a:r>
            <a:endParaRPr lang="en-US" sz="1100" baseline="0" dirty="0">
              <a:solidFill>
                <a:schemeClr val="tx1"/>
              </a:solidFill>
              <a:latin typeface="Huawei Sans" panose="020C0503030203020204" pitchFamily="34" charset="0"/>
              <a:ea typeface="方正兰亭黑简体" panose="02000000000000000000" pitchFamily="2" charset="-122"/>
            </a:endParaRPr>
          </a:p>
          <a:p>
            <a:pPr lvl="2"/>
            <a:r>
              <a:rPr lang="pt-BR" sz="1100" baseline="0" dirty="0">
                <a:solidFill>
                  <a:schemeClr val="tx1"/>
                </a:solidFill>
                <a:latin typeface="Huawei Sans" panose="020C0503030203020204" pitchFamily="34" charset="0"/>
                <a:ea typeface="方正兰亭黑简体" panose="02000000000000000000" pitchFamily="2" charset="-122"/>
              </a:rPr>
              <a:t>Para a fibra ótica com um revestimento de 25 mm de diâmetro, o comprimento de corte recomendado é de 8-16 mm.</a:t>
            </a:r>
          </a:p>
          <a:p>
            <a:pPr lvl="2"/>
            <a:r>
              <a:rPr lang="pt-BR" sz="1100" baseline="0" dirty="0">
                <a:solidFill>
                  <a:schemeClr val="tx1"/>
                </a:solidFill>
                <a:latin typeface="Huawei Sans" panose="020C0503030203020204" pitchFamily="34" charset="0"/>
                <a:ea typeface="方正兰亭黑简体" panose="02000000000000000000" pitchFamily="2" charset="-122"/>
              </a:rPr>
              <a:t>Para a fibra ótica com um revestimento de 0,9 mm de diâmetro, o comprimento de corte deve ser de 16 mm</a:t>
            </a:r>
            <a:r>
              <a:rPr lang="en-US" sz="1100" baseline="0" dirty="0">
                <a:solidFill>
                  <a:schemeClr val="tx1"/>
                </a:solidFill>
                <a:latin typeface="Huawei Sans" panose="020C0503030203020204" pitchFamily="34" charset="0"/>
                <a:ea typeface="方正兰亭黑简体" panose="02000000000000000000" pitchFamily="2" charset="-122"/>
              </a:rPr>
              <a:t>.</a:t>
            </a:r>
          </a:p>
          <a:p>
            <a:pPr lvl="1"/>
            <a:r>
              <a:rPr lang="pt-BR" sz="1100" baseline="0" dirty="0">
                <a:solidFill>
                  <a:schemeClr val="tx1"/>
                </a:solidFill>
                <a:latin typeface="Huawei Sans" panose="020C0503030203020204" pitchFamily="34" charset="0"/>
                <a:ea typeface="方正兰亭黑简体" panose="02000000000000000000" pitchFamily="2" charset="-122"/>
              </a:rPr>
              <a:t>Se a extremidade da fibra ótica não estiver nivelada, cortar novamente a fibra ótica</a:t>
            </a:r>
            <a:r>
              <a:rPr lang="en-US" sz="1100" baseline="0" dirty="0">
                <a:solidFill>
                  <a:schemeClr val="tx1"/>
                </a:solidFill>
                <a:latin typeface="Huawei Sans" panose="020C0503030203020204" pitchFamily="34" charset="0"/>
                <a:ea typeface="方正兰亭黑简体" panose="02000000000000000000" pitchFamily="2" charset="-122"/>
              </a:rPr>
              <a:t>.</a:t>
            </a:r>
          </a:p>
          <a:p>
            <a:pPr lvl="1">
              <a:buNone/>
            </a:pPr>
            <a:r>
              <a:rPr lang="en-US" dirty="0">
                <a:latin typeface="Huawei Sans" panose="020C0503030203020204" pitchFamily="34" charset="0"/>
                <a:ea typeface="方正兰亭黑简体" panose="02000000000000000000" pitchFamily="2" charset="-122"/>
              </a:rPr>
              <a:t>	1. </a:t>
            </a:r>
            <a:r>
              <a:rPr lang="pt-BR" dirty="0">
                <a:latin typeface="Huawei Sans" panose="020C0503030203020204" pitchFamily="34" charset="0"/>
                <a:ea typeface="方正兰亭黑简体" panose="02000000000000000000" pitchFamily="2" charset="-122"/>
              </a:rPr>
              <a:t>Defeitos ou protuberâncias 2. Desníveis 3. Rachaduras 4. Qualificado 5. Qualificado</a:t>
            </a:r>
            <a:endParaRPr lang="en-US" dirty="0">
              <a:latin typeface="Huawei Sans" panose="020C0503030203020204" pitchFamily="34" charset="0"/>
              <a:ea typeface="方正兰亭黑简体" panose="02000000000000000000" pitchFamily="2" charset="-122"/>
            </a:endParaRP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498852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Os parâmetros comuns de fusão e os seus valores são os seguintes</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pPr lvl="1"/>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Modo de </a:t>
            </a:r>
            <a:r>
              <a:rPr lang="en-US" sz="1100" baseline="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fusão</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SM-SM</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Modo de emenda por fusão: 60 mm/40 </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mm</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Encolhimento automático: ON (indica que a máquina de fusão encolhe automaticamente uma fibra ótica recém-inserida)</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Desvio do ângulo de corte</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100" b="0" i="0" kern="1200" dirty="0">
                <a:solidFill>
                  <a:schemeClr val="tx1"/>
                </a:solidFill>
                <a:effectLst/>
                <a:latin typeface="+mn-lt"/>
                <a:ea typeface="+mn-ea"/>
                <a:cs typeface="+mn-cs"/>
              </a:rPr>
              <a:t>3°</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Tempo de </a:t>
            </a:r>
            <a:r>
              <a:rPr lang="pt-BR" sz="1100" baseline="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pré</a:t>
            </a:r>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-soldagem da fibra ótica</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Temperatura: a temperatura do cenário atual</a:t>
            </a:r>
          </a:p>
          <a:p>
            <a:pPr lvl="1"/>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Em condições de teste semelhantes, a máquina de emenda por fusão precisa ser configurada apenas uma vez e nenhuma configuração precisa ser realizada em operações posteriores</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r>
              <a:rPr lang="en-US" dirty="0" err="1">
                <a:latin typeface="Huawei Sans" panose="020C0503030203020204" pitchFamily="34" charset="0"/>
                <a:ea typeface="方正兰亭黑简体" panose="02000000000000000000" pitchFamily="2" charset="-122"/>
                <a:cs typeface="Huawei Sans" panose="020C0503030203020204" pitchFamily="34" charset="0"/>
              </a:rPr>
              <a:t>Colocar</a:t>
            </a:r>
            <a:r>
              <a:rPr lang="en-US" dirty="0">
                <a:latin typeface="Huawei Sans" panose="020C0503030203020204" pitchFamily="34" charset="0"/>
                <a:ea typeface="方正兰亭黑简体" panose="02000000000000000000" pitchFamily="2" charset="-122"/>
                <a:cs typeface="Huawei Sans" panose="020C0503030203020204" pitchFamily="34" charset="0"/>
              </a:rPr>
              <a:t> a </a:t>
            </a:r>
            <a:r>
              <a:rPr lang="en-US" dirty="0" err="1">
                <a:latin typeface="Huawei Sans" panose="020C0503030203020204" pitchFamily="34" charset="0"/>
                <a:ea typeface="方正兰亭黑简体" panose="02000000000000000000" pitchFamily="2" charset="-122"/>
                <a:cs typeface="Huawei Sans" panose="020C0503030203020204" pitchFamily="34" charset="0"/>
              </a:rPr>
              <a:t>fibra</a:t>
            </a:r>
            <a:r>
              <a:rPr lang="en-US" dirty="0">
                <a:latin typeface="Huawei Sans" panose="020C0503030203020204" pitchFamily="34" charset="0"/>
                <a:ea typeface="方正兰亭黑简体" panose="02000000000000000000" pitchFamily="2" charset="-122"/>
                <a:cs typeface="Huawei Sans" panose="020C0503030203020204" pitchFamily="34" charset="0"/>
              </a:rPr>
              <a:t> </a:t>
            </a:r>
            <a:r>
              <a:rPr lang="en-US" dirty="0" err="1">
                <a:latin typeface="Huawei Sans" panose="020C0503030203020204" pitchFamily="34" charset="0"/>
                <a:ea typeface="方正兰亭黑简体" panose="02000000000000000000" pitchFamily="2" charset="-122"/>
                <a:cs typeface="Huawei Sans" panose="020C0503030203020204" pitchFamily="34" charset="0"/>
              </a:rPr>
              <a:t>óptica</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dirty="0">
                <a:latin typeface="Huawei Sans" panose="020C0503030203020204" pitchFamily="34" charset="0"/>
                <a:ea typeface="方正兰亭黑简体" panose="02000000000000000000" pitchFamily="2" charset="-122"/>
                <a:cs typeface="Huawei Sans" panose="020C0503030203020204" pitchFamily="34" charset="0"/>
              </a:rPr>
              <a:t>A melhor maneira de assentar a fibra óptica é incliná-la e assentar sua extremidade primeiro e, em seguida, assentar a fibra com cuidado</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dirty="0">
                <a:latin typeface="Huawei Sans" panose="020C0503030203020204" pitchFamily="34" charset="0"/>
                <a:ea typeface="方正兰亭黑简体" panose="02000000000000000000" pitchFamily="2" charset="-122"/>
                <a:cs typeface="Huawei Sans" panose="020C0503030203020204" pitchFamily="34" charset="0"/>
              </a:rPr>
              <a:t>Ao colocar a fibra ótica, certifique-se de que a extremidade não toca em nada</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dirty="0">
                <a:latin typeface="Huawei Sans" panose="020C0503030203020204" pitchFamily="34" charset="0"/>
                <a:ea typeface="方正兰亭黑简体" panose="02000000000000000000" pitchFamily="2" charset="-122"/>
                <a:cs typeface="Huawei Sans" panose="020C0503030203020204" pitchFamily="34" charset="0"/>
              </a:rPr>
              <a:t>Colocar a fibra ótica entre a polaridade eléctrica e a ranhura em forma de V</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endParaRPr lang="zh-CN" altLang="en-US"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200412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 perda de conexão da fibra ótica pode ser monitorada usando o </a:t>
            </a:r>
            <a:r>
              <a:rPr lang="pt-BR" sz="1100" baseline="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splicer</a:t>
            </a:r>
            <a:r>
              <a:rPr lang="pt-BR"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de fusão ou OTDR, ou medida usando o medidor de potência ótica. A perda de conexão monitorada deve atender aos requisitos de construção. Caso contrário, é necessária uma segunda ligação</a:t>
            </a:r>
            <a:r>
              <a:rPr lang="en-US" sz="11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r>
              <a:rPr lang="pt-BR" dirty="0">
                <a:latin typeface="Huawei Sans" panose="020C0503030203020204" pitchFamily="34" charset="0"/>
                <a:ea typeface="方正兰亭黑简体" panose="02000000000000000000" pitchFamily="2" charset="-122"/>
                <a:cs typeface="Huawei Sans" panose="020C0503030203020204" pitchFamily="34" charset="0"/>
              </a:rPr>
              <a:t>O valor de perda apresentado na máquina de fusão é um valor estimado e é calculado com base na informação da imagem (como o desvio axial de duas fibras, o desvio angular da extremidade e o nível de correspondência dos núcleos das fibras) que é obtida durante o alinhamento automático das fibras. Quando a emenda por fusão é bem sucedida, o valor de perda apresentado na máquina de emenda por fusão está próximo da perda real. No entanto, nos casos de </a:t>
            </a:r>
            <a:r>
              <a:rPr lang="pt-BR" dirty="0" err="1">
                <a:latin typeface="Huawei Sans" panose="020C0503030203020204" pitchFamily="34" charset="0"/>
                <a:ea typeface="方正兰亭黑简体" panose="02000000000000000000" pitchFamily="2" charset="-122"/>
                <a:cs typeface="Huawei Sans" panose="020C0503030203020204" pitchFamily="34" charset="0"/>
              </a:rPr>
              <a:t>factores</a:t>
            </a:r>
            <a:r>
              <a:rPr lang="pt-BR" dirty="0">
                <a:latin typeface="Huawei Sans" panose="020C0503030203020204" pitchFamily="34" charset="0"/>
                <a:ea typeface="方正兰亭黑简体" panose="02000000000000000000" pitchFamily="2" charset="-122"/>
                <a:cs typeface="Huawei Sans" panose="020C0503030203020204" pitchFamily="34" charset="0"/>
              </a:rPr>
              <a:t> não geométricos, como bolhas, substâncias irrelevantes ou temperatura inadequada, a máquina de fusão fornece uma perda estimada excessivamente pequena, ou avalia mesmo um conetor de fusão mal sucedido como sendo de boa qualidade. Por conseguinte, é necessário um monitoramento no local. Se o resultado do monitoramento no local for o mesmo que o resultado do monitoramento da máquina de emenda por fusão, a conexão é qualificada; se o resultado do monitoramento no local for obviamente pior que o resultado do monitoramento da máquina de emenda por fusão, é necessária uma segunda conexão</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r>
              <a:rPr lang="pt-BR" dirty="0">
                <a:latin typeface="Huawei Sans" panose="020C0503030203020204" pitchFamily="34" charset="0"/>
                <a:ea typeface="方正兰亭黑简体" panose="02000000000000000000" pitchFamily="2" charset="-122"/>
                <a:cs typeface="Huawei Sans" panose="020C0503030203020204" pitchFamily="34" charset="0"/>
              </a:rPr>
              <a:t>O monitoramento por OTDR é amplamente adotado para monitorar a perda de conexão em engenharia. As razões são as seguintes: Em primeiro lugar, para além do valor de perda medido, o OTDR fornece o comprimento da fibra desde o ponto testado até ao ponto de ligação, fornecendo assim a distância real entre os dois pontos. Além disso, é possível verificar se a fibra sob teste está danificada ou quebrada durante a colocação. Em segundo lugar, num monitoramento com OTDR, é possível verificar o procedimento de conexão</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endParaRPr lang="zh-CN" altLang="en-US"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24747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120542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08894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692163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865238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dirty="0">
              <a:latin typeface="Huawei Sans" panose="020C0503030203020204" pitchFamily="34" charset="0"/>
            </a:endParaRPr>
          </a:p>
        </p:txBody>
      </p:sp>
    </p:spTree>
    <p:extLst>
      <p:ext uri="{BB962C8B-B14F-4D97-AF65-F5344CB8AC3E}">
        <p14:creationId xmlns:p14="http://schemas.microsoft.com/office/powerpoint/2010/main" val="188312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405949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dirty="0">
                <a:latin typeface="Huawei Sans" panose="020C0503030203020204" pitchFamily="34" charset="0"/>
                <a:ea typeface="方正兰亭黑简体" panose="02000000000000000000" pitchFamily="2" charset="-122"/>
                <a:cs typeface="Huawei Sans" panose="020C0503030203020204" pitchFamily="34" charset="0"/>
              </a:rPr>
              <a:t>OPM: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medidor</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de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potência</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ótica</a:t>
            </a: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693228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dirty="0">
                <a:latin typeface="Huawei Sans" panose="020C0503030203020204" pitchFamily="34" charset="0"/>
                <a:ea typeface="方正兰亭黑简体" panose="02000000000000000000" pitchFamily="2" charset="-122"/>
                <a:cs typeface="Huawei Sans" panose="020C0503030203020204" pitchFamily="34" charset="0"/>
              </a:rPr>
              <a:t>OLTS: conjunto de teste de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perdas</a:t>
            </a:r>
            <a:r>
              <a:rPr lang="en-US" sz="11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100" dirty="0" err="1">
                <a:latin typeface="Huawei Sans" panose="020C0503030203020204" pitchFamily="34" charset="0"/>
                <a:ea typeface="方正兰亭黑简体" panose="02000000000000000000" pitchFamily="2" charset="-122"/>
                <a:cs typeface="Huawei Sans" panose="020C0503030203020204" pitchFamily="34" charset="0"/>
              </a:rPr>
              <a:t>ópticas</a:t>
            </a: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866936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ea typeface="方正兰亭黑简体" panose="02000000000000000000" pitchFamily="2" charset="-122"/>
                <a:cs typeface="Huawei Sans" panose="020C0503030203020204" pitchFamily="34" charset="0"/>
              </a:rPr>
              <a:t>O </a:t>
            </a:r>
            <a:r>
              <a:rPr lang="pt-BR" dirty="0" err="1">
                <a:latin typeface="Huawei Sans" panose="020C0503030203020204" pitchFamily="34" charset="0"/>
                <a:ea typeface="方正兰亭黑简体" panose="02000000000000000000" pitchFamily="2" charset="-122"/>
                <a:cs typeface="Huawei Sans" panose="020C0503030203020204" pitchFamily="34" charset="0"/>
              </a:rPr>
              <a:t>refletómetro</a:t>
            </a:r>
            <a:r>
              <a:rPr lang="pt-BR" dirty="0">
                <a:latin typeface="Huawei Sans" panose="020C0503030203020204" pitchFamily="34" charset="0"/>
                <a:ea typeface="方正兰亭黑简体" panose="02000000000000000000" pitchFamily="2" charset="-122"/>
                <a:cs typeface="Huawei Sans" panose="020C0503030203020204" pitchFamily="34" charset="0"/>
              </a:rPr>
              <a:t> ótico no domínio do tempo (OTDR) é um dispositivo utilizado para enviar um impulso curto de luz através de uma fibra ótica e medir os dados históricos da reflexão do impulso. Em seguida, o comprimento, a perda e as falhas da fibra são determinados com base no impulso de luz devolvido</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r>
              <a:rPr lang="pt-BR" dirty="0">
                <a:latin typeface="Huawei Sans" panose="020C0503030203020204" pitchFamily="34" charset="0"/>
                <a:ea typeface="方正兰亭黑简体" panose="02000000000000000000" pitchFamily="2" charset="-122"/>
                <a:cs typeface="Huawei Sans" panose="020C0503030203020204" pitchFamily="34" charset="0"/>
              </a:rPr>
              <a:t>Precauções para a deteção de ligações</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dirty="0">
                <a:latin typeface="Huawei Sans" panose="020C0503030203020204" pitchFamily="34" charset="0"/>
                <a:ea typeface="方正兰亭黑简体" panose="02000000000000000000" pitchFamily="2" charset="-122"/>
                <a:cs typeface="Huawei Sans" panose="020C0503030203020204" pitchFamily="34" charset="0"/>
              </a:rPr>
              <a:t>O tipo de conetor da porta PON é SC/PC, mas o tipo de conetor comum do OPM é FC/PC. Por conseguinte, é necessário preparar um patch </a:t>
            </a:r>
            <a:r>
              <a:rPr lang="pt-BR" dirty="0" err="1">
                <a:latin typeface="Huawei Sans" panose="020C0503030203020204" pitchFamily="34" charset="0"/>
                <a:ea typeface="方正兰亭黑简体" panose="02000000000000000000" pitchFamily="2" charset="-122"/>
                <a:cs typeface="Huawei Sans" panose="020C0503030203020204" pitchFamily="34" charset="0"/>
              </a:rPr>
              <a:t>cord</a:t>
            </a:r>
            <a:r>
              <a:rPr lang="pt-BR" dirty="0">
                <a:latin typeface="Huawei Sans" panose="020C0503030203020204" pitchFamily="34" charset="0"/>
                <a:ea typeface="方正兰亭黑简体" panose="02000000000000000000" pitchFamily="2" charset="-122"/>
                <a:cs typeface="Huawei Sans" panose="020C0503030203020204" pitchFamily="34" charset="0"/>
              </a:rPr>
              <a:t> de fibra adequado</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lvl="1"/>
            <a:r>
              <a:rPr lang="pt-BR" dirty="0">
                <a:latin typeface="Huawei Sans" panose="020C0503030203020204" pitchFamily="34" charset="0"/>
                <a:ea typeface="方正兰亭黑简体" panose="02000000000000000000" pitchFamily="2" charset="-122"/>
                <a:cs typeface="Huawei Sans" panose="020C0503030203020204" pitchFamily="34" charset="0"/>
              </a:rPr>
              <a:t>Todos os patch </a:t>
            </a:r>
            <a:r>
              <a:rPr lang="pt-BR" dirty="0" err="1">
                <a:latin typeface="Huawei Sans" panose="020C0503030203020204" pitchFamily="34" charset="0"/>
                <a:ea typeface="方正兰亭黑简体" panose="02000000000000000000" pitchFamily="2" charset="-122"/>
                <a:cs typeface="Huawei Sans" panose="020C0503030203020204" pitchFamily="34" charset="0"/>
              </a:rPr>
              <a:t>cords</a:t>
            </a:r>
            <a:r>
              <a:rPr lang="pt-BR" dirty="0">
                <a:latin typeface="Huawei Sans" panose="020C0503030203020204" pitchFamily="34" charset="0"/>
                <a:ea typeface="方正兰亭黑简体" panose="02000000000000000000" pitchFamily="2" charset="-122"/>
                <a:cs typeface="Huawei Sans" panose="020C0503030203020204" pitchFamily="34" charset="0"/>
              </a:rPr>
              <a:t> de fibra na rede PON devem ser de modo único. Não use cabos de conexão de fibra multimodo na rede </a:t>
            </a:r>
            <a:r>
              <a:rPr lang="pt-BR" dirty="0" err="1">
                <a:latin typeface="Huawei Sans" panose="020C0503030203020204" pitchFamily="34" charset="0"/>
                <a:ea typeface="方正兰亭黑简体" panose="02000000000000000000" pitchFamily="2" charset="-122"/>
                <a:cs typeface="Huawei Sans" panose="020C0503030203020204" pitchFamily="34" charset="0"/>
              </a:rPr>
              <a:t>PON.Antes</a:t>
            </a:r>
            <a:r>
              <a:rPr lang="pt-BR" dirty="0">
                <a:latin typeface="Huawei Sans" panose="020C0503030203020204" pitchFamily="34" charset="0"/>
                <a:ea typeface="方正兰亭黑简体" panose="02000000000000000000" pitchFamily="2" charset="-122"/>
                <a:cs typeface="Huawei Sans" panose="020C0503030203020204" pitchFamily="34" charset="0"/>
              </a:rPr>
              <a:t> do teste, utilizar álcool absoluto ou uma ferramenta de limpeza profissional para limpar o </a:t>
            </a:r>
            <a:r>
              <a:rPr lang="pt-BR" dirty="0" err="1">
                <a:latin typeface="Huawei Sans" panose="020C0503030203020204" pitchFamily="34" charset="0"/>
                <a:ea typeface="方正兰亭黑简体" panose="02000000000000000000" pitchFamily="2" charset="-122"/>
                <a:cs typeface="Huawei Sans" panose="020C0503030203020204" pitchFamily="34" charset="0"/>
              </a:rPr>
              <a:t>pigtail</a:t>
            </a:r>
            <a:r>
              <a:rPr lang="pt-BR" dirty="0">
                <a:latin typeface="Huawei Sans" panose="020C0503030203020204" pitchFamily="34" charset="0"/>
                <a:ea typeface="方正兰亭黑简体" panose="02000000000000000000" pitchFamily="2" charset="-122"/>
                <a:cs typeface="Huawei Sans" panose="020C0503030203020204" pitchFamily="34" charset="0"/>
              </a:rPr>
              <a:t> </a:t>
            </a:r>
            <a:r>
              <a:rPr lang="en-US" dirty="0">
                <a:latin typeface="Huawei Sans" panose="020C0503030203020204" pitchFamily="34" charset="0"/>
                <a:ea typeface="方正兰亭黑简体" panose="02000000000000000000" pitchFamily="2" charset="-122"/>
                <a:cs typeface="Huawei Sans" panose="020C0503030203020204" pitchFamily="34" charset="0"/>
              </a:rPr>
              <a:t>.</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altLang="zh-CN" sz="1100" dirty="0">
                <a:solidFill>
                  <a:prstClr val="black"/>
                </a:solidFill>
                <a:latin typeface="Huawei Sans" panose="020C0503030203020204" pitchFamily="34" charset="0"/>
              </a:rPr>
              <a:t>Teste baseado no sistema (NMS): Pode visualizar a potência ótica recebida pela porta ótica para determinar se a potência ótica está dentro do intervalo normal</a:t>
            </a:r>
            <a:r>
              <a:rPr lang="en-US" altLang="zh-CN" sz="1100" dirty="0">
                <a:solidFill>
                  <a:prstClr val="black"/>
                </a:solidFill>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3407830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en-US" sz="1100" dirty="0">
                <a:latin typeface="Huawei Sans" panose="020C0503030203020204" pitchFamily="34" charset="0"/>
                <a:ea typeface="方正兰亭黑简体" panose="02000000000000000000" pitchFamily="2" charset="-122"/>
                <a:cs typeface="Huawei Sans" panose="020C0503030203020204" pitchFamily="34" charset="0"/>
              </a:rPr>
              <a:t>ORL: </a:t>
            </a:r>
            <a:r>
              <a:rPr lang="en-US" sz="11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perda</a:t>
            </a:r>
            <a:r>
              <a:rPr lang="en-US" sz="11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1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retorno</a:t>
            </a:r>
            <a:r>
              <a:rPr lang="en-US" sz="11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1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ótico</a:t>
            </a:r>
            <a:endParaRPr lang="en-US" sz="11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219901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879080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07033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321032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sz="1100" dirty="0">
                <a:latin typeface="Huawei Sans" panose="020C0503030203020204" pitchFamily="34" charset="0"/>
              </a:rPr>
              <a:t>CATV: </a:t>
            </a:r>
            <a:r>
              <a:rPr lang="en-US" sz="1100" dirty="0" err="1">
                <a:latin typeface="Huawei Sans" panose="020C0503030203020204" pitchFamily="34" charset="0"/>
              </a:rPr>
              <a:t>televisão</a:t>
            </a:r>
            <a:r>
              <a:rPr lang="en-US" sz="1100" dirty="0">
                <a:latin typeface="Huawei Sans" panose="020C0503030203020204" pitchFamily="34" charset="0"/>
              </a:rPr>
              <a:t> </a:t>
            </a:r>
            <a:r>
              <a:rPr lang="en-US" sz="1100" dirty="0" err="1">
                <a:latin typeface="Huawei Sans" panose="020C0503030203020204" pitchFamily="34" charset="0"/>
              </a:rPr>
              <a:t>por</a:t>
            </a:r>
            <a:r>
              <a:rPr lang="en-US" sz="1100" dirty="0">
                <a:latin typeface="Huawei Sans" panose="020C0503030203020204" pitchFamily="34" charset="0"/>
              </a:rPr>
              <a:t> </a:t>
            </a:r>
            <a:r>
              <a:rPr lang="en-US" sz="1100" dirty="0" err="1">
                <a:latin typeface="Huawei Sans" panose="020C0503030203020204" pitchFamily="34" charset="0"/>
              </a:rPr>
              <a:t>cabo</a:t>
            </a:r>
            <a:endParaRPr lang="en-US" sz="1100" dirty="0">
              <a:latin typeface="Huawei Sans" panose="020C0503030203020204" pitchFamily="34" charset="0"/>
            </a:endParaRPr>
          </a:p>
          <a:p>
            <a:r>
              <a:rPr lang="en-US" sz="1100" dirty="0">
                <a:latin typeface="Huawei Sans" panose="020C0503030203020204" pitchFamily="34" charset="0"/>
              </a:rPr>
              <a:t>WDM: </a:t>
            </a:r>
            <a:r>
              <a:rPr lang="pt-BR" sz="1100" dirty="0" err="1">
                <a:latin typeface="Huawei Sans" panose="020C0503030203020204" pitchFamily="34" charset="0"/>
              </a:rPr>
              <a:t>multiplexagem</a:t>
            </a:r>
            <a:r>
              <a:rPr lang="pt-BR" sz="1100" dirty="0">
                <a:latin typeface="Huawei Sans" panose="020C0503030203020204" pitchFamily="34" charset="0"/>
              </a:rPr>
              <a:t> por divisão do comprimento de onda</a:t>
            </a:r>
            <a:endParaRPr lang="en-US" sz="1100" dirty="0">
              <a:latin typeface="Huawei Sans" panose="020C0503030203020204" pitchFamily="34" charset="0"/>
            </a:endParaRP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024509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097471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0434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rPr>
              <a:t>O divisor óptico mini ou pequeno com um conector pode ser utilizado. O divisor óptico, OLT e ONU são instalados no mesmo armário</a:t>
            </a:r>
            <a:r>
              <a:rPr lang="en-US" sz="1100" dirty="0">
                <a:latin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2642179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238870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014052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cs typeface="Huawei Sans" panose="020C0503030203020204" pitchFamily="34" charset="0"/>
              </a:rPr>
              <a:t>Instrumento de identificação de fibras ópticas É uma ferramenta necessária para a manutenção de fibras. Pode ser utilizado para identificar fibras sem interromper os serviços e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detetar</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fibras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monomodo</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e multimodo em qualquer posição. Durante a manutenção, instalação, cablagem e restauro, é necessário procurar e separar uma fibra ótica específica sem interromper os serviços. Numa extremidade, o sinal ótico (1310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nm</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ou 1550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nm</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com um sinal de modulação específico é transmitido para a fibra ótica. Em seguida, o sinal ótico é identificado na linha. Além disso, a direção do serviço pode ser indicada.</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4156460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latin typeface="Huawei Sans" panose="020C0503030203020204" pitchFamily="34" charset="0"/>
                <a:ea typeface="方正兰亭黑简体" panose="02000000000000000000" pitchFamily="2" charset="-122"/>
                <a:cs typeface="Huawei Sans" panose="020C0503030203020204" pitchFamily="34" charset="0"/>
              </a:rPr>
              <a:t>Uma caneta de luz vermelha emite luz vermelha contínua ou pulsada na fibra. A luz vermelha vaza na </a:t>
            </a:r>
            <a:r>
              <a:rPr lang="pt-BR" sz="1100" dirty="0" err="1">
                <a:latin typeface="Huawei Sans" panose="020C0503030203020204" pitchFamily="34" charset="0"/>
                <a:ea typeface="方正兰亭黑简体" panose="02000000000000000000" pitchFamily="2" charset="-122"/>
                <a:cs typeface="Huawei Sans" panose="020C0503030203020204" pitchFamily="34" charset="0"/>
              </a:rPr>
              <a:t>macrocurvatura</a:t>
            </a:r>
            <a:r>
              <a:rPr lang="pt-BR" sz="1100" dirty="0">
                <a:latin typeface="Huawei Sans" panose="020C0503030203020204" pitchFamily="34" charset="0"/>
                <a:ea typeface="方正兰亭黑简体" panose="02000000000000000000" pitchFamily="2" charset="-122"/>
                <a:cs typeface="Huawei Sans" panose="020C0503030203020204" pitchFamily="34" charset="0"/>
              </a:rPr>
              <a:t> ou no ponto de rutura da fibra para determinar se a perda da fibra é causada por ruptura, curvatura, falha do conetor, emenda ou outros motivos.</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538928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3585545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979124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5128304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17859916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4815144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Answers for reference:</a:t>
            </a:r>
          </a:p>
          <a:p>
            <a:pPr lvl="1"/>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ABCDE</a:t>
            </a:r>
          </a:p>
          <a:p>
            <a:endParaRPr lang="zh-CN" altLang="en-US" dirty="0"/>
          </a:p>
        </p:txBody>
      </p:sp>
    </p:spTree>
    <p:extLst>
      <p:ext uri="{BB962C8B-B14F-4D97-AF65-F5344CB8AC3E}">
        <p14:creationId xmlns:p14="http://schemas.microsoft.com/office/powerpoint/2010/main" val="346240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OLT, divisor óptico montado em rack e ODF de emenda e terminação integrados são instalados no mesmo armário. Cabos do tipo </a:t>
            </a:r>
            <a:r>
              <a:rPr lang="pt-BR" sz="1100" i="1"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patch </a:t>
            </a:r>
            <a:r>
              <a:rPr lang="pt-BR" sz="1100" i="1"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cord</a:t>
            </a: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são implantados no OLT para conectar à extremidade de entrada do divisor óptico, e cabos de remendo são implantados na extremidade de saída do divisor óptico para conectar à porta do adaptador do ODF. No ODF de emenda e terminação integrados, o cabo óptico flexível terminal interno é decapado e emendado com o cabo de remendo. O conector emendado é conectado ao adaptador do ODF. O cabo óptico flexível terminal é implantado na caixa de informações do ONU, e o </a:t>
            </a:r>
            <a:r>
              <a:rPr lang="pt-BR" sz="1100" i="1"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pigtail</a:t>
            </a: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é emendado na caixa de informações. O conector emendado pode ser conectado diretamente ao ONU ou conectado por meio de um adaptador. O adaptador na caixa de informações do ONU é usado para ajustar de forma flexível as fibras ópticas conectadas ao ONU quando fibras ópticas extras estão disponíveis. Nesse caso, o cabo óptico flexível terminal implantado é chamado de cabo de distribuição (cabo de acesso) na estrutura ODN.</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altLang="zh-CN" dirty="0">
                <a:latin typeface="Huawei Sans" panose="020C0503030203020204" pitchFamily="34" charset="0"/>
              </a:rPr>
              <a:t>Uma </a:t>
            </a:r>
            <a:r>
              <a:rPr lang="pt-BR" altLang="zh-CN" dirty="0" err="1">
                <a:latin typeface="Huawei Sans" panose="020C0503030203020204" pitchFamily="34" charset="0"/>
              </a:rPr>
              <a:t>information</a:t>
            </a:r>
            <a:r>
              <a:rPr lang="pt-BR" altLang="zh-CN" dirty="0">
                <a:latin typeface="Huawei Sans" panose="020C0503030203020204" pitchFamily="34" charset="0"/>
              </a:rPr>
              <a:t> box, ou caixa de informações, é um componente utilizado em redes de acesso ópticas (ODN) para acomodar e proteger dispositivos e conexões relacionados à transmissão óptica. Essa caixa é normalmente instalada em pontos de distribuição ou acesso, onde ocorre a conexão entre a infraestrutura da rede óptica e os usuários finais.</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endParaRPr lang="pt-BR" altLang="zh-CN" dirty="0">
              <a:latin typeface="Huawei Sans" panose="020C0503030203020204" pitchFamily="34" charset="0"/>
            </a:endParaRP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altLang="zh-CN" dirty="0">
                <a:latin typeface="Huawei Sans" panose="020C0503030203020204" pitchFamily="34" charset="0"/>
              </a:rPr>
              <a:t>A </a:t>
            </a:r>
            <a:r>
              <a:rPr lang="pt-BR" altLang="zh-CN" dirty="0" err="1">
                <a:latin typeface="Huawei Sans" panose="020C0503030203020204" pitchFamily="34" charset="0"/>
              </a:rPr>
              <a:t>information</a:t>
            </a:r>
            <a:r>
              <a:rPr lang="pt-BR" altLang="zh-CN" dirty="0">
                <a:latin typeface="Huawei Sans" panose="020C0503030203020204" pitchFamily="34" charset="0"/>
              </a:rPr>
              <a:t> box pode abrigar equipamentos como o </a:t>
            </a:r>
            <a:r>
              <a:rPr lang="pt-BR" altLang="zh-CN" dirty="0" err="1">
                <a:latin typeface="Huawei Sans" panose="020C0503030203020204" pitchFamily="34" charset="0"/>
              </a:rPr>
              <a:t>Optical</a:t>
            </a:r>
            <a:r>
              <a:rPr lang="pt-BR" altLang="zh-CN" dirty="0">
                <a:latin typeface="Huawei Sans" panose="020C0503030203020204" pitchFamily="34" charset="0"/>
              </a:rPr>
              <a:t> Network Unit (ONU), que é responsável por receber e transmitir sinais ópticos em uma rede de acesso óptica. Além disso, ela pode conter conectores ópticos, adaptadores e </a:t>
            </a:r>
            <a:r>
              <a:rPr lang="pt-BR" altLang="zh-CN" dirty="0" err="1">
                <a:latin typeface="Huawei Sans" panose="020C0503030203020204" pitchFamily="34" charset="0"/>
              </a:rPr>
              <a:t>pigtail</a:t>
            </a:r>
            <a:r>
              <a:rPr lang="pt-BR" altLang="zh-CN" dirty="0">
                <a:latin typeface="Huawei Sans" panose="020C0503030203020204" pitchFamily="34" charset="0"/>
              </a:rPr>
              <a:t>, que são utilizados para realizar as conexões ópticas entre os dispositivos.</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endParaRPr lang="pt-BR" altLang="zh-CN" dirty="0">
              <a:latin typeface="Huawei Sans" panose="020C0503030203020204" pitchFamily="34" charset="0"/>
            </a:endParaRP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altLang="zh-CN" dirty="0">
                <a:latin typeface="Huawei Sans" panose="020C0503030203020204" pitchFamily="34" charset="0"/>
              </a:rPr>
              <a:t>A caixa de informações também pode oferecer recursos adicionais, como espaço para emenda de cabos ópticos e gerenciamento de fibras. Ela desempenha um papel importante na organização e proteção dos componentes da rede óptica, garantindo a confiabilidade e o bom funcionamento do sistema.</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endParaRPr lang="pt-BR" altLang="zh-CN" dirty="0">
              <a:latin typeface="Huawei Sans" panose="020C0503030203020204" pitchFamily="34" charset="0"/>
            </a:endParaRPr>
          </a:p>
          <a:p>
            <a:pPr algn="l"/>
            <a:r>
              <a:rPr lang="pt-BR" b="0" i="0" dirty="0">
                <a:solidFill>
                  <a:srgbClr val="374151"/>
                </a:solidFill>
                <a:effectLst/>
                <a:latin typeface="Söhne"/>
              </a:rPr>
              <a:t>Um "</a:t>
            </a:r>
            <a:r>
              <a:rPr lang="pt-BR" b="0" i="0" dirty="0" err="1">
                <a:solidFill>
                  <a:srgbClr val="374151"/>
                </a:solidFill>
                <a:effectLst/>
                <a:latin typeface="Söhne"/>
              </a:rPr>
              <a:t>weak-current</a:t>
            </a:r>
            <a:r>
              <a:rPr lang="pt-BR" b="0" i="0" dirty="0">
                <a:solidFill>
                  <a:srgbClr val="374151"/>
                </a:solidFill>
                <a:effectLst/>
                <a:latin typeface="Söhne"/>
              </a:rPr>
              <a:t> </a:t>
            </a:r>
            <a:r>
              <a:rPr lang="pt-BR" b="0" i="0" dirty="0" err="1">
                <a:solidFill>
                  <a:srgbClr val="374151"/>
                </a:solidFill>
                <a:effectLst/>
                <a:latin typeface="Söhne"/>
              </a:rPr>
              <a:t>well</a:t>
            </a:r>
            <a:r>
              <a:rPr lang="pt-BR" b="0" i="0" dirty="0">
                <a:solidFill>
                  <a:srgbClr val="374151"/>
                </a:solidFill>
                <a:effectLst/>
                <a:latin typeface="Söhne"/>
              </a:rPr>
              <a:t>" é uma área ou compartimento dedicado onde os cabos de baixa tensão são organizados, roteados e conectados. São </a:t>
            </a:r>
            <a:r>
              <a:rPr lang="pt-BR" b="0" i="0">
                <a:solidFill>
                  <a:srgbClr val="374151"/>
                </a:solidFill>
                <a:effectLst/>
                <a:latin typeface="Söhne"/>
              </a:rPr>
              <a:t>cabos como </a:t>
            </a:r>
            <a:r>
              <a:rPr lang="pt-BR" b="0" i="0" dirty="0">
                <a:solidFill>
                  <a:srgbClr val="374151"/>
                </a:solidFill>
                <a:effectLst/>
                <a:latin typeface="Söhne"/>
              </a:rPr>
              <a:t>cabos de telecomunicações, cabos de dados, cabos de segurança e outros sistemas de comunicação e controle de </a:t>
            </a:r>
            <a:r>
              <a:rPr lang="pt-BR" b="0" i="0">
                <a:solidFill>
                  <a:srgbClr val="374151"/>
                </a:solidFill>
                <a:effectLst/>
                <a:latin typeface="Söhne"/>
              </a:rPr>
              <a:t>baixa corrente. </a:t>
            </a:r>
            <a:r>
              <a:rPr lang="pt-BR" b="0" i="0" dirty="0">
                <a:solidFill>
                  <a:srgbClr val="374151"/>
                </a:solidFill>
                <a:effectLst/>
                <a:latin typeface="Söhne"/>
              </a:rPr>
              <a:t>Essa área é projetada para fornecer uma infraestrutura adequada e segura para os cabos, evitando interferências eletromagnéticas, danos físicos e facilitando futuras manutenções e alterações nos sistemas.</a:t>
            </a:r>
          </a:p>
          <a:p>
            <a:pPr algn="l"/>
            <a:r>
              <a:rPr lang="pt-BR" b="0" i="0" dirty="0">
                <a:solidFill>
                  <a:srgbClr val="374151"/>
                </a:solidFill>
                <a:effectLst/>
                <a:latin typeface="Söhne"/>
              </a:rPr>
              <a:t>Normalmente, o "</a:t>
            </a:r>
            <a:r>
              <a:rPr lang="pt-BR" b="0" i="0" dirty="0" err="1">
                <a:solidFill>
                  <a:srgbClr val="374151"/>
                </a:solidFill>
                <a:effectLst/>
                <a:latin typeface="Söhne"/>
              </a:rPr>
              <a:t>weak-current</a:t>
            </a:r>
            <a:r>
              <a:rPr lang="pt-BR" b="0" i="0" dirty="0">
                <a:solidFill>
                  <a:srgbClr val="374151"/>
                </a:solidFill>
                <a:effectLst/>
                <a:latin typeface="Söhne"/>
              </a:rPr>
              <a:t> </a:t>
            </a:r>
            <a:r>
              <a:rPr lang="pt-BR" b="0" i="0" dirty="0" err="1">
                <a:solidFill>
                  <a:srgbClr val="374151"/>
                </a:solidFill>
                <a:effectLst/>
                <a:latin typeface="Söhne"/>
              </a:rPr>
              <a:t>well</a:t>
            </a:r>
            <a:r>
              <a:rPr lang="pt-BR" b="0" i="0" dirty="0">
                <a:solidFill>
                  <a:srgbClr val="374151"/>
                </a:solidFill>
                <a:effectLst/>
                <a:latin typeface="Söhne"/>
              </a:rPr>
              <a:t>" é separado de outros sistemas elétricos de alta tensão, como o quadro de distribuição de energia, para garantir a integridade dos sinais de baixa tensão e evitar interferências indesejadas.</a:t>
            </a: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endParaRPr lang="zh-CN" altLang="en-US" dirty="0">
              <a:latin typeface="Huawei Sans" panose="020C0503030203020204" pitchFamily="34" charset="0"/>
            </a:endParaRPr>
          </a:p>
        </p:txBody>
      </p:sp>
    </p:spTree>
    <p:extLst>
      <p:ext uri="{BB962C8B-B14F-4D97-AF65-F5344CB8AC3E}">
        <p14:creationId xmlns:p14="http://schemas.microsoft.com/office/powerpoint/2010/main" val="116628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Answers for reference:</a:t>
            </a:r>
          </a:p>
          <a:p>
            <a:pPr lvl="1"/>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A</a:t>
            </a:r>
          </a:p>
          <a:p>
            <a:endParaRPr lang="zh-CN" altLang="en-US" dirty="0"/>
          </a:p>
        </p:txBody>
      </p:sp>
    </p:spTree>
    <p:extLst>
      <p:ext uri="{BB962C8B-B14F-4D97-AF65-F5344CB8AC3E}">
        <p14:creationId xmlns:p14="http://schemas.microsoft.com/office/powerpoint/2010/main" val="3747514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7880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número de </a:t>
            </a:r>
            <a:r>
              <a:rPr lang="pt-BR" sz="11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ONUs</a:t>
            </a: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em uma rede de campus de pequeno ou médio porte é limitado. Nesse caso, é possível implantar </a:t>
            </a:r>
            <a:r>
              <a:rPr lang="pt-BR" sz="11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em forma de quadro na sala de equipamentos de CO. Os cabos ópticos verticais são instalados em poços de corrente fraca de edifícios. Se houver vários prédios no campus e for necessário um cabeamento externo, podem ser usados cabos ópticos externos entre a sala de equipamentos CO e cada prédio. Na sala de corrente fraca de cada andar com </a:t>
            </a:r>
            <a:r>
              <a:rPr lang="pt-BR" sz="11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FATs</a:t>
            </a:r>
            <a:r>
              <a:rPr lang="pt-BR"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implantados, as fibras na secção de distribuição são divididas no FAT, o resto das fibras de distribuição passam diretamente. Após a divisão das fibras, os cabos ópticos terminais flexíveis são ligados a cada ONU através do repartidor ótico. O FAT pode ser um dispositivo integrado com um repartidor ótico incorporado ou um repartidor ótico independente. A caixa de informação também pode ser instalada no poço de corrente fraca e contém a unidade de emenda e terminação de fibra, o repartidor ótico e a unidade de distribuição de fibra</a:t>
            </a:r>
            <a:r>
              <a:rPr lang="en-US" sz="11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116456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pt-BR" dirty="0">
                <a:latin typeface="Huawei Sans" panose="020C0503030203020204" pitchFamily="34" charset="0"/>
              </a:rPr>
              <a:t>Em grandes campus e cenários FTTH, há um grande número de </a:t>
            </a:r>
            <a:r>
              <a:rPr lang="pt-BR" dirty="0" err="1">
                <a:latin typeface="Huawei Sans" panose="020C0503030203020204" pitchFamily="34" charset="0"/>
              </a:rPr>
              <a:t>ONUs</a:t>
            </a:r>
            <a:r>
              <a:rPr lang="pt-BR" dirty="0">
                <a:latin typeface="Huawei Sans" panose="020C0503030203020204" pitchFamily="34" charset="0"/>
              </a:rPr>
              <a:t>. Nesse caso, os </a:t>
            </a:r>
            <a:r>
              <a:rPr lang="pt-BR" dirty="0" err="1">
                <a:latin typeface="Huawei Sans" panose="020C0503030203020204" pitchFamily="34" charset="0"/>
              </a:rPr>
              <a:t>ODFs</a:t>
            </a:r>
            <a:r>
              <a:rPr lang="pt-BR" dirty="0">
                <a:latin typeface="Huawei Sans" panose="020C0503030203020204" pitchFamily="34" charset="0"/>
              </a:rPr>
              <a:t> do tipo gabinete precisam ser implantados na sala de equipamentos do CO</a:t>
            </a:r>
            <a:r>
              <a:rPr lang="en-US" dirty="0">
                <a:latin typeface="Huawei Sans" panose="020C0503030203020204" pitchFamily="34" charset="0"/>
              </a:rPr>
              <a:t>.</a:t>
            </a:r>
          </a:p>
          <a:p>
            <a:r>
              <a:rPr lang="pt-BR" dirty="0">
                <a:latin typeface="Huawei Sans" panose="020C0503030203020204" pitchFamily="34" charset="0"/>
              </a:rPr>
              <a:t>Em geral, o ponto de distribuição ótica/ponto de agregação de informações está localizado no exterior. Podem ser utilizados diferentes tipos de cabos ópticos como cabos de alimentação em diferentes modos de instalação, como enterrado, em duto e aéreo</a:t>
            </a:r>
            <a:r>
              <a:rPr lang="en-US" dirty="0">
                <a:latin typeface="Huawei Sans" panose="020C0503030203020204" pitchFamily="34" charset="0"/>
              </a:rPr>
              <a:t>.</a:t>
            </a:r>
          </a:p>
          <a:p>
            <a:r>
              <a:rPr lang="pt-BR" dirty="0">
                <a:latin typeface="Huawei Sans" panose="020C0503030203020204" pitchFamily="34" charset="0"/>
              </a:rPr>
              <a:t>Se o ponto de distribuição ótica/ponto de agregação de informação estiver localizado no exterior, pode ser utilizado o FDT exterior. Se o ponto estiver localizado no interior de um edifício, pode ser utilizado o ODF do tipo armário</a:t>
            </a:r>
            <a:r>
              <a:rPr lang="en-US" dirty="0">
                <a:latin typeface="Huawei Sans" panose="020C0503030203020204" pitchFamily="34" charset="0"/>
              </a:rPr>
              <a:t>.</a:t>
            </a:r>
          </a:p>
          <a:p>
            <a:r>
              <a:rPr lang="pt-BR" dirty="0">
                <a:latin typeface="Huawei Sans" panose="020C0503030203020204" pitchFamily="34" charset="0"/>
              </a:rPr>
              <a:t>Em cenários FTTH, é normalmente utilizada a divisão ótica de dois níveis. Os repartidores ópticos de nível 1 são instalados no ponto de distribuição ótica e os repartidores ópticos de nível 2 são instalados no ponto de acesso do utilizador</a:t>
            </a:r>
            <a:r>
              <a:rPr lang="en-US" dirty="0">
                <a:latin typeface="Huawei Sans" panose="020C0503030203020204" pitchFamily="34" charset="0"/>
              </a:rPr>
              <a:t>.</a:t>
            </a:r>
          </a:p>
          <a:p>
            <a:r>
              <a:rPr lang="pt-BR" dirty="0">
                <a:latin typeface="Huawei Sans" panose="020C0503030203020204" pitchFamily="34" charset="0"/>
              </a:rPr>
              <a:t>Nos campus de grande dimensão, pode selecionar a divisão ótica de nível 1 ou de nível 2, conforme necessário.</a:t>
            </a:r>
            <a:endParaRPr lang="zh-CN" altLang="en-US" dirty="0">
              <a:latin typeface="Huawei Sans" panose="020C0503030203020204" pitchFamily="34" charset="0"/>
            </a:endParaRPr>
          </a:p>
        </p:txBody>
      </p:sp>
    </p:spTree>
    <p:extLst>
      <p:ext uri="{BB962C8B-B14F-4D97-AF65-F5344CB8AC3E}">
        <p14:creationId xmlns:p14="http://schemas.microsoft.com/office/powerpoint/2010/main" val="4237961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4207395"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1" baseline="0" dirty="0">
                <a:solidFill>
                  <a:schemeClr val="tx1">
                    <a:lumMod val="75000"/>
                    <a:lumOff val="25000"/>
                  </a:schemeClr>
                </a:solidFill>
                <a:latin typeface="Huawei Sans" panose="020C0503030203020204" pitchFamily="34" charset="0"/>
                <a:ea typeface="方正兰亭黑简体" panose="02000000000000000000" pitchFamily="2" charset="-122"/>
              </a:rPr>
              <a:t>Revision Record</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a:solidFill>
                  <a:srgbClr val="4D4D4D"/>
                </a:solidFill>
                <a:latin typeface="Huawei Sans" panose="020C0503030203020204" pitchFamily="34" charset="0"/>
                <a:ea typeface="方正兰亭黑简体" panose="02000000000000000000" pitchFamily="2" charset="-122"/>
                <a:cs typeface="+mn-cs"/>
              </a:rPr>
              <a:t>Do Not </a:t>
            </a:r>
            <a:r>
              <a:rPr lang="en-US" altLang="zh-CN" sz="2800" kern="1200" baseline="0">
                <a:solidFill>
                  <a:srgbClr val="4D4D4D"/>
                </a:solidFill>
                <a:latin typeface="Huawei Sans" panose="020C0503030203020204" pitchFamily="34" charset="0"/>
                <a:ea typeface="方正兰亭黑简体" panose="02000000000000000000" pitchFamily="2" charset="-122"/>
                <a:cs typeface="+mn-cs"/>
              </a:rPr>
              <a:t>Print This </a:t>
            </a:r>
            <a:r>
              <a:rPr lang="en-US" altLang="zh-CN" sz="2800" kern="1200" baseline="0" dirty="0">
                <a:solidFill>
                  <a:srgbClr val="4D4D4D"/>
                </a:solidFill>
                <a:latin typeface="Huawei Sans" panose="020C0503030203020204" pitchFamily="34" charset="0"/>
                <a:ea typeface="方正兰亭黑简体" panose="02000000000000000000" pitchFamily="2" charset="-122"/>
                <a:cs typeface="+mn-cs"/>
              </a:rPr>
              <a:t>Page</a:t>
            </a:r>
            <a:endParaRPr lang="zh-CN" altLang="en-US" sz="2800" kern="1200" baseline="0" dirty="0">
              <a:solidFill>
                <a:srgbClr val="4D4D4D"/>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nvGraphicFramePr>
        <p:xfrm>
          <a:off x="1007534" y="1232756"/>
          <a:ext cx="10464802" cy="1082675"/>
        </p:xfrm>
        <a:graphic>
          <a:graphicData uri="http://schemas.openxmlformats.org/drawingml/2006/table">
            <a:tbl>
              <a:tblPr/>
              <a:tblGrid>
                <a:gridCol w="3059004">
                  <a:extLst>
                    <a:ext uri="{9D8B030D-6E8A-4147-A177-3AD203B41FA5}">
                      <a16:colId xmlns:a16="http://schemas.microsoft.com/office/drawing/2014/main" val="20000"/>
                    </a:ext>
                  </a:extLst>
                </a:gridCol>
                <a:gridCol w="2155444">
                  <a:extLst>
                    <a:ext uri="{9D8B030D-6E8A-4147-A177-3AD203B41FA5}">
                      <a16:colId xmlns:a16="http://schemas.microsoft.com/office/drawing/2014/main" val="20001"/>
                    </a:ext>
                  </a:extLst>
                </a:gridCol>
                <a:gridCol w="2873927">
                  <a:extLst>
                    <a:ext uri="{9D8B030D-6E8A-4147-A177-3AD203B41FA5}">
                      <a16:colId xmlns:a16="http://schemas.microsoft.com/office/drawing/2014/main" val="20002"/>
                    </a:ext>
                  </a:extLst>
                </a:gridCol>
                <a:gridCol w="2376427">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1132317758"/>
              </p:ext>
            </p:extLst>
          </p:nvPr>
        </p:nvGraphicFramePr>
        <p:xfrm>
          <a:off x="1007533" y="2529867"/>
          <a:ext cx="10464800" cy="3527425"/>
        </p:xfrm>
        <a:graphic>
          <a:graphicData uri="http://schemas.openxmlformats.org/drawingml/2006/table">
            <a:tbl>
              <a:tblPr/>
              <a:tblGrid>
                <a:gridCol w="3085809">
                  <a:extLst>
                    <a:ext uri="{9D8B030D-6E8A-4147-A177-3AD203B41FA5}">
                      <a16:colId xmlns:a16="http://schemas.microsoft.com/office/drawing/2014/main" val="20000"/>
                    </a:ext>
                  </a:extLst>
                </a:gridCol>
                <a:gridCol w="2155920">
                  <a:extLst>
                    <a:ext uri="{9D8B030D-6E8A-4147-A177-3AD203B41FA5}">
                      <a16:colId xmlns:a16="http://schemas.microsoft.com/office/drawing/2014/main" val="20001"/>
                    </a:ext>
                  </a:extLst>
                </a:gridCol>
                <a:gridCol w="2912127">
                  <a:extLst>
                    <a:ext uri="{9D8B030D-6E8A-4147-A177-3AD203B41FA5}">
                      <a16:colId xmlns:a16="http://schemas.microsoft.com/office/drawing/2014/main" val="20002"/>
                    </a:ext>
                  </a:extLst>
                </a:gridCol>
                <a:gridCol w="231094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New</a:t>
                      </a:r>
                      <a:r>
                        <a:rPr kumimoji="1" lang="zh-CN"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a:t>
                      </a:r>
                      <a:r>
                        <a:rPr kumimoji="1" lang="en-US" altLang="zh-CN" sz="1600" b="1"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rPr>
                        <a:t>Update</a:t>
                      </a:r>
                      <a:endParaRPr kumimoji="1" lang="zh-CN" altLang="en-US" sz="16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803960"/>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803960"/>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803960"/>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2" y="1803960"/>
            <a:ext cx="2388001"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08902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08902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08902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089025"/>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a16="http://schemas.microsoft.com/office/drawing/2014/main" id="{44F86C3E-C49E-485B-8EB0-960F41282238}"/>
              </a:ext>
            </a:extLst>
          </p:cNvPr>
          <p:cNvSpPr>
            <a:spLocks noGrp="1"/>
          </p:cNvSpPr>
          <p:nvPr>
            <p:ph type="body" sz="quarter" idx="21" hasCustomPrompt="1"/>
          </p:nvPr>
        </p:nvSpPr>
        <p:spPr>
          <a:xfrm>
            <a:off x="1019436" y="360818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a16="http://schemas.microsoft.com/office/drawing/2014/main" id="{DB3D228B-4BFD-4782-B68D-12F66EA8C589}"/>
              </a:ext>
            </a:extLst>
          </p:cNvPr>
          <p:cNvSpPr>
            <a:spLocks noGrp="1"/>
          </p:cNvSpPr>
          <p:nvPr>
            <p:ph type="body" sz="quarter" idx="22" hasCustomPrompt="1"/>
          </p:nvPr>
        </p:nvSpPr>
        <p:spPr>
          <a:xfrm>
            <a:off x="4091679" y="360818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a16="http://schemas.microsoft.com/office/drawing/2014/main" id="{FECCD724-6B1F-4104-8A9B-6B6764A3F859}"/>
              </a:ext>
            </a:extLst>
          </p:cNvPr>
          <p:cNvSpPr>
            <a:spLocks noGrp="1"/>
          </p:cNvSpPr>
          <p:nvPr>
            <p:ph type="body" sz="quarter" idx="23" hasCustomPrompt="1"/>
          </p:nvPr>
        </p:nvSpPr>
        <p:spPr>
          <a:xfrm>
            <a:off x="6251836" y="360818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a16="http://schemas.microsoft.com/office/drawing/2014/main" id="{57E1C633-41F6-4A25-9DB3-D6799CE610DD}"/>
              </a:ext>
            </a:extLst>
          </p:cNvPr>
          <p:cNvSpPr>
            <a:spLocks noGrp="1"/>
          </p:cNvSpPr>
          <p:nvPr>
            <p:ph type="body" sz="quarter" idx="24" hasCustomPrompt="1"/>
          </p:nvPr>
        </p:nvSpPr>
        <p:spPr>
          <a:xfrm>
            <a:off x="9180244" y="3608189"/>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a16="http://schemas.microsoft.com/office/drawing/2014/main" id="{C68CBD59-B896-4217-9781-389A1B11CE8D}"/>
              </a:ext>
            </a:extLst>
          </p:cNvPr>
          <p:cNvSpPr>
            <a:spLocks noGrp="1"/>
          </p:cNvSpPr>
          <p:nvPr>
            <p:ph type="body" sz="quarter" idx="25" hasCustomPrompt="1"/>
          </p:nvPr>
        </p:nvSpPr>
        <p:spPr>
          <a:xfrm>
            <a:off x="995796" y="4077072"/>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a16="http://schemas.microsoft.com/office/drawing/2014/main" id="{791E82EE-AF55-486C-953D-3BD5CEE81CE4}"/>
              </a:ext>
            </a:extLst>
          </p:cNvPr>
          <p:cNvSpPr>
            <a:spLocks noGrp="1"/>
          </p:cNvSpPr>
          <p:nvPr>
            <p:ph type="body" sz="quarter" idx="26" hasCustomPrompt="1"/>
          </p:nvPr>
        </p:nvSpPr>
        <p:spPr>
          <a:xfrm>
            <a:off x="4068039" y="4077072"/>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a16="http://schemas.microsoft.com/office/drawing/2014/main" id="{0F4FBCD0-2E04-4942-AFAF-B2774F425FB6}"/>
              </a:ext>
            </a:extLst>
          </p:cNvPr>
          <p:cNvSpPr>
            <a:spLocks noGrp="1"/>
          </p:cNvSpPr>
          <p:nvPr>
            <p:ph type="body" sz="quarter" idx="27" hasCustomPrompt="1"/>
          </p:nvPr>
        </p:nvSpPr>
        <p:spPr>
          <a:xfrm>
            <a:off x="6228196" y="4077072"/>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a16="http://schemas.microsoft.com/office/drawing/2014/main" id="{701F8BDF-8D3E-4528-8B32-92CDA38CF25C}"/>
              </a:ext>
            </a:extLst>
          </p:cNvPr>
          <p:cNvSpPr>
            <a:spLocks noGrp="1"/>
          </p:cNvSpPr>
          <p:nvPr>
            <p:ph type="body" sz="quarter" idx="28" hasCustomPrompt="1"/>
          </p:nvPr>
        </p:nvSpPr>
        <p:spPr>
          <a:xfrm>
            <a:off x="9156604" y="4077072"/>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a16="http://schemas.microsoft.com/office/drawing/2014/main" id="{2DAE044E-F1B2-424B-BDD0-3E92A10C4695}"/>
              </a:ext>
            </a:extLst>
          </p:cNvPr>
          <p:cNvSpPr>
            <a:spLocks noGrp="1"/>
          </p:cNvSpPr>
          <p:nvPr>
            <p:ph type="body" sz="quarter" idx="29" hasCustomPrompt="1"/>
          </p:nvPr>
        </p:nvSpPr>
        <p:spPr>
          <a:xfrm>
            <a:off x="1019436" y="458112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a16="http://schemas.microsoft.com/office/drawing/2014/main" id="{19929436-360F-44DC-A864-1DA42B59198F}"/>
              </a:ext>
            </a:extLst>
          </p:cNvPr>
          <p:cNvSpPr>
            <a:spLocks noGrp="1"/>
          </p:cNvSpPr>
          <p:nvPr>
            <p:ph type="body" sz="quarter" idx="30" hasCustomPrompt="1"/>
          </p:nvPr>
        </p:nvSpPr>
        <p:spPr>
          <a:xfrm>
            <a:off x="4091679" y="458112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a16="http://schemas.microsoft.com/office/drawing/2014/main" id="{E3F04EDE-0D87-45F2-9033-289878AAF2FA}"/>
              </a:ext>
            </a:extLst>
          </p:cNvPr>
          <p:cNvSpPr>
            <a:spLocks noGrp="1"/>
          </p:cNvSpPr>
          <p:nvPr>
            <p:ph type="body" sz="quarter" idx="31" hasCustomPrompt="1"/>
          </p:nvPr>
        </p:nvSpPr>
        <p:spPr>
          <a:xfrm>
            <a:off x="6251836" y="458112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a16="http://schemas.microsoft.com/office/drawing/2014/main" id="{3F9FD2BB-87FB-42F0-8418-F87E96763F68}"/>
              </a:ext>
            </a:extLst>
          </p:cNvPr>
          <p:cNvSpPr>
            <a:spLocks noGrp="1"/>
          </p:cNvSpPr>
          <p:nvPr>
            <p:ph type="body" sz="quarter" idx="32" hasCustomPrompt="1"/>
          </p:nvPr>
        </p:nvSpPr>
        <p:spPr>
          <a:xfrm>
            <a:off x="9180244" y="4581128"/>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a16="http://schemas.microsoft.com/office/drawing/2014/main" id="{450C36C1-EC46-4EAC-8A54-EFB2EF58F730}"/>
              </a:ext>
            </a:extLst>
          </p:cNvPr>
          <p:cNvSpPr>
            <a:spLocks noGrp="1"/>
          </p:cNvSpPr>
          <p:nvPr>
            <p:ph type="body" sz="quarter" idx="33" hasCustomPrompt="1"/>
          </p:nvPr>
        </p:nvSpPr>
        <p:spPr>
          <a:xfrm>
            <a:off x="995796" y="5049180"/>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a16="http://schemas.microsoft.com/office/drawing/2014/main" id="{06E305FB-6351-4BDD-B27A-CA91C0B55424}"/>
              </a:ext>
            </a:extLst>
          </p:cNvPr>
          <p:cNvSpPr>
            <a:spLocks noGrp="1"/>
          </p:cNvSpPr>
          <p:nvPr>
            <p:ph type="body" sz="quarter" idx="34" hasCustomPrompt="1"/>
          </p:nvPr>
        </p:nvSpPr>
        <p:spPr>
          <a:xfrm>
            <a:off x="4068039" y="5049180"/>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a16="http://schemas.microsoft.com/office/drawing/2014/main" id="{986CE630-9BBE-44AB-B3AC-29A48255E185}"/>
              </a:ext>
            </a:extLst>
          </p:cNvPr>
          <p:cNvSpPr>
            <a:spLocks noGrp="1"/>
          </p:cNvSpPr>
          <p:nvPr>
            <p:ph type="body" sz="quarter" idx="35" hasCustomPrompt="1"/>
          </p:nvPr>
        </p:nvSpPr>
        <p:spPr>
          <a:xfrm>
            <a:off x="6228196" y="5049180"/>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a16="http://schemas.microsoft.com/office/drawing/2014/main" id="{4DDD786F-E21B-4BBC-A377-D2EC3EE50688}"/>
              </a:ext>
            </a:extLst>
          </p:cNvPr>
          <p:cNvSpPr>
            <a:spLocks noGrp="1"/>
          </p:cNvSpPr>
          <p:nvPr>
            <p:ph type="body" sz="quarter" idx="36" hasCustomPrompt="1"/>
          </p:nvPr>
        </p:nvSpPr>
        <p:spPr>
          <a:xfrm>
            <a:off x="9156604" y="5049180"/>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a16="http://schemas.microsoft.com/office/drawing/2014/main" id="{EE728293-3BC5-4224-A4F0-27996EC76EA2}"/>
              </a:ext>
            </a:extLst>
          </p:cNvPr>
          <p:cNvSpPr>
            <a:spLocks noGrp="1"/>
          </p:cNvSpPr>
          <p:nvPr>
            <p:ph type="body" sz="quarter" idx="37" hasCustomPrompt="1"/>
          </p:nvPr>
        </p:nvSpPr>
        <p:spPr>
          <a:xfrm>
            <a:off x="1019436" y="5553236"/>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a16="http://schemas.microsoft.com/office/drawing/2014/main" id="{84C5C924-BCE5-46C8-9041-30EDC3D85E52}"/>
              </a:ext>
            </a:extLst>
          </p:cNvPr>
          <p:cNvSpPr>
            <a:spLocks noGrp="1"/>
          </p:cNvSpPr>
          <p:nvPr>
            <p:ph type="body" sz="quarter" idx="38" hasCustomPrompt="1"/>
          </p:nvPr>
        </p:nvSpPr>
        <p:spPr>
          <a:xfrm>
            <a:off x="4091679" y="5553236"/>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a16="http://schemas.microsoft.com/office/drawing/2014/main" id="{1DBD4C29-C885-4339-873D-B55FBD81DDFE}"/>
              </a:ext>
            </a:extLst>
          </p:cNvPr>
          <p:cNvSpPr>
            <a:spLocks noGrp="1"/>
          </p:cNvSpPr>
          <p:nvPr>
            <p:ph type="body" sz="quarter" idx="39" hasCustomPrompt="1"/>
          </p:nvPr>
        </p:nvSpPr>
        <p:spPr>
          <a:xfrm>
            <a:off x="6251836" y="5553236"/>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a16="http://schemas.microsoft.com/office/drawing/2014/main" id="{6D84506C-645A-472E-A06C-3A65A7744312}"/>
              </a:ext>
            </a:extLst>
          </p:cNvPr>
          <p:cNvSpPr>
            <a:spLocks noGrp="1"/>
          </p:cNvSpPr>
          <p:nvPr>
            <p:ph type="body" sz="quarter" idx="40" hasCustomPrompt="1"/>
          </p:nvPr>
        </p:nvSpPr>
        <p:spPr>
          <a:xfrm>
            <a:off x="9180244" y="5553236"/>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393111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3"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a:t>Question description.</a:t>
            </a:r>
          </a:p>
          <a:p>
            <a:pPr lvl="1"/>
            <a:endParaRPr lang="en-US" altLang="zh-CN" dirty="0"/>
          </a:p>
        </p:txBody>
      </p:sp>
      <p:sp>
        <p:nvSpPr>
          <p:cNvPr id="24"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Quiz</a:t>
            </a:r>
          </a:p>
        </p:txBody>
      </p:sp>
      <p:sp>
        <p:nvSpPr>
          <p:cNvPr id="2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7" name="组合 26"/>
          <p:cNvGrpSpPr/>
          <p:nvPr userDrawn="1"/>
        </p:nvGrpSpPr>
        <p:grpSpPr>
          <a:xfrm>
            <a:off x="479376" y="424270"/>
            <a:ext cx="495619" cy="592462"/>
            <a:chOff x="5554662" y="2422526"/>
            <a:chExt cx="690564" cy="825500"/>
          </a:xfrm>
          <a:solidFill>
            <a:schemeClr val="bg1"/>
          </a:solidFill>
        </p:grpSpPr>
        <p:sp>
          <p:nvSpPr>
            <p:cNvPr id="2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1"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816087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1"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a:t>Click here to edit summary</a:t>
            </a:r>
            <a:endParaRPr lang="zh-CN" altLang="en-US" dirty="0"/>
          </a:p>
        </p:txBody>
      </p:sp>
      <p:sp>
        <p:nvSpPr>
          <p:cNvPr id="12"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Section Summary</a:t>
            </a: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5" name="组合 14"/>
          <p:cNvGrpSpPr/>
          <p:nvPr userDrawn="1"/>
        </p:nvGrpSpPr>
        <p:grpSpPr>
          <a:xfrm>
            <a:off x="515380" y="490848"/>
            <a:ext cx="470694" cy="475421"/>
            <a:chOff x="5540375" y="2868613"/>
            <a:chExt cx="1106488" cy="1117600"/>
          </a:xfrm>
          <a:solidFill>
            <a:schemeClr val="bg1"/>
          </a:solidFill>
        </p:grpSpPr>
        <p:sp>
          <p:nvSpPr>
            <p:cNvPr id="16"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24922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15380" y="490848"/>
            <a:ext cx="470694" cy="475421"/>
            <a:chOff x="5540375" y="2868613"/>
            <a:chExt cx="1106488" cy="1117600"/>
          </a:xfrm>
          <a:solidFill>
            <a:schemeClr val="bg1"/>
          </a:solidFill>
        </p:grpSpPr>
        <p:sp>
          <p:nvSpPr>
            <p:cNvPr id="1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文本占位符 6"/>
          <p:cNvSpPr>
            <a:spLocks noGrp="1"/>
          </p:cNvSpPr>
          <p:nvPr>
            <p:ph type="body" sz="quarter" idx="11" hasCustomPrompt="1"/>
          </p:nvPr>
        </p:nvSpPr>
        <p:spPr>
          <a:xfrm>
            <a:off x="451879" y="1241721"/>
            <a:ext cx="11306174"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defRPr baseline="0">
                <a:latin typeface="Huawei Sans" panose="020C0503030203020204" pitchFamily="34" charset="0"/>
              </a:defRPr>
            </a:lvl2pPr>
            <a:lvl3pPr>
              <a:defRPr baseline="0">
                <a:latin typeface="Huawei Sans" panose="020C0503030203020204" pitchFamily="34" charset="0"/>
              </a:defRPr>
            </a:lvl3pPr>
            <a:lvl4pPr>
              <a:defRPr baseline="0">
                <a:latin typeface="Huawei Sans" panose="020C0503030203020204" pitchFamily="34" charset="0"/>
              </a:defRPr>
            </a:lvl4pPr>
            <a:lvl5pPr>
              <a:buNone/>
              <a:defRPr baseline="0">
                <a:latin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5005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2" name="文本占位符 6"/>
          <p:cNvSpPr>
            <a:spLocks noGrp="1"/>
          </p:cNvSpPr>
          <p:nvPr>
            <p:ph type="body" sz="quarter" idx="10" hasCustomPrompt="1"/>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a:t>More information for trainees</a:t>
            </a:r>
            <a:endParaRPr lang="zh-CN" altLang="en-US" dirty="0"/>
          </a:p>
        </p:txBody>
      </p:sp>
      <p:sp>
        <p:nvSpPr>
          <p:cNvPr id="13"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More Information</a:t>
            </a:r>
          </a:p>
        </p:txBody>
      </p:sp>
      <p:sp>
        <p:nvSpPr>
          <p:cNvPr id="14"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79376" y="480268"/>
            <a:ext cx="496581" cy="496581"/>
            <a:chOff x="4485904" y="3429000"/>
            <a:chExt cx="2003425" cy="2003425"/>
          </a:xfrm>
          <a:solidFill>
            <a:schemeClr val="bg1"/>
          </a:solidFill>
        </p:grpSpPr>
        <p:sp>
          <p:nvSpPr>
            <p:cNvPr id="17"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8"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9"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66491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4" name="文本占位符 6"/>
          <p:cNvSpPr>
            <a:spLocks noGrp="1"/>
          </p:cNvSpPr>
          <p:nvPr>
            <p:ph type="body"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5"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Recommendations</a:t>
            </a:r>
          </a:p>
        </p:txBody>
      </p:sp>
      <p:sp>
        <p:nvSpPr>
          <p:cNvPr id="1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8" name="组合 17"/>
          <p:cNvGrpSpPr/>
          <p:nvPr userDrawn="1"/>
        </p:nvGrpSpPr>
        <p:grpSpPr>
          <a:xfrm>
            <a:off x="515380" y="456929"/>
            <a:ext cx="461963" cy="485190"/>
            <a:chOff x="-779463" y="1835151"/>
            <a:chExt cx="1136650" cy="1193799"/>
          </a:xfrm>
          <a:solidFill>
            <a:schemeClr val="bg1"/>
          </a:solidFill>
        </p:grpSpPr>
        <p:sp>
          <p:nvSpPr>
            <p:cNvPr id="19"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1"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2"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3"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4"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8630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0" y="2345035"/>
              <a:ext cx="3544342" cy="923010"/>
            </a:xfrm>
            <a:prstGeom prst="rect">
              <a:avLst/>
            </a:prstGeom>
            <a:noFill/>
          </p:spPr>
          <p:txBody>
            <a:bodyPr wrap="none" lIns="91440" tIns="45720" rIns="91440" bIns="45720">
              <a:spAutoFit/>
            </a:bodyPr>
            <a:lstStyle/>
            <a:p>
              <a:pPr algn="ctr" fontAlgn="ctr"/>
              <a:r>
                <a:rPr lang="en-US" altLang="zh-CN" sz="5398"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Thank You</a:t>
              </a: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9128278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17"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447"/>
          <a:stretch/>
        </p:blipFill>
        <p:spPr bwMode="auto">
          <a:xfrm>
            <a:off x="1" y="85"/>
            <a:ext cx="12192000" cy="68647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1"/>
          <p:cNvSpPr>
            <a:spLocks noGrp="1" noChangeArrowheads="1"/>
          </p:cNvSpPr>
          <p:nvPr>
            <p:ph type="ctrTitle" sz="quarter" hasCustomPrompt="1"/>
          </p:nvPr>
        </p:nvSpPr>
        <p:spPr>
          <a:xfrm>
            <a:off x="947428" y="4957156"/>
            <a:ext cx="1044156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to Edit Title</a:t>
            </a:r>
            <a:endParaRPr lang="zh-CN" altLang="en-US" dirty="0"/>
          </a:p>
        </p:txBody>
      </p:sp>
      <p:sp>
        <p:nvSpPr>
          <p:cNvPr id="19" name="文本占位符 29"/>
          <p:cNvSpPr>
            <a:spLocks noGrp="1"/>
          </p:cNvSpPr>
          <p:nvPr>
            <p:ph type="body" sz="quarter" idx="10" hasCustomPrompt="1"/>
          </p:nvPr>
        </p:nvSpPr>
        <p:spPr>
          <a:xfrm>
            <a:off x="947428" y="5816120"/>
            <a:ext cx="6912000"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Click to Edit Title</a:t>
            </a:r>
            <a:endParaRPr lang="zh-CN" altLang="en-US" dirty="0"/>
          </a:p>
        </p:txBody>
      </p:sp>
      <p:sp>
        <p:nvSpPr>
          <p:cNvPr id="20"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Copyright © 2020 Huawei Technologies Co., Ltd. All rights reserved. </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extLst>
      <p:ext uri="{BB962C8B-B14F-4D97-AF65-F5344CB8AC3E}">
        <p14:creationId xmlns:p14="http://schemas.microsoft.com/office/powerpoint/2010/main" val="219469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4"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a:t>The chapter describes ...</a:t>
            </a:r>
            <a:endParaRPr lang="zh-CN" altLang="en-US" dirty="0"/>
          </a:p>
        </p:txBody>
      </p:sp>
      <p:sp>
        <p:nvSpPr>
          <p:cNvPr id="27"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30" name="组合 29"/>
          <p:cNvGrpSpPr/>
          <p:nvPr userDrawn="1"/>
        </p:nvGrpSpPr>
        <p:grpSpPr>
          <a:xfrm>
            <a:off x="335360" y="498828"/>
            <a:ext cx="628158" cy="459460"/>
            <a:chOff x="3275013" y="1363663"/>
            <a:chExt cx="5645150" cy="4129087"/>
          </a:xfrm>
          <a:solidFill>
            <a:schemeClr val="bg1"/>
          </a:solidFill>
        </p:grpSpPr>
        <p:sp>
          <p:nvSpPr>
            <p:cNvPr id="31"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36"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37056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7"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dirty="0">
                <a:latin typeface="Huawei Sans" panose="020C0503030203020204" pitchFamily="34" charset="0"/>
                <a:ea typeface="方正兰亭黑简体" panose="02000000000000000000" pitchFamily="2" charset="-122"/>
                <a:cs typeface="Huawei Sans" panose="020C0503030203020204" pitchFamily="34" charset="0"/>
              </a:rPr>
              <a:t>Objectives</a:t>
            </a:r>
          </a:p>
        </p:txBody>
      </p:sp>
      <p:sp>
        <p:nvSpPr>
          <p:cNvPr id="1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1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grpSp>
        <p:nvGrpSpPr>
          <p:cNvPr id="20" name="组合 19"/>
          <p:cNvGrpSpPr/>
          <p:nvPr userDrawn="1"/>
        </p:nvGrpSpPr>
        <p:grpSpPr>
          <a:xfrm>
            <a:off x="443372" y="440668"/>
            <a:ext cx="533970" cy="533470"/>
            <a:chOff x="2960687" y="4865687"/>
            <a:chExt cx="1698626" cy="1697038"/>
          </a:xfrm>
          <a:solidFill>
            <a:schemeClr val="bg1"/>
          </a:solidFill>
        </p:grpSpPr>
        <p:sp>
          <p:nvSpPr>
            <p:cNvPr id="2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grpSp>
      <p:sp>
        <p:nvSpPr>
          <p:cNvPr id="2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24204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6"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algn="l" defTabSz="1001624" eaLnBrk="0" fontAlgn="ctr" hangingPunct="0"/>
            <a:r>
              <a:rPr lang="en-US" altLang="zh-CN"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
        <p:nvSpPr>
          <p:cNvPr id="2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9" name="组合 28"/>
          <p:cNvGrpSpPr/>
          <p:nvPr userDrawn="1"/>
        </p:nvGrpSpPr>
        <p:grpSpPr>
          <a:xfrm>
            <a:off x="587388" y="515379"/>
            <a:ext cx="358335" cy="426359"/>
            <a:chOff x="3295650" y="230188"/>
            <a:chExt cx="936625" cy="1114426"/>
          </a:xfrm>
          <a:solidFill>
            <a:schemeClr val="bg1"/>
          </a:solidFill>
        </p:grpSpPr>
        <p:sp>
          <p:nvSpPr>
            <p:cNvPr id="30"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1"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3"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4"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5"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5"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126072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10">
            <a:extLst>
              <a:ext uri="{FF2B5EF4-FFF2-40B4-BE49-F238E27FC236}">
                <a16:creationId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a:latin typeface="Huawei Sans" panose="020C0503030203020204" pitchFamily="34" charset="0"/>
                <a:ea typeface="方正兰亭黑简体" panose="02000000000000000000" pitchFamily="2" charset="-122"/>
                <a:cs typeface="Huawei Sans" panose="020C0503030203020204" pitchFamily="34" charset="0"/>
              </a:rPr>
              <a:t>Overview and Objectives</a:t>
            </a: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4" name="组合 13"/>
          <p:cNvGrpSpPr/>
          <p:nvPr userDrawn="1"/>
        </p:nvGrpSpPr>
        <p:grpSpPr>
          <a:xfrm>
            <a:off x="587388" y="505779"/>
            <a:ext cx="374708" cy="445558"/>
            <a:chOff x="-1647825" y="2492375"/>
            <a:chExt cx="1947863" cy="2316163"/>
          </a:xfrm>
          <a:solidFill>
            <a:schemeClr val="bg1"/>
          </a:solidFill>
        </p:grpSpPr>
        <p:sp>
          <p:nvSpPr>
            <p:cNvPr id="15"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6"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5691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10" name="文本占位符 6"/>
          <p:cNvSpPr>
            <a:spLocks noGrp="1"/>
          </p:cNvSpPr>
          <p:nvPr>
            <p:ph type="body" sz="quarter" idx="10" hasCustomPrompt="1"/>
          </p:nvPr>
        </p:nvSpPr>
        <p:spPr>
          <a:xfrm>
            <a:off x="451877" y="1242453"/>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87388" y="505779"/>
            <a:ext cx="374708" cy="445558"/>
            <a:chOff x="-1647825" y="2492375"/>
            <a:chExt cx="1947863" cy="2316163"/>
          </a:xfrm>
          <a:solidFill>
            <a:schemeClr val="bg1"/>
          </a:solidFill>
        </p:grpSpPr>
        <p:sp>
          <p:nvSpPr>
            <p:cNvPr id="14"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标题 1"/>
          <p:cNvSpPr>
            <a:spLocks noGrp="1"/>
          </p:cNvSpPr>
          <p:nvPr>
            <p:ph type="title" hasCustomPrompt="1"/>
          </p:nvPr>
        </p:nvSpPr>
        <p:spPr>
          <a:xfrm>
            <a:off x="1594800" y="410400"/>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a:defRPr lang="zh-CN" altLang="en-US" b="1" kern="0" baseline="0" dirty="0"/>
            </a:lvl1pPr>
          </a:lstStyle>
          <a:p>
            <a:pPr lvl="0"/>
            <a:r>
              <a:rPr lang="en-US" altLang="zh-CN" dirty="0"/>
              <a:t>Title</a:t>
            </a:r>
            <a:endParaRPr lang="zh-CN" altLang="en-US" dirty="0"/>
          </a:p>
        </p:txBody>
      </p:sp>
    </p:spTree>
    <p:extLst>
      <p:ext uri="{BB962C8B-B14F-4D97-AF65-F5344CB8AC3E}">
        <p14:creationId xmlns:p14="http://schemas.microsoft.com/office/powerpoint/2010/main" val="284376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9"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10" name="标题 1"/>
          <p:cNvSpPr>
            <a:spLocks noGrp="1"/>
          </p:cNvSpPr>
          <p:nvPr>
            <p:ph type="title" hasCustomPrompt="1"/>
          </p:nvPr>
        </p:nvSpPr>
        <p:spPr>
          <a:xfrm>
            <a:off x="1594800" y="410400"/>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a:defRPr lang="zh-CN" altLang="en-US" b="1" kern="0" baseline="0" dirty="0"/>
            </a:lvl1pPr>
          </a:lstStyle>
          <a:p>
            <a:pPr lvl="0"/>
            <a:r>
              <a:rPr lang="en-US" altLang="zh-CN" dirty="0"/>
              <a:t>Title</a:t>
            </a:r>
            <a:endParaRPr lang="zh-CN" altLang="en-US" dirty="0"/>
          </a:p>
        </p:txBody>
      </p:sp>
    </p:spTree>
    <p:extLst>
      <p:ext uri="{BB962C8B-B14F-4D97-AF65-F5344CB8AC3E}">
        <p14:creationId xmlns:p14="http://schemas.microsoft.com/office/powerpoint/2010/main" val="195032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5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en-US" altLang="zh-CN" dirty="0"/>
              <a:t>Click to Edit</a:t>
            </a:r>
            <a:endParaRPr lang="zh-CN" altLang="en-US" dirty="0"/>
          </a:p>
        </p:txBody>
      </p:sp>
      <p:sp>
        <p:nvSpPr>
          <p:cNvPr id="8" name="Rectangle 57"/>
          <p:cNvSpPr>
            <a:spLocks noGrp="1" noChangeArrowheads="1"/>
          </p:cNvSpPr>
          <p:nvPr>
            <p:ph type="body" idx="1"/>
          </p:nvPr>
        </p:nvSpPr>
        <p:spPr bwMode="auto">
          <a:xfrm>
            <a:off x="448290" y="1248073"/>
            <a:ext cx="11307600" cy="46800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0</a:t>
            </a:r>
            <a:endParaRPr lang="zh-CN" altLang="en-US" dirty="0"/>
          </a:p>
        </p:txBody>
      </p:sp>
      <p:pic>
        <p:nvPicPr>
          <p:cNvPr id="24" name="图片 2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25" name="Rectangle 69"/>
          <p:cNvSpPr>
            <a:spLocks noChangeArrowheads="1"/>
          </p:cNvSpPr>
          <p:nvPr userDrawn="1"/>
        </p:nvSpPr>
        <p:spPr bwMode="auto">
          <a:xfrm>
            <a:off x="119336" y="6500581"/>
            <a:ext cx="742054"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Page</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fld id="{2F2CF7F5-F178-4429-B6CA-28062DF31937}" type="slidenum">
              <a:rPr lang="en-US" altLang="zh-CN" sz="1200" smtClean="0">
                <a:latin typeface="Huawei Sans" panose="020C0503030203020204" pitchFamily="34" charset="0"/>
                <a:ea typeface="方正兰亭黑简体" panose="02000000000000000000" pitchFamily="2" charset="-122"/>
                <a:cs typeface="Huawei Sans" panose="020C0503030203020204" pitchFamily="34" charset="0"/>
              </a:rPr>
              <a:pPr defTabSz="801668" eaLnBrk="0" fontAlgn="base" hangingPunct="0">
                <a:defRPr/>
              </a:pPr>
              <a:t>‹nº›</a:t>
            </a:fld>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6"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Copyright © 2020 Huawei Technologies Co., Ltd. All rights reserved. </a:t>
            </a:r>
          </a:p>
        </p:txBody>
      </p:sp>
    </p:spTree>
    <p:extLst>
      <p:ext uri="{BB962C8B-B14F-4D97-AF65-F5344CB8AC3E}">
        <p14:creationId xmlns:p14="http://schemas.microsoft.com/office/powerpoint/2010/main" val="283401218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Lst>
  <p:txStyles>
    <p:titleStyle>
      <a:lvl1pPr algn="l" defTabSz="914034" rtl="0" eaLnBrk="1" fontAlgn="ctr" latinLnBrk="0" hangingPunct="1">
        <a:lnSpc>
          <a:spcPct val="90000"/>
        </a:lnSpc>
        <a:spcBef>
          <a:spcPct val="0"/>
        </a:spcBef>
        <a:buNone/>
        <a:defRPr sz="3499"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7401">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guide id="7" orient="horz" pos="4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7.jpeg"/><Relationship Id="rId3" Type="http://schemas.openxmlformats.org/officeDocument/2006/relationships/tags" Target="../tags/tag10.xml"/><Relationship Id="rId7" Type="http://schemas.openxmlformats.org/officeDocument/2006/relationships/image" Target="../media/image9.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tags" Target="../tags/tag9.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7.png"/><Relationship Id="rId11" Type="http://schemas.openxmlformats.org/officeDocument/2006/relationships/image" Target="../media/image30.jpeg"/><Relationship Id="rId5" Type="http://schemas.openxmlformats.org/officeDocument/2006/relationships/notesSlide" Target="../notesSlides/notesSlide8.xml"/><Relationship Id="rId15" Type="http://schemas.openxmlformats.org/officeDocument/2006/relationships/image" Target="../media/image24.emf"/><Relationship Id="rId10" Type="http://schemas.openxmlformats.org/officeDocument/2006/relationships/image" Target="../media/image25.png"/><Relationship Id="rId4" Type="http://schemas.openxmlformats.org/officeDocument/2006/relationships/slideLayout" Target="../slideLayouts/slideLayout8.xml"/><Relationship Id="rId9" Type="http://schemas.openxmlformats.org/officeDocument/2006/relationships/image" Target="../media/image22.emf"/><Relationship Id="rId1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31.png"/><Relationship Id="rId18" Type="http://schemas.openxmlformats.org/officeDocument/2006/relationships/image" Target="../media/image35.png"/><Relationship Id="rId3" Type="http://schemas.openxmlformats.org/officeDocument/2006/relationships/tags" Target="../tags/tag13.xml"/><Relationship Id="rId7" Type="http://schemas.openxmlformats.org/officeDocument/2006/relationships/image" Target="../media/image9.png"/><Relationship Id="rId12" Type="http://schemas.openxmlformats.org/officeDocument/2006/relationships/image" Target="../media/image24.emf"/><Relationship Id="rId17" Type="http://schemas.openxmlformats.org/officeDocument/2006/relationships/image" Target="../media/image34.emf"/><Relationship Id="rId2" Type="http://schemas.openxmlformats.org/officeDocument/2006/relationships/tags" Target="../tags/tag12.xml"/><Relationship Id="rId16" Type="http://schemas.openxmlformats.org/officeDocument/2006/relationships/oleObject" Target="../embeddings/oleObject5.bin"/><Relationship Id="rId1" Type="http://schemas.openxmlformats.org/officeDocument/2006/relationships/tags" Target="../tags/tag11.xml"/><Relationship Id="rId6" Type="http://schemas.openxmlformats.org/officeDocument/2006/relationships/image" Target="../media/image7.png"/><Relationship Id="rId11" Type="http://schemas.openxmlformats.org/officeDocument/2006/relationships/image" Target="../media/image23.emf"/><Relationship Id="rId5" Type="http://schemas.openxmlformats.org/officeDocument/2006/relationships/notesSlide" Target="../notesSlides/notesSlide9.xml"/><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36.jpeg"/><Relationship Id="rId4" Type="http://schemas.openxmlformats.org/officeDocument/2006/relationships/slideLayout" Target="../slideLayouts/slideLayout8.xml"/><Relationship Id="rId9" Type="http://schemas.openxmlformats.org/officeDocument/2006/relationships/image" Target="../media/image22.emf"/><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8.jpeg"/><Relationship Id="rId18" Type="http://schemas.openxmlformats.org/officeDocument/2006/relationships/image" Target="../media/image53.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47.png"/><Relationship Id="rId17" Type="http://schemas.openxmlformats.org/officeDocument/2006/relationships/image" Target="../media/image52.jpeg"/><Relationship Id="rId2" Type="http://schemas.openxmlformats.org/officeDocument/2006/relationships/tags" Target="../tags/tag15.xml"/><Relationship Id="rId16" Type="http://schemas.openxmlformats.org/officeDocument/2006/relationships/image" Target="../media/image51.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6.emf"/><Relationship Id="rId5" Type="http://schemas.openxmlformats.org/officeDocument/2006/relationships/tags" Target="../tags/tag18.xml"/><Relationship Id="rId15" Type="http://schemas.openxmlformats.org/officeDocument/2006/relationships/image" Target="../media/image50.png"/><Relationship Id="rId10" Type="http://schemas.openxmlformats.org/officeDocument/2006/relationships/oleObject" Target="../embeddings/oleObject6.bin"/><Relationship Id="rId4" Type="http://schemas.openxmlformats.org/officeDocument/2006/relationships/tags" Target="../tags/tag17.xml"/><Relationship Id="rId9" Type="http://schemas.openxmlformats.org/officeDocument/2006/relationships/notesSlide" Target="../notesSlides/notesSlide11.xml"/><Relationship Id="rId14" Type="http://schemas.openxmlformats.org/officeDocument/2006/relationships/image" Target="../media/image4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0.wmf"/><Relationship Id="rId4" Type="http://schemas.openxmlformats.org/officeDocument/2006/relationships/image" Target="../media/image55.jpeg"/><Relationship Id="rId9"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6.jpeg"/><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2.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image" Target="../media/image68.jpeg"/><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11.bin"/><Relationship Id="rId1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23.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notesSlide" Target="../notesSlides/notesSlide16.xml"/><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slideLayout" Target="../slideLayouts/slideLayout8.xml"/><Relationship Id="rId9" Type="http://schemas.openxmlformats.org/officeDocument/2006/relationships/image" Target="../media/image72.jpe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oleObject" Target="../embeddings/oleObject13.bin"/><Relationship Id="rId3" Type="http://schemas.openxmlformats.org/officeDocument/2006/relationships/tags" Target="../tags/tag26.xml"/><Relationship Id="rId7" Type="http://schemas.openxmlformats.org/officeDocument/2006/relationships/notesSlide" Target="../notesSlides/notesSlide17.xml"/><Relationship Id="rId12" Type="http://schemas.openxmlformats.org/officeDocument/2006/relationships/image" Target="../media/image8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8.xml"/><Relationship Id="rId11" Type="http://schemas.openxmlformats.org/officeDocument/2006/relationships/image" Target="../media/image81.png"/><Relationship Id="rId5" Type="http://schemas.openxmlformats.org/officeDocument/2006/relationships/tags" Target="../tags/tag28.xml"/><Relationship Id="rId10" Type="http://schemas.openxmlformats.org/officeDocument/2006/relationships/image" Target="../media/image80.jpeg"/><Relationship Id="rId4" Type="http://schemas.openxmlformats.org/officeDocument/2006/relationships/tags" Target="../tags/tag27.xml"/><Relationship Id="rId9" Type="http://schemas.openxmlformats.org/officeDocument/2006/relationships/image" Target="../media/image79.png"/><Relationship Id="rId1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85.jpeg"/><Relationship Id="rId18" Type="http://schemas.openxmlformats.org/officeDocument/2006/relationships/image" Target="../media/image88.png"/><Relationship Id="rId3" Type="http://schemas.openxmlformats.org/officeDocument/2006/relationships/tags" Target="../tags/tag31.xml"/><Relationship Id="rId21" Type="http://schemas.openxmlformats.org/officeDocument/2006/relationships/image" Target="../media/image90.png"/><Relationship Id="rId7" Type="http://schemas.openxmlformats.org/officeDocument/2006/relationships/tags" Target="../tags/tag35.xml"/><Relationship Id="rId12" Type="http://schemas.openxmlformats.org/officeDocument/2006/relationships/image" Target="../media/image84.png"/><Relationship Id="rId17" Type="http://schemas.openxmlformats.org/officeDocument/2006/relationships/oleObject" Target="../embeddings/oleObject14.bin"/><Relationship Id="rId2" Type="http://schemas.openxmlformats.org/officeDocument/2006/relationships/tags" Target="../tags/tag30.xml"/><Relationship Id="rId16" Type="http://schemas.openxmlformats.org/officeDocument/2006/relationships/image" Target="../media/image87.jpeg"/><Relationship Id="rId20" Type="http://schemas.openxmlformats.org/officeDocument/2006/relationships/image" Target="../media/image89.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notesSlide" Target="../notesSlides/notesSlide18.xml"/><Relationship Id="rId24" Type="http://schemas.openxmlformats.org/officeDocument/2006/relationships/image" Target="../media/image93.png"/><Relationship Id="rId5" Type="http://schemas.openxmlformats.org/officeDocument/2006/relationships/tags" Target="../tags/tag33.xml"/><Relationship Id="rId15" Type="http://schemas.openxmlformats.org/officeDocument/2006/relationships/image" Target="../media/image32.png"/><Relationship Id="rId23" Type="http://schemas.openxmlformats.org/officeDocument/2006/relationships/image" Target="../media/image92.png"/><Relationship Id="rId10" Type="http://schemas.openxmlformats.org/officeDocument/2006/relationships/slideLayout" Target="../slideLayouts/slideLayout7.xml"/><Relationship Id="rId19" Type="http://schemas.openxmlformats.org/officeDocument/2006/relationships/oleObject" Target="../embeddings/oleObject15.bin"/><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86.png"/><Relationship Id="rId22"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 Id="rId9" Type="http://schemas.openxmlformats.org/officeDocument/2006/relationships/image" Target="../media/image10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jpeg"/></Relationships>
</file>

<file path=ppt/slides/_rels/slide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58.jpeg"/><Relationship Id="rId4" Type="http://schemas.openxmlformats.org/officeDocument/2006/relationships/image" Target="../media/image157.png"/></Relationships>
</file>

<file path=ppt/slides/_rels/slide4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1.png"/><Relationship Id="rId7" Type="http://schemas.openxmlformats.org/officeDocument/2006/relationships/image" Target="../media/image165.jpe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4.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1.png"/><Relationship Id="rId7" Type="http://schemas.openxmlformats.org/officeDocument/2006/relationships/image" Target="../media/image16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emf"/><Relationship Id="rId4" Type="http://schemas.openxmlformats.org/officeDocument/2006/relationships/image" Target="../media/image162.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oleObject" Target="../embeddings/oleObject3.bin"/><Relationship Id="rId1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2.emf"/><Relationship Id="rId12" Type="http://schemas.openxmlformats.org/officeDocument/2006/relationships/image" Target="../media/image16.png"/><Relationship Id="rId17" Type="http://schemas.openxmlformats.org/officeDocument/2006/relationships/image" Target="../media/image19.png"/><Relationship Id="rId2" Type="http://schemas.openxmlformats.org/officeDocument/2006/relationships/tags" Target="../tags/tag2.xml"/><Relationship Id="rId16" Type="http://schemas.openxmlformats.org/officeDocument/2006/relationships/image" Target="../media/image18.emf"/><Relationship Id="rId1" Type="http://schemas.openxmlformats.org/officeDocument/2006/relationships/tags" Target="../tags/tag1.xml"/><Relationship Id="rId6" Type="http://schemas.openxmlformats.org/officeDocument/2006/relationships/oleObject" Target="../embeddings/oleObject1.bin"/><Relationship Id="rId11" Type="http://schemas.openxmlformats.org/officeDocument/2006/relationships/oleObject" Target="../embeddings/oleObject2.bin"/><Relationship Id="rId5" Type="http://schemas.openxmlformats.org/officeDocument/2006/relationships/notesSlide" Target="../notesSlides/notesSlide4.xml"/><Relationship Id="rId15" Type="http://schemas.openxmlformats.org/officeDocument/2006/relationships/oleObject" Target="../embeddings/oleObject4.bin"/><Relationship Id="rId10" Type="http://schemas.openxmlformats.org/officeDocument/2006/relationships/image" Target="../media/image15.jpeg"/><Relationship Id="rId4" Type="http://schemas.openxmlformats.org/officeDocument/2006/relationships/slideLayout" Target="../slideLayouts/slideLayout7.xml"/><Relationship Id="rId9" Type="http://schemas.openxmlformats.org/officeDocument/2006/relationships/image" Target="../media/image14.jpeg"/><Relationship Id="rId14" Type="http://schemas.openxmlformats.org/officeDocument/2006/relationships/image" Target="../media/image1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72.jpeg"/><Relationship Id="rId4" Type="http://schemas.openxmlformats.org/officeDocument/2006/relationships/image" Target="../media/image171.jpeg"/></Relationships>
</file>

<file path=ppt/slides/_rels/slide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76.wmf"/><Relationship Id="rId5" Type="http://schemas.openxmlformats.org/officeDocument/2006/relationships/image" Target="../media/image175.png"/><Relationship Id="rId4" Type="http://schemas.openxmlformats.org/officeDocument/2006/relationships/image" Target="../media/image174.jpe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179.jpg"/><Relationship Id="rId5" Type="http://schemas.openxmlformats.org/officeDocument/2006/relationships/image" Target="../media/image178.jpeg"/><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image" Target="../media/image21.emf"/><Relationship Id="rId7" Type="http://schemas.openxmlformats.org/officeDocument/2006/relationships/oleObject" Target="../embeddings/oleObject17.bin"/><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23.emf"/><Relationship Id="rId4" Type="http://schemas.openxmlformats.org/officeDocument/2006/relationships/image" Target="../media/image22.emf"/></Relationships>
</file>

<file path=ppt/slides/_rels/slide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7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em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tags" Target="../tags/tag6.xml"/><Relationship Id="rId7" Type="http://schemas.openxmlformats.org/officeDocument/2006/relationships/image" Target="../media/image7.png"/><Relationship Id="rId12" Type="http://schemas.openxmlformats.org/officeDocument/2006/relationships/image" Target="../media/image24.emf"/><Relationship Id="rId17" Type="http://schemas.openxmlformats.org/officeDocument/2006/relationships/image" Target="../media/image29.png"/><Relationship Id="rId2" Type="http://schemas.openxmlformats.org/officeDocument/2006/relationships/tags" Target="../tags/tag5.xml"/><Relationship Id="rId16" Type="http://schemas.openxmlformats.org/officeDocument/2006/relationships/image" Target="../media/image28.jpe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3.emf"/><Relationship Id="rId5" Type="http://schemas.openxmlformats.org/officeDocument/2006/relationships/slideLayout" Target="../slideLayouts/slideLayout8.xml"/><Relationship Id="rId15" Type="http://schemas.openxmlformats.org/officeDocument/2006/relationships/image" Target="../media/image27.jpeg"/><Relationship Id="rId10" Type="http://schemas.openxmlformats.org/officeDocument/2006/relationships/image" Target="../media/image22.emf"/><Relationship Id="rId4" Type="http://schemas.openxmlformats.org/officeDocument/2006/relationships/tags" Target="../tags/tag7.xml"/><Relationship Id="rId9" Type="http://schemas.openxmlformats.org/officeDocument/2006/relationships/image" Target="../media/image21.emf"/><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r>
              <a:rPr lang="pt-BR" altLang="zh-CN" dirty="0"/>
              <a:t>Engenharia e Manutenção de ODN</a:t>
            </a:r>
            <a:endParaRPr lang="zh-CN" altLang="en-US" dirty="0"/>
          </a:p>
        </p:txBody>
      </p:sp>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644917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Compreendendo Gradualmente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(3)</a:t>
            </a:r>
          </a:p>
        </p:txBody>
      </p:sp>
      <p:sp>
        <p:nvSpPr>
          <p:cNvPr id="4" name="矩形 3"/>
          <p:cNvSpPr/>
          <p:nvPr/>
        </p:nvSpPr>
        <p:spPr>
          <a:xfrm>
            <a:off x="7405564" y="4610266"/>
            <a:ext cx="939717"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Splicing point</a:t>
            </a:r>
          </a:p>
        </p:txBody>
      </p:sp>
      <p:sp>
        <p:nvSpPr>
          <p:cNvPr id="5" name="矩形 4"/>
          <p:cNvSpPr/>
          <p:nvPr/>
        </p:nvSpPr>
        <p:spPr>
          <a:xfrm>
            <a:off x="8447594" y="4610266"/>
            <a:ext cx="1006345"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Power adapter</a:t>
            </a:r>
          </a:p>
        </p:txBody>
      </p:sp>
      <p:sp>
        <p:nvSpPr>
          <p:cNvPr id="6" name="流程图: 汇总连接 5"/>
          <p:cNvSpPr/>
          <p:nvPr/>
        </p:nvSpPr>
        <p:spPr>
          <a:xfrm>
            <a:off x="7282820" y="4657420"/>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8239705" y="4611257"/>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3435683" y="4748766"/>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3726927" y="4517942"/>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Drop/</a:t>
            </a:r>
          </a:p>
          <a:p>
            <a:pPr eaLnBrk="1" fontAlgn="ctr" hangingPunct="1"/>
            <a:r>
              <a:rPr kumimoji="1" lang="en-US" sz="1200" dirty="0">
                <a:latin typeface="Huawei Sans" panose="020C0503030203020204" pitchFamily="34" charset="0"/>
                <a:cs typeface="Huawei Sans" panose="020C0503030203020204" pitchFamily="34" charset="0"/>
              </a:rPr>
              <a:t>Access cable</a:t>
            </a:r>
          </a:p>
        </p:txBody>
      </p:sp>
      <p:cxnSp>
        <p:nvCxnSpPr>
          <p:cNvPr id="13" name="直接连接符 12"/>
          <p:cNvCxnSpPr/>
          <p:nvPr/>
        </p:nvCxnSpPr>
        <p:spPr bwMode="auto">
          <a:xfrm>
            <a:off x="4510375" y="4748766"/>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4760834" y="4517941"/>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5514393" y="4610275"/>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5378395" y="4725907"/>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6414800" y="4748766"/>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6621471" y="4610274"/>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Fiber</a:t>
            </a:r>
          </a:p>
        </p:txBody>
      </p:sp>
      <p:sp>
        <p:nvSpPr>
          <p:cNvPr id="21" name="TextBox 18"/>
          <p:cNvSpPr txBox="1"/>
          <p:nvPr/>
        </p:nvSpPr>
        <p:spPr>
          <a:xfrm>
            <a:off x="451877" y="5042435"/>
            <a:ext cx="11306175" cy="1231853"/>
          </a:xfrm>
          <a:prstGeom prst="rect">
            <a:avLst/>
          </a:prstGeom>
          <a:noFill/>
        </p:spPr>
        <p:txBody>
          <a:bodyPr wrap="square" rtlCol="0">
            <a:noAutofit/>
          </a:bodyPr>
          <a:lstStyle/>
          <a:p>
            <a:pPr marL="285750" indent="-285750" algn="just" fontAlgn="ctr">
              <a:spcBef>
                <a:spcPts val="0"/>
              </a:spcBef>
              <a:spcAft>
                <a:spcPts val="0"/>
              </a:spcAft>
              <a:buFont typeface="Arial" panose="020B0604020202020204" pitchFamily="34" charset="0"/>
              <a:buChar char="•"/>
            </a:pPr>
            <a:r>
              <a:rPr lang="pt-BR" sz="1400" dirty="0" err="1">
                <a:latin typeface="Huawei Sans" panose="020C0503030203020204" pitchFamily="34" charset="0"/>
              </a:rPr>
              <a:t>ODNs</a:t>
            </a:r>
            <a:r>
              <a:rPr lang="pt-BR" sz="1400" dirty="0">
                <a:latin typeface="Huawei Sans" panose="020C0503030203020204" pitchFamily="34" charset="0"/>
              </a:rPr>
              <a:t> em campus de pequena e média dimensão: A OLT e o ODF de emenda e terminação integrado em forma de quadro são instalados no mesmo armário ou sala de equipamento. No poço de corrente fraca, são instalados cabos ópticos verticais interiores como seção de cabos de distribuição da RDN. No poço de corrente fraca de cada andar, os FAT são instalados como pontos de acesso dos usuários ou pontos de distribuição de informações. Após a distribuição da fibra e a divisão ótica, são instalados cabos ópticos flexíveis terminais interiores para as ONU</a:t>
            </a:r>
            <a:r>
              <a:rPr lang="en-US" sz="1400" dirty="0">
                <a:latin typeface="Huawei Sans" panose="020C0503030203020204" pitchFamily="34" charset="0"/>
              </a:rPr>
              <a:t>.</a:t>
            </a:r>
          </a:p>
        </p:txBody>
      </p:sp>
      <p:sp>
        <p:nvSpPr>
          <p:cNvPr id="22" name="Text Box 34"/>
          <p:cNvSpPr txBox="1">
            <a:spLocks noChangeArrowheads="1"/>
          </p:cNvSpPr>
          <p:nvPr/>
        </p:nvSpPr>
        <p:spPr bwMode="auto">
          <a:xfrm>
            <a:off x="5766515" y="2676700"/>
            <a:ext cx="105660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Optical splitter</a:t>
            </a:r>
          </a:p>
        </p:txBody>
      </p:sp>
      <p:sp>
        <p:nvSpPr>
          <p:cNvPr id="23" name="文本框 22"/>
          <p:cNvSpPr txBox="1"/>
          <p:nvPr/>
        </p:nvSpPr>
        <p:spPr bwMode="auto">
          <a:xfrm>
            <a:off x="1058028" y="2848316"/>
            <a:ext cx="48724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675849" y="2848316"/>
            <a:ext cx="55136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931" y="3386261"/>
            <a:ext cx="1307903" cy="1007568"/>
          </a:xfrm>
          <a:prstGeom prst="rect">
            <a:avLst/>
          </a:prstGeom>
        </p:spPr>
      </p:pic>
      <p:pic>
        <p:nvPicPr>
          <p:cNvPr id="26"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7857" y="3518468"/>
            <a:ext cx="915583" cy="743154"/>
          </a:xfrm>
          <a:prstGeom prst="rect">
            <a:avLst/>
          </a:prstGeom>
          <a:ln>
            <a:noFill/>
          </a:ln>
        </p:spPr>
      </p:pic>
      <p:pic>
        <p:nvPicPr>
          <p:cNvPr id="27" name="图片 26"/>
          <p:cNvPicPr>
            <a:picLocks noChangeAspect="1"/>
          </p:cNvPicPr>
          <p:nvPr/>
        </p:nvPicPr>
        <p:blipFill>
          <a:blip r:embed="rId8" cstate="print"/>
          <a:stretch>
            <a:fillRect/>
          </a:stretch>
        </p:blipFill>
        <p:spPr>
          <a:xfrm>
            <a:off x="980157" y="1912212"/>
            <a:ext cx="697510" cy="1016073"/>
          </a:xfrm>
          <a:prstGeom prst="rect">
            <a:avLst/>
          </a:prstGeom>
        </p:spPr>
      </p:pic>
      <p:pic>
        <p:nvPicPr>
          <p:cNvPr id="28" name="图片 27"/>
          <p:cNvPicPr>
            <a:picLocks noChangeAspect="1"/>
          </p:cNvPicPr>
          <p:nvPr/>
        </p:nvPicPr>
        <p:blipFill>
          <a:blip r:embed="rId9" cstate="print"/>
          <a:stretch>
            <a:fillRect/>
          </a:stretch>
        </p:blipFill>
        <p:spPr>
          <a:xfrm>
            <a:off x="10569988" y="2183931"/>
            <a:ext cx="716498" cy="472635"/>
          </a:xfrm>
          <a:prstGeom prst="rect">
            <a:avLst/>
          </a:prstGeom>
        </p:spPr>
      </p:pic>
      <p:cxnSp>
        <p:nvCxnSpPr>
          <p:cNvPr id="29" name="直接连接符 28"/>
          <p:cNvCxnSpPr>
            <a:stCxn id="27" idx="3"/>
            <a:endCxn id="91" idx="1"/>
          </p:cNvCxnSpPr>
          <p:nvPr/>
        </p:nvCxnSpPr>
        <p:spPr bwMode="auto">
          <a:xfrm flipV="1">
            <a:off x="1677667" y="2420248"/>
            <a:ext cx="1168147" cy="1"/>
          </a:xfrm>
          <a:prstGeom prst="line">
            <a:avLst/>
          </a:prstGeom>
          <a:noFill/>
          <a:ln w="19050">
            <a:solidFill>
              <a:srgbClr val="FF9900"/>
            </a:solidFill>
            <a:round/>
            <a:headEnd/>
            <a:tailEnd/>
          </a:ln>
        </p:spPr>
      </p:cxnSp>
      <p:sp>
        <p:nvSpPr>
          <p:cNvPr id="30" name="Text Box 34"/>
          <p:cNvSpPr txBox="1">
            <a:spLocks noChangeArrowheads="1"/>
          </p:cNvSpPr>
          <p:nvPr/>
        </p:nvSpPr>
        <p:spPr bwMode="auto">
          <a:xfrm>
            <a:off x="2672345" y="2852632"/>
            <a:ext cx="759793"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1" name="流程图: 汇总连接 30"/>
          <p:cNvSpPr/>
          <p:nvPr/>
        </p:nvSpPr>
        <p:spPr>
          <a:xfrm>
            <a:off x="7366747" y="218798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2" name="矩形 31"/>
          <p:cNvSpPr/>
          <p:nvPr/>
        </p:nvSpPr>
        <p:spPr>
          <a:xfrm>
            <a:off x="7128713" y="209631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3" name="直接连接符 32"/>
          <p:cNvCxnSpPr>
            <a:stCxn id="32" idx="3"/>
            <a:endCxn id="31" idx="2"/>
          </p:cNvCxnSpPr>
          <p:nvPr/>
        </p:nvCxnSpPr>
        <p:spPr bwMode="auto">
          <a:xfrm flipV="1">
            <a:off x="7208848" y="2280980"/>
            <a:ext cx="157899" cy="1"/>
          </a:xfrm>
          <a:prstGeom prst="line">
            <a:avLst/>
          </a:prstGeom>
          <a:noFill/>
          <a:ln w="19050">
            <a:solidFill>
              <a:srgbClr val="FF9900"/>
            </a:solidFill>
            <a:round/>
            <a:headEnd/>
            <a:tailEnd/>
          </a:ln>
        </p:spPr>
      </p:cxnSp>
      <p:sp>
        <p:nvSpPr>
          <p:cNvPr id="34" name="流程图: 汇总连接 33"/>
          <p:cNvSpPr/>
          <p:nvPr/>
        </p:nvSpPr>
        <p:spPr>
          <a:xfrm>
            <a:off x="7364556" y="244605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5" name="矩形 34"/>
          <p:cNvSpPr/>
          <p:nvPr/>
        </p:nvSpPr>
        <p:spPr>
          <a:xfrm>
            <a:off x="7126522" y="235439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6" name="直接连接符 35"/>
          <p:cNvCxnSpPr>
            <a:stCxn id="35" idx="3"/>
            <a:endCxn id="34" idx="2"/>
          </p:cNvCxnSpPr>
          <p:nvPr/>
        </p:nvCxnSpPr>
        <p:spPr bwMode="auto">
          <a:xfrm flipV="1">
            <a:off x="7206657" y="2539056"/>
            <a:ext cx="157899" cy="1"/>
          </a:xfrm>
          <a:prstGeom prst="line">
            <a:avLst/>
          </a:prstGeom>
          <a:noFill/>
          <a:ln w="19050">
            <a:solidFill>
              <a:srgbClr val="FF9900"/>
            </a:solidFill>
            <a:round/>
            <a:headEnd/>
            <a:tailEnd/>
          </a:ln>
        </p:spPr>
      </p:cxnSp>
      <p:sp>
        <p:nvSpPr>
          <p:cNvPr id="37" name="矩形 36"/>
          <p:cNvSpPr/>
          <p:nvPr/>
        </p:nvSpPr>
        <p:spPr>
          <a:xfrm>
            <a:off x="7895775" y="2230110"/>
            <a:ext cx="1077270"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肘形连接符 37"/>
          <p:cNvCxnSpPr>
            <a:stCxn id="31" idx="6"/>
            <a:endCxn id="37" idx="1"/>
          </p:cNvCxnSpPr>
          <p:nvPr/>
        </p:nvCxnSpPr>
        <p:spPr bwMode="auto">
          <a:xfrm>
            <a:off x="7568888" y="2280980"/>
            <a:ext cx="326887" cy="13379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肘形连接符 38"/>
          <p:cNvCxnSpPr>
            <a:stCxn id="34" idx="6"/>
            <a:endCxn id="37" idx="1"/>
          </p:cNvCxnSpPr>
          <p:nvPr/>
        </p:nvCxnSpPr>
        <p:spPr bwMode="auto">
          <a:xfrm flipV="1">
            <a:off x="7566697" y="2414776"/>
            <a:ext cx="329078" cy="12428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40" name="矩形 39"/>
          <p:cNvSpPr/>
          <p:nvPr/>
        </p:nvSpPr>
        <p:spPr>
          <a:xfrm>
            <a:off x="9751256" y="2100361"/>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1" name="流程图: 汇总连接 40"/>
          <p:cNvSpPr/>
          <p:nvPr/>
        </p:nvSpPr>
        <p:spPr>
          <a:xfrm>
            <a:off x="9154955" y="216413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2" name="流程图: 汇总连接 41"/>
          <p:cNvSpPr/>
          <p:nvPr/>
        </p:nvSpPr>
        <p:spPr>
          <a:xfrm>
            <a:off x="9154955" y="2493878"/>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3" name="组合 42"/>
          <p:cNvGrpSpPr/>
          <p:nvPr/>
        </p:nvGrpSpPr>
        <p:grpSpPr>
          <a:xfrm>
            <a:off x="9655955" y="2117059"/>
            <a:ext cx="254803" cy="284195"/>
            <a:chOff x="6397414" y="2531533"/>
            <a:chExt cx="159172" cy="143934"/>
          </a:xfrm>
        </p:grpSpPr>
        <p:sp>
          <p:nvSpPr>
            <p:cNvPr id="44" name="流程图: 过程 43"/>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5" name="流程图: 过程 44"/>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6" name="流程图: 过程 45"/>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7" name="组合 46"/>
          <p:cNvGrpSpPr/>
          <p:nvPr/>
        </p:nvGrpSpPr>
        <p:grpSpPr>
          <a:xfrm>
            <a:off x="9655955" y="2438986"/>
            <a:ext cx="254803" cy="284195"/>
            <a:chOff x="6397414" y="2531533"/>
            <a:chExt cx="159172" cy="143934"/>
          </a:xfrm>
        </p:grpSpPr>
        <p:sp>
          <p:nvSpPr>
            <p:cNvPr id="48" name="流程图: 过程 4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9" name="流程图: 过程 4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0" name="流程图: 过程 4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1" name="直接连接符 50"/>
          <p:cNvCxnSpPr>
            <a:stCxn id="42" idx="6"/>
            <a:endCxn id="52" idx="1"/>
          </p:cNvCxnSpPr>
          <p:nvPr/>
        </p:nvCxnSpPr>
        <p:spPr bwMode="auto">
          <a:xfrm flipV="1">
            <a:off x="9357096" y="2585103"/>
            <a:ext cx="216024" cy="1775"/>
          </a:xfrm>
          <a:prstGeom prst="line">
            <a:avLst/>
          </a:prstGeom>
          <a:noFill/>
          <a:ln w="19050">
            <a:solidFill>
              <a:srgbClr val="FF9900"/>
            </a:solidFill>
            <a:round/>
            <a:headEnd/>
            <a:tailEnd/>
          </a:ln>
        </p:spPr>
      </p:cxnSp>
      <p:sp>
        <p:nvSpPr>
          <p:cNvPr id="52" name="矩形 51"/>
          <p:cNvSpPr/>
          <p:nvPr/>
        </p:nvSpPr>
        <p:spPr>
          <a:xfrm>
            <a:off x="9573120" y="240043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3" name="直接连接符 52"/>
          <p:cNvCxnSpPr>
            <a:stCxn id="41" idx="6"/>
            <a:endCxn id="54" idx="1"/>
          </p:cNvCxnSpPr>
          <p:nvPr/>
        </p:nvCxnSpPr>
        <p:spPr bwMode="auto">
          <a:xfrm flipV="1">
            <a:off x="9357096" y="2257071"/>
            <a:ext cx="216024" cy="59"/>
          </a:xfrm>
          <a:prstGeom prst="line">
            <a:avLst/>
          </a:prstGeom>
          <a:noFill/>
          <a:ln w="19050">
            <a:solidFill>
              <a:srgbClr val="FF9900"/>
            </a:solidFill>
            <a:round/>
            <a:headEnd/>
            <a:tailEnd/>
          </a:ln>
        </p:spPr>
      </p:cxnSp>
      <p:sp>
        <p:nvSpPr>
          <p:cNvPr id="54" name="矩形 53"/>
          <p:cNvSpPr/>
          <p:nvPr/>
        </p:nvSpPr>
        <p:spPr>
          <a:xfrm>
            <a:off x="9573120" y="207240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肘形连接符 54"/>
          <p:cNvCxnSpPr>
            <a:stCxn id="37" idx="3"/>
            <a:endCxn id="41" idx="2"/>
          </p:cNvCxnSpPr>
          <p:nvPr/>
        </p:nvCxnSpPr>
        <p:spPr bwMode="auto">
          <a:xfrm flipV="1">
            <a:off x="8973045" y="2257130"/>
            <a:ext cx="181910" cy="15764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6" name="肘形连接符 55"/>
          <p:cNvCxnSpPr>
            <a:stCxn id="37" idx="3"/>
            <a:endCxn id="42" idx="2"/>
          </p:cNvCxnSpPr>
          <p:nvPr/>
        </p:nvCxnSpPr>
        <p:spPr bwMode="auto">
          <a:xfrm>
            <a:off x="8973045" y="2414776"/>
            <a:ext cx="181910" cy="17210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肘形连接符 56"/>
          <p:cNvCxnSpPr>
            <a:stCxn id="46" idx="3"/>
            <a:endCxn id="28" idx="1"/>
          </p:cNvCxnSpPr>
          <p:nvPr/>
        </p:nvCxnSpPr>
        <p:spPr bwMode="auto">
          <a:xfrm>
            <a:off x="9910758" y="2259154"/>
            <a:ext cx="659230" cy="161095"/>
          </a:xfrm>
          <a:prstGeom prst="bentConnector3">
            <a:avLst/>
          </a:prstGeom>
          <a:noFill/>
          <a:ln w="19050">
            <a:solidFill>
              <a:srgbClr val="FF9900"/>
            </a:solidFill>
            <a:round/>
            <a:headEnd/>
            <a:tailEnd/>
          </a:ln>
        </p:spPr>
      </p:cxnSp>
      <p:pic>
        <p:nvPicPr>
          <p:cNvPr id="58" name="图片 57"/>
          <p:cNvPicPr>
            <a:picLocks noChangeAspect="1"/>
          </p:cNvPicPr>
          <p:nvPr/>
        </p:nvPicPr>
        <p:blipFill>
          <a:blip r:embed="rId10"/>
          <a:stretch>
            <a:fillRect/>
          </a:stretch>
        </p:blipFill>
        <p:spPr>
          <a:xfrm>
            <a:off x="2638464" y="3389376"/>
            <a:ext cx="1483800" cy="1001339"/>
          </a:xfrm>
          <a:prstGeom prst="rect">
            <a:avLst/>
          </a:prstGeom>
          <a:ln>
            <a:noFill/>
          </a:ln>
        </p:spPr>
      </p:pic>
      <p:pic>
        <p:nvPicPr>
          <p:cNvPr id="59" name="Picture 22" descr="FC to LC跳纤P21"/>
          <p:cNvPicPr>
            <a:picLocks noChangeAspect="1" noChangeArrowheads="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34303" y="3689316"/>
            <a:ext cx="586739" cy="4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59"/>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8212" y="3500400"/>
            <a:ext cx="866961" cy="779290"/>
          </a:xfrm>
          <a:prstGeom prst="rect">
            <a:avLst/>
          </a:prstGeom>
          <a:noFill/>
          <a:ln>
            <a:noFill/>
          </a:ln>
        </p:spPr>
      </p:pic>
      <p:pic>
        <p:nvPicPr>
          <p:cNvPr id="61" name="Picture 20" descr="SC尾纤P12"/>
          <p:cNvPicPr>
            <a:picLocks noChangeAspect="1" noChangeArrowheads="1"/>
          </p:cNvPicPr>
          <p:nvPr>
            <p:custDataLst>
              <p:tags r:id="rId2"/>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111" y="37095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p:cNvSpPr/>
          <p:nvPr/>
        </p:nvSpPr>
        <p:spPr>
          <a:xfrm>
            <a:off x="3918830" y="2350167"/>
            <a:ext cx="1036463" cy="88411"/>
          </a:xfrm>
          <a:prstGeom prst="rect">
            <a:avLst/>
          </a:prstGeom>
          <a:solidFill>
            <a:srgbClr val="FF990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3" name="流程图: 汇总连接 62"/>
          <p:cNvSpPr/>
          <p:nvPr/>
        </p:nvSpPr>
        <p:spPr>
          <a:xfrm>
            <a:off x="3574636" y="2180430"/>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4" name="矩形 63"/>
          <p:cNvSpPr/>
          <p:nvPr/>
        </p:nvSpPr>
        <p:spPr>
          <a:xfrm>
            <a:off x="3233646" y="2088765"/>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5" name="直接连接符 64"/>
          <p:cNvCxnSpPr>
            <a:stCxn id="64" idx="3"/>
            <a:endCxn id="63" idx="2"/>
          </p:cNvCxnSpPr>
          <p:nvPr/>
        </p:nvCxnSpPr>
        <p:spPr bwMode="auto">
          <a:xfrm flipV="1">
            <a:off x="3313781" y="2273430"/>
            <a:ext cx="260855" cy="1"/>
          </a:xfrm>
          <a:prstGeom prst="line">
            <a:avLst/>
          </a:prstGeom>
          <a:noFill/>
          <a:ln w="19050">
            <a:solidFill>
              <a:srgbClr val="FF9900"/>
            </a:solidFill>
            <a:round/>
            <a:headEnd/>
            <a:tailEnd/>
          </a:ln>
        </p:spPr>
      </p:cxnSp>
      <p:sp>
        <p:nvSpPr>
          <p:cNvPr id="66" name="流程图: 汇总连接 65"/>
          <p:cNvSpPr/>
          <p:nvPr/>
        </p:nvSpPr>
        <p:spPr>
          <a:xfrm>
            <a:off x="3572445" y="243850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7" name="矩形 66"/>
          <p:cNvSpPr/>
          <p:nvPr/>
        </p:nvSpPr>
        <p:spPr>
          <a:xfrm>
            <a:off x="3231455" y="234684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8" name="直接连接符 67"/>
          <p:cNvCxnSpPr>
            <a:stCxn id="67" idx="3"/>
            <a:endCxn id="66" idx="2"/>
          </p:cNvCxnSpPr>
          <p:nvPr/>
        </p:nvCxnSpPr>
        <p:spPr bwMode="auto">
          <a:xfrm flipV="1">
            <a:off x="3311590" y="2531506"/>
            <a:ext cx="260855" cy="1"/>
          </a:xfrm>
          <a:prstGeom prst="line">
            <a:avLst/>
          </a:prstGeom>
          <a:noFill/>
          <a:ln w="19050">
            <a:solidFill>
              <a:srgbClr val="FF9900"/>
            </a:solidFill>
            <a:round/>
            <a:headEnd/>
            <a:tailEnd/>
          </a:ln>
        </p:spPr>
      </p:cxnSp>
      <p:cxnSp>
        <p:nvCxnSpPr>
          <p:cNvPr id="69" name="肘形连接符 68"/>
          <p:cNvCxnSpPr>
            <a:stCxn id="63" idx="6"/>
            <a:endCxn id="62" idx="1"/>
          </p:cNvCxnSpPr>
          <p:nvPr/>
        </p:nvCxnSpPr>
        <p:spPr bwMode="auto">
          <a:xfrm>
            <a:off x="3776777" y="2273430"/>
            <a:ext cx="142053" cy="12094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0" name="肘形连接符 69"/>
          <p:cNvCxnSpPr>
            <a:stCxn id="66" idx="6"/>
            <a:endCxn id="62" idx="1"/>
          </p:cNvCxnSpPr>
          <p:nvPr/>
        </p:nvCxnSpPr>
        <p:spPr bwMode="auto">
          <a:xfrm flipV="1">
            <a:off x="3774586" y="2394373"/>
            <a:ext cx="144244" cy="13713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71" name="矩形 70"/>
          <p:cNvSpPr/>
          <p:nvPr/>
        </p:nvSpPr>
        <p:spPr>
          <a:xfrm>
            <a:off x="656122" y="1262462"/>
            <a:ext cx="3293897"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2" name="Text Box 34"/>
          <p:cNvSpPr txBox="1">
            <a:spLocks noChangeArrowheads="1"/>
          </p:cNvSpPr>
          <p:nvPr/>
        </p:nvSpPr>
        <p:spPr bwMode="auto">
          <a:xfrm>
            <a:off x="1843754" y="1330717"/>
            <a:ext cx="1056608"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3" name="矩形 72"/>
          <p:cNvSpPr/>
          <p:nvPr/>
        </p:nvSpPr>
        <p:spPr>
          <a:xfrm>
            <a:off x="8068026" y="1262462"/>
            <a:ext cx="825438"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4" name="Text Box 34"/>
          <p:cNvSpPr txBox="1">
            <a:spLocks noChangeArrowheads="1"/>
          </p:cNvSpPr>
          <p:nvPr/>
        </p:nvSpPr>
        <p:spPr bwMode="auto">
          <a:xfrm>
            <a:off x="7983484" y="1210524"/>
            <a:ext cx="979541" cy="95409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Poço de piso e de corrente fraca</a:t>
            </a:r>
            <a:endParaRPr kumimoji="1" lang="en-US" sz="1200" dirty="0">
              <a:latin typeface="Huawei Sans" panose="020C0503030203020204" pitchFamily="34" charset="0"/>
              <a:cs typeface="Huawei Sans" panose="020C0503030203020204" pitchFamily="34" charset="0"/>
            </a:endParaRPr>
          </a:p>
        </p:txBody>
      </p:sp>
      <p:sp>
        <p:nvSpPr>
          <p:cNvPr id="75" name="矩形 74"/>
          <p:cNvSpPr/>
          <p:nvPr/>
        </p:nvSpPr>
        <p:spPr>
          <a:xfrm>
            <a:off x="9006365" y="1262462"/>
            <a:ext cx="2344751"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6" name="Text Box 34"/>
          <p:cNvSpPr txBox="1">
            <a:spLocks noChangeArrowheads="1"/>
          </p:cNvSpPr>
          <p:nvPr/>
        </p:nvSpPr>
        <p:spPr bwMode="auto">
          <a:xfrm>
            <a:off x="9180865" y="1067898"/>
            <a:ext cx="2119016"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
        <p:nvSpPr>
          <p:cNvPr id="77" name="Text Box 34"/>
          <p:cNvSpPr txBox="1">
            <a:spLocks noChangeArrowheads="1"/>
          </p:cNvSpPr>
          <p:nvPr/>
        </p:nvSpPr>
        <p:spPr bwMode="auto">
          <a:xfrm>
            <a:off x="4887564" y="2559300"/>
            <a:ext cx="1253658"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cxnSp>
        <p:nvCxnSpPr>
          <p:cNvPr id="78" name="肘形连接符 77"/>
          <p:cNvCxnSpPr>
            <a:stCxn id="62" idx="3"/>
            <a:endCxn id="80" idx="2"/>
          </p:cNvCxnSpPr>
          <p:nvPr/>
        </p:nvCxnSpPr>
        <p:spPr bwMode="auto">
          <a:xfrm flipV="1">
            <a:off x="4955293" y="2269926"/>
            <a:ext cx="143203" cy="124447"/>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肘形连接符 78"/>
          <p:cNvCxnSpPr>
            <a:stCxn id="62" idx="3"/>
            <a:endCxn id="83" idx="2"/>
          </p:cNvCxnSpPr>
          <p:nvPr/>
        </p:nvCxnSpPr>
        <p:spPr bwMode="auto">
          <a:xfrm>
            <a:off x="4955293" y="2394373"/>
            <a:ext cx="141012" cy="13362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80" name="流程图: 汇总连接 79"/>
          <p:cNvSpPr/>
          <p:nvPr/>
        </p:nvSpPr>
        <p:spPr>
          <a:xfrm>
            <a:off x="5098496" y="217692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1" name="矩形 80"/>
          <p:cNvSpPr/>
          <p:nvPr/>
        </p:nvSpPr>
        <p:spPr>
          <a:xfrm>
            <a:off x="5384265" y="208526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2" name="直接连接符 81"/>
          <p:cNvCxnSpPr>
            <a:stCxn id="81" idx="1"/>
            <a:endCxn id="80" idx="6"/>
          </p:cNvCxnSpPr>
          <p:nvPr/>
        </p:nvCxnSpPr>
        <p:spPr bwMode="auto">
          <a:xfrm flipH="1" flipV="1">
            <a:off x="5300637" y="2269926"/>
            <a:ext cx="83628" cy="1"/>
          </a:xfrm>
          <a:prstGeom prst="line">
            <a:avLst/>
          </a:prstGeom>
          <a:noFill/>
          <a:ln w="19050">
            <a:solidFill>
              <a:srgbClr val="FF9900"/>
            </a:solidFill>
            <a:round/>
            <a:headEnd/>
            <a:tailEnd/>
          </a:ln>
        </p:spPr>
      </p:cxnSp>
      <p:sp>
        <p:nvSpPr>
          <p:cNvPr id="83" name="流程图: 汇总连接 82"/>
          <p:cNvSpPr/>
          <p:nvPr/>
        </p:nvSpPr>
        <p:spPr>
          <a:xfrm>
            <a:off x="5096305" y="2435002"/>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4" name="矩形 83"/>
          <p:cNvSpPr/>
          <p:nvPr/>
        </p:nvSpPr>
        <p:spPr>
          <a:xfrm>
            <a:off x="5382074" y="234333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5" name="直接连接符 84"/>
          <p:cNvCxnSpPr>
            <a:stCxn id="84" idx="1"/>
            <a:endCxn id="83" idx="6"/>
          </p:cNvCxnSpPr>
          <p:nvPr/>
        </p:nvCxnSpPr>
        <p:spPr bwMode="auto">
          <a:xfrm flipH="1" flipV="1">
            <a:off x="5298446" y="2528002"/>
            <a:ext cx="83628" cy="1"/>
          </a:xfrm>
          <a:prstGeom prst="line">
            <a:avLst/>
          </a:prstGeom>
          <a:noFill/>
          <a:ln w="19050">
            <a:solidFill>
              <a:srgbClr val="FF9900"/>
            </a:solidFill>
            <a:round/>
            <a:headEnd/>
            <a:tailEnd/>
          </a:ln>
        </p:spPr>
      </p:cxnSp>
      <p:cxnSp>
        <p:nvCxnSpPr>
          <p:cNvPr id="86" name="直接连接符 85"/>
          <p:cNvCxnSpPr>
            <a:stCxn id="90" idx="3"/>
            <a:endCxn id="89" idx="3"/>
          </p:cNvCxnSpPr>
          <p:nvPr/>
        </p:nvCxnSpPr>
        <p:spPr bwMode="auto">
          <a:xfrm>
            <a:off x="5863456" y="2420248"/>
            <a:ext cx="12125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7" name="直接连接符 86"/>
          <p:cNvCxnSpPr/>
          <p:nvPr/>
        </p:nvCxnSpPr>
        <p:spPr bwMode="auto">
          <a:xfrm flipV="1">
            <a:off x="6362384" y="2238939"/>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8" name="直接连接符 87"/>
          <p:cNvCxnSpPr/>
          <p:nvPr/>
        </p:nvCxnSpPr>
        <p:spPr bwMode="auto">
          <a:xfrm>
            <a:off x="6362384" y="2404578"/>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9" name="图片 88"/>
          <p:cNvPicPr>
            <a:picLocks noChangeAspect="1"/>
          </p:cNvPicPr>
          <p:nvPr/>
        </p:nvPicPr>
        <p:blipFill>
          <a:blip r:embed="rId14" cstate="print"/>
          <a:stretch>
            <a:fillRect/>
          </a:stretch>
        </p:blipFill>
        <p:spPr>
          <a:xfrm flipH="1">
            <a:off x="5984713" y="2143908"/>
            <a:ext cx="503893" cy="552680"/>
          </a:xfrm>
          <a:prstGeom prst="rect">
            <a:avLst/>
          </a:prstGeom>
        </p:spPr>
      </p:pic>
      <p:pic>
        <p:nvPicPr>
          <p:cNvPr id="90" name="图片 89"/>
          <p:cNvPicPr>
            <a:picLocks noChangeAspect="1"/>
          </p:cNvPicPr>
          <p:nvPr/>
        </p:nvPicPr>
        <p:blipFill>
          <a:blip r:embed="rId15"/>
          <a:stretch>
            <a:fillRect/>
          </a:stretch>
        </p:blipFill>
        <p:spPr>
          <a:xfrm>
            <a:off x="5463564" y="2145820"/>
            <a:ext cx="399892" cy="548856"/>
          </a:xfrm>
          <a:prstGeom prst="rect">
            <a:avLst/>
          </a:prstGeom>
        </p:spPr>
      </p:pic>
      <p:pic>
        <p:nvPicPr>
          <p:cNvPr id="91" name="图片 90"/>
          <p:cNvPicPr>
            <a:picLocks noChangeAspect="1"/>
          </p:cNvPicPr>
          <p:nvPr/>
        </p:nvPicPr>
        <p:blipFill>
          <a:blip r:embed="rId15"/>
          <a:stretch>
            <a:fillRect/>
          </a:stretch>
        </p:blipFill>
        <p:spPr>
          <a:xfrm>
            <a:off x="2845814" y="2145820"/>
            <a:ext cx="399892" cy="548856"/>
          </a:xfrm>
          <a:prstGeom prst="rect">
            <a:avLst/>
          </a:prstGeom>
        </p:spPr>
      </p:pic>
      <p:pic>
        <p:nvPicPr>
          <p:cNvPr id="92" name="图片 91"/>
          <p:cNvPicPr>
            <a:picLocks noChangeAspect="1"/>
          </p:cNvPicPr>
          <p:nvPr/>
        </p:nvPicPr>
        <p:blipFill>
          <a:blip r:embed="rId15"/>
          <a:stretch>
            <a:fillRect/>
          </a:stretch>
        </p:blipFill>
        <p:spPr>
          <a:xfrm>
            <a:off x="6746998" y="2145820"/>
            <a:ext cx="399892" cy="548856"/>
          </a:xfrm>
          <a:prstGeom prst="rect">
            <a:avLst/>
          </a:prstGeom>
        </p:spPr>
      </p:pic>
      <p:cxnSp>
        <p:nvCxnSpPr>
          <p:cNvPr id="93" name="直接连接符 92"/>
          <p:cNvCxnSpPr>
            <a:stCxn id="89" idx="1"/>
            <a:endCxn id="92" idx="1"/>
          </p:cNvCxnSpPr>
          <p:nvPr/>
        </p:nvCxnSpPr>
        <p:spPr bwMode="auto">
          <a:xfrm>
            <a:off x="6488606" y="2420248"/>
            <a:ext cx="25839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4" name="Text Box 34"/>
          <p:cNvSpPr txBox="1">
            <a:spLocks noChangeArrowheads="1"/>
          </p:cNvSpPr>
          <p:nvPr/>
        </p:nvSpPr>
        <p:spPr bwMode="auto">
          <a:xfrm>
            <a:off x="6540262" y="2580650"/>
            <a:ext cx="125069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sp>
        <p:nvSpPr>
          <p:cNvPr id="95" name="矩形 94"/>
          <p:cNvSpPr/>
          <p:nvPr/>
        </p:nvSpPr>
        <p:spPr>
          <a:xfrm>
            <a:off x="4028199" y="1262462"/>
            <a:ext cx="790504"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6" name="Text Box 34"/>
          <p:cNvSpPr txBox="1">
            <a:spLocks noChangeArrowheads="1"/>
          </p:cNvSpPr>
          <p:nvPr/>
        </p:nvSpPr>
        <p:spPr bwMode="auto">
          <a:xfrm>
            <a:off x="3927524" y="1210523"/>
            <a:ext cx="979541"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Fonte de </a:t>
            </a:r>
            <a:r>
              <a:rPr kumimoji="1" lang="en-US" sz="1200" dirty="0" err="1">
                <a:latin typeface="Huawei Sans" panose="020C0503030203020204" pitchFamily="34" charset="0"/>
                <a:cs typeface="Huawei Sans" panose="020C0503030203020204" pitchFamily="34" charset="0"/>
              </a:rPr>
              <a:t>corrente</a:t>
            </a:r>
            <a:r>
              <a:rPr kumimoji="1" lang="en-US" sz="1200" dirty="0">
                <a:latin typeface="Huawei Sans" panose="020C0503030203020204" pitchFamily="34" charset="0"/>
                <a:cs typeface="Huawei Sans" panose="020C0503030203020204" pitchFamily="34" charset="0"/>
              </a:rPr>
              <a:t> </a:t>
            </a:r>
            <a:r>
              <a:rPr kumimoji="1" lang="en-US" sz="1200" dirty="0" err="1">
                <a:latin typeface="Huawei Sans" panose="020C0503030203020204" pitchFamily="34" charset="0"/>
                <a:cs typeface="Huawei Sans" panose="020C0503030203020204" pitchFamily="34" charset="0"/>
              </a:rPr>
              <a:t>fraca</a:t>
            </a:r>
            <a:endParaRPr kumimoji="1" lang="en-US" sz="1200" dirty="0">
              <a:latin typeface="Huawei Sans" panose="020C0503030203020204" pitchFamily="34" charset="0"/>
              <a:cs typeface="Huawei Sans" panose="020C0503030203020204" pitchFamily="34" charset="0"/>
            </a:endParaRPr>
          </a:p>
        </p:txBody>
      </p:sp>
      <p:sp>
        <p:nvSpPr>
          <p:cNvPr id="97" name="矩形 96"/>
          <p:cNvSpPr/>
          <p:nvPr/>
        </p:nvSpPr>
        <p:spPr>
          <a:xfrm>
            <a:off x="4900701" y="1262462"/>
            <a:ext cx="3053944" cy="2018066"/>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8" name="Text Box 34"/>
          <p:cNvSpPr txBox="1">
            <a:spLocks noChangeArrowheads="1"/>
          </p:cNvSpPr>
          <p:nvPr/>
        </p:nvSpPr>
        <p:spPr bwMode="auto">
          <a:xfrm>
            <a:off x="5296842" y="1066867"/>
            <a:ext cx="2293015"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acesso do usuário</a:t>
            </a:r>
            <a:endParaRPr kumimoji="1" lang="en-US" sz="1200" dirty="0">
              <a:latin typeface="Huawei Sans" panose="020C0503030203020204" pitchFamily="34" charset="0"/>
              <a:cs typeface="Huawei Sans" panose="020C0503030203020204" pitchFamily="34" charset="0"/>
            </a:endParaRPr>
          </a:p>
        </p:txBody>
      </p:sp>
      <p:cxnSp>
        <p:nvCxnSpPr>
          <p:cNvPr id="99" name="肘形连接符 98"/>
          <p:cNvCxnSpPr>
            <a:stCxn id="90" idx="0"/>
          </p:cNvCxnSpPr>
          <p:nvPr/>
        </p:nvCxnSpPr>
        <p:spPr bwMode="auto">
          <a:xfrm rot="5400000" flipH="1" flipV="1">
            <a:off x="5714846" y="1743898"/>
            <a:ext cx="350586" cy="453259"/>
          </a:xfrm>
          <a:prstGeom prst="bentConnector2">
            <a:avLst/>
          </a:prstGeom>
          <a:solidFill>
            <a:srgbClr val="FF9900"/>
          </a:solidFill>
          <a:ln w="76200">
            <a:solidFill>
              <a:srgbClr val="FF9900"/>
            </a:solidFill>
          </a:ln>
        </p:spPr>
      </p:cxnSp>
      <p:sp>
        <p:nvSpPr>
          <p:cNvPr id="100" name="Text Box 34"/>
          <p:cNvSpPr txBox="1">
            <a:spLocks noChangeArrowheads="1"/>
          </p:cNvSpPr>
          <p:nvPr/>
        </p:nvSpPr>
        <p:spPr bwMode="auto">
          <a:xfrm>
            <a:off x="5646411" y="1774976"/>
            <a:ext cx="1593878" cy="646315"/>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Ligação direta a outros pisos</a:t>
            </a:r>
            <a:endParaRPr kumimoji="1" lang="en-US" sz="1200" dirty="0">
              <a:latin typeface="Huawei Sans" panose="020C0503030203020204" pitchFamily="34" charset="0"/>
              <a:cs typeface="Huawei Sans" panose="020C0503030203020204" pitchFamily="34" charset="0"/>
            </a:endParaRPr>
          </a:p>
        </p:txBody>
      </p:sp>
      <p:cxnSp>
        <p:nvCxnSpPr>
          <p:cNvPr id="101" name="直接连接符 100"/>
          <p:cNvCxnSpPr/>
          <p:nvPr/>
        </p:nvCxnSpPr>
        <p:spPr bwMode="auto">
          <a:xfrm>
            <a:off x="2006347" y="4748723"/>
            <a:ext cx="309320" cy="0"/>
          </a:xfrm>
          <a:prstGeom prst="line">
            <a:avLst/>
          </a:prstGeom>
          <a:solidFill>
            <a:srgbClr val="FF9900"/>
          </a:solidFill>
          <a:ln w="76200">
            <a:solidFill>
              <a:srgbClr val="FF9900"/>
            </a:solidFill>
          </a:ln>
        </p:spPr>
      </p:cxnSp>
      <p:sp>
        <p:nvSpPr>
          <p:cNvPr id="102" name="Text Box 34"/>
          <p:cNvSpPr txBox="1">
            <a:spLocks noChangeArrowheads="1"/>
          </p:cNvSpPr>
          <p:nvPr/>
        </p:nvSpPr>
        <p:spPr bwMode="auto">
          <a:xfrm>
            <a:off x="2306757" y="4517899"/>
            <a:ext cx="1022355"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Distribution cable</a:t>
            </a:r>
          </a:p>
        </p:txBody>
      </p:sp>
      <p:pic>
        <p:nvPicPr>
          <p:cNvPr id="103" name="图片 102"/>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96889" y="3528218"/>
            <a:ext cx="1174617" cy="723655"/>
          </a:xfrm>
          <a:prstGeom prst="rect">
            <a:avLst/>
          </a:prstGeom>
          <a:noFill/>
          <a:ln>
            <a:noFill/>
          </a:ln>
        </p:spPr>
      </p:pic>
      <p:pic>
        <p:nvPicPr>
          <p:cNvPr id="104" name="Picture 9"/>
          <p:cNvPicPr>
            <a:picLocks noChangeAspect="1" noChangeArrowheads="1"/>
          </p:cNvPicPr>
          <p:nvPr>
            <p:custDataLst>
              <p:tags r:id="rId3"/>
            </p:custDataLst>
          </p:nvPr>
        </p:nvPicPr>
        <p:blipFill>
          <a:blip r:embed="rId17">
            <a:extLst>
              <a:ext uri="{28A0092B-C50C-407E-A947-70E740481C1C}">
                <a14:useLocalDpi xmlns:a14="http://schemas.microsoft.com/office/drawing/2010/main" val="0"/>
              </a:ext>
            </a:extLst>
          </a:blip>
          <a:srcRect/>
          <a:stretch>
            <a:fillRect/>
          </a:stretch>
        </p:blipFill>
        <p:spPr bwMode="auto">
          <a:xfrm>
            <a:off x="5876044" y="3390187"/>
            <a:ext cx="1145031" cy="99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85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Compreendendo Gradualmente </a:t>
            </a:r>
            <a:r>
              <a:rPr lang="pt-BR" dirty="0" err="1">
                <a:latin typeface="Huawei Sans" panose="020C0503030203020204" pitchFamily="34" charset="0"/>
              </a:rPr>
              <a:t>ODNs</a:t>
            </a:r>
            <a:r>
              <a:rPr lang="pt-BR" dirty="0">
                <a:latin typeface="Huawei Sans" panose="020C0503030203020204" pitchFamily="34" charset="0"/>
              </a:rPr>
              <a:t> mais Complexas</a:t>
            </a:r>
            <a:r>
              <a:rPr lang="en-US" dirty="0">
                <a:latin typeface="Huawei Sans" panose="020C0503030203020204" pitchFamily="34" charset="0"/>
              </a:rPr>
              <a:t>(4)</a:t>
            </a:r>
          </a:p>
        </p:txBody>
      </p:sp>
      <p:sp>
        <p:nvSpPr>
          <p:cNvPr id="4" name="矩形 3"/>
          <p:cNvSpPr/>
          <p:nvPr/>
        </p:nvSpPr>
        <p:spPr>
          <a:xfrm>
            <a:off x="8054788" y="4871137"/>
            <a:ext cx="905633" cy="276999"/>
          </a:xfrm>
          <a:prstGeom prst="rect">
            <a:avLst/>
          </a:prstGeom>
        </p:spPr>
        <p:txBody>
          <a:bodyPr wrap="square" anchor="ctr">
            <a:noAutofit/>
          </a:bodyPr>
          <a:lstStyle/>
          <a:p>
            <a:pPr algn="ctr" fontAlgn="ctr"/>
            <a:r>
              <a:rPr lang="en-US" sz="1200" dirty="0">
                <a:solidFill>
                  <a:srgbClr val="231F20"/>
                </a:solidFill>
                <a:latin typeface="Huawei Sans" panose="020C0503030203020204" pitchFamily="34" charset="0"/>
              </a:rPr>
              <a:t>Ponto de </a:t>
            </a:r>
            <a:r>
              <a:rPr lang="en-US" sz="1200" dirty="0" err="1">
                <a:solidFill>
                  <a:srgbClr val="231F20"/>
                </a:solidFill>
                <a:latin typeface="Huawei Sans" panose="020C0503030203020204" pitchFamily="34" charset="0"/>
              </a:rPr>
              <a:t>união</a:t>
            </a:r>
            <a:endParaRPr lang="en-US" sz="1200" dirty="0">
              <a:solidFill>
                <a:srgbClr val="231F20"/>
              </a:solidFill>
              <a:latin typeface="Huawei Sans" panose="020C0503030203020204" pitchFamily="34" charset="0"/>
            </a:endParaRPr>
          </a:p>
        </p:txBody>
      </p:sp>
      <p:sp>
        <p:nvSpPr>
          <p:cNvPr id="5" name="矩形 4"/>
          <p:cNvSpPr/>
          <p:nvPr/>
        </p:nvSpPr>
        <p:spPr>
          <a:xfrm>
            <a:off x="9080731" y="4871137"/>
            <a:ext cx="969844" cy="276999"/>
          </a:xfrm>
          <a:prstGeom prst="rect">
            <a:avLst/>
          </a:prstGeom>
        </p:spPr>
        <p:txBody>
          <a:bodyPr wrap="square" anchor="ctr">
            <a:noAutofit/>
          </a:bodyPr>
          <a:lstStyle/>
          <a:p>
            <a:pPr algn="ctr" fontAlgn="ctr"/>
            <a:r>
              <a:rPr lang="en-US" sz="1200" dirty="0" err="1">
                <a:solidFill>
                  <a:srgbClr val="231F20"/>
                </a:solidFill>
                <a:latin typeface="Huawei Sans" panose="020C0503030203020204" pitchFamily="34" charset="0"/>
              </a:rPr>
              <a:t>Adaptador</a:t>
            </a:r>
            <a:r>
              <a:rPr lang="en-US" sz="1200" dirty="0">
                <a:solidFill>
                  <a:srgbClr val="231F20"/>
                </a:solidFill>
                <a:latin typeface="Huawei Sans" panose="020C0503030203020204" pitchFamily="34" charset="0"/>
              </a:rPr>
              <a:t> de </a:t>
            </a:r>
            <a:r>
              <a:rPr lang="en-US" sz="1200" dirty="0" err="1">
                <a:solidFill>
                  <a:srgbClr val="231F20"/>
                </a:solidFill>
                <a:latin typeface="Huawei Sans" panose="020C0503030203020204" pitchFamily="34" charset="0"/>
              </a:rPr>
              <a:t>energia</a:t>
            </a:r>
            <a:endParaRPr lang="en-US" sz="1200" dirty="0">
              <a:solidFill>
                <a:srgbClr val="231F20"/>
              </a:solidFill>
              <a:latin typeface="Huawei Sans" panose="020C0503030203020204" pitchFamily="34" charset="0"/>
            </a:endParaRPr>
          </a:p>
        </p:txBody>
      </p:sp>
      <p:sp>
        <p:nvSpPr>
          <p:cNvPr id="6" name="流程图: 汇总连接 5"/>
          <p:cNvSpPr/>
          <p:nvPr/>
        </p:nvSpPr>
        <p:spPr>
          <a:xfrm>
            <a:off x="7932044" y="4918290"/>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8888929" y="4872127"/>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4117915" y="5009636"/>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4479186" y="4778812"/>
            <a:ext cx="821772"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Drop/</a:t>
            </a:r>
          </a:p>
          <a:p>
            <a:pPr algn="ct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acesso</a:t>
            </a:r>
            <a:endParaRPr kumimoji="1" lang="en-US" sz="1200" dirty="0">
              <a:latin typeface="Huawei Sans" panose="020C0503030203020204" pitchFamily="34" charset="0"/>
              <a:cs typeface="Huawei Sans" panose="020C0503030203020204" pitchFamily="34" charset="0"/>
            </a:endParaRPr>
          </a:p>
        </p:txBody>
      </p:sp>
      <p:cxnSp>
        <p:nvCxnSpPr>
          <p:cNvPr id="13" name="直接连接符 12"/>
          <p:cNvCxnSpPr/>
          <p:nvPr/>
        </p:nvCxnSpPr>
        <p:spPr bwMode="auto">
          <a:xfrm>
            <a:off x="5192607" y="5009636"/>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5402369" y="4778812"/>
            <a:ext cx="84638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6310818" y="4871145"/>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6160759" y="4986777"/>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7064024" y="5009636"/>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7270695" y="4871145"/>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Fiber</a:t>
            </a:r>
          </a:p>
        </p:txBody>
      </p:sp>
      <p:sp>
        <p:nvSpPr>
          <p:cNvPr id="21" name="TextBox 18"/>
          <p:cNvSpPr txBox="1"/>
          <p:nvPr/>
        </p:nvSpPr>
        <p:spPr>
          <a:xfrm>
            <a:off x="451877" y="5261048"/>
            <a:ext cx="11306175" cy="791277"/>
          </a:xfrm>
          <a:prstGeom prst="rect">
            <a:avLst/>
          </a:prstGeom>
          <a:noFill/>
        </p:spPr>
        <p:txBody>
          <a:bodyPr wrap="square" rtlCol="0">
            <a:noAutofit/>
          </a:bodyPr>
          <a:lstStyle/>
          <a:p>
            <a:pPr marL="285750" indent="-285750" algn="just" fontAlgn="ctr">
              <a:spcBef>
                <a:spcPts val="0"/>
              </a:spcBef>
              <a:spcAft>
                <a:spcPts val="0"/>
              </a:spcAft>
              <a:buFont typeface="Arial" panose="020B0604020202020204" pitchFamily="34" charset="0"/>
              <a:buChar char="•"/>
            </a:pPr>
            <a:r>
              <a:rPr lang="pt-BR" sz="1400" dirty="0" err="1">
                <a:latin typeface="Huawei Sans" panose="020C0503030203020204" pitchFamily="34" charset="0"/>
                <a:cs typeface="Huawei Sans" panose="020C0503030203020204" pitchFamily="34" charset="0"/>
              </a:rPr>
              <a:t>ODNs</a:t>
            </a:r>
            <a:r>
              <a:rPr lang="pt-BR" sz="1400" dirty="0">
                <a:latin typeface="Huawei Sans" panose="020C0503030203020204" pitchFamily="34" charset="0"/>
                <a:cs typeface="Huawei Sans" panose="020C0503030203020204" pitchFamily="34" charset="0"/>
              </a:rPr>
              <a:t> em grandes campus e cenários FTTH: A OLT e o ODF de tipo armário partilham a mesma sala de equipamento. Os cabos de alimentação são instalados desde a sala de equipamento do CO até ao ponto de distribuição ótica/ponto de agregação de informação. O ponto de distribuição ótica/ponto de agregação de informação ramifica e distribui cabos ópticos para cada área</a:t>
            </a:r>
            <a:r>
              <a:rPr lang="en-US" sz="1400" dirty="0">
                <a:latin typeface="Huawei Sans" panose="020C0503030203020204" pitchFamily="34" charset="0"/>
                <a:cs typeface="Huawei Sans" panose="020C0503030203020204" pitchFamily="34" charset="0"/>
              </a:rPr>
              <a:t>.</a:t>
            </a:r>
          </a:p>
        </p:txBody>
      </p:sp>
      <p:sp>
        <p:nvSpPr>
          <p:cNvPr id="22" name="Text Box 34"/>
          <p:cNvSpPr txBox="1">
            <a:spLocks noChangeArrowheads="1"/>
          </p:cNvSpPr>
          <p:nvPr/>
        </p:nvSpPr>
        <p:spPr bwMode="auto">
          <a:xfrm>
            <a:off x="7334812" y="2907131"/>
            <a:ext cx="984600"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Optical splitter</a:t>
            </a:r>
          </a:p>
        </p:txBody>
      </p:sp>
      <p:sp>
        <p:nvSpPr>
          <p:cNvPr id="23" name="文本框 22"/>
          <p:cNvSpPr txBox="1"/>
          <p:nvPr/>
        </p:nvSpPr>
        <p:spPr bwMode="auto">
          <a:xfrm>
            <a:off x="861069" y="3112308"/>
            <a:ext cx="48724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785290" y="2975448"/>
            <a:ext cx="551367" cy="285614"/>
          </a:xfrm>
          <a:prstGeom prst="rect">
            <a:avLst/>
          </a:prstGeom>
          <a:noFill/>
          <a:ln w="9525">
            <a:noFill/>
            <a:miter lim="800000"/>
            <a:headEnd/>
            <a:tailEnd/>
          </a:ln>
        </p:spPr>
        <p:txBody>
          <a:bodyPr wrap="square" lIns="99980" tIns="49986" rIns="99980" bIns="49986" rtlCol="0" anchor="ctr">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8961" y="3799708"/>
            <a:ext cx="976832" cy="752521"/>
          </a:xfrm>
          <a:prstGeom prst="rect">
            <a:avLst/>
          </a:prstGeom>
        </p:spPr>
      </p:pic>
      <p:pic>
        <p:nvPicPr>
          <p:cNvPr id="26"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9009" y="3804391"/>
            <a:ext cx="915583" cy="743154"/>
          </a:xfrm>
          <a:prstGeom prst="rect">
            <a:avLst/>
          </a:prstGeom>
          <a:ln>
            <a:noFill/>
          </a:ln>
        </p:spPr>
      </p:pic>
      <p:pic>
        <p:nvPicPr>
          <p:cNvPr id="27" name="图片 26"/>
          <p:cNvPicPr>
            <a:picLocks noChangeAspect="1"/>
          </p:cNvPicPr>
          <p:nvPr/>
        </p:nvPicPr>
        <p:blipFill>
          <a:blip r:embed="rId8" cstate="print"/>
          <a:stretch>
            <a:fillRect/>
          </a:stretch>
        </p:blipFill>
        <p:spPr>
          <a:xfrm>
            <a:off x="770445" y="2163937"/>
            <a:ext cx="697510" cy="1016073"/>
          </a:xfrm>
          <a:prstGeom prst="rect">
            <a:avLst/>
          </a:prstGeom>
        </p:spPr>
      </p:pic>
      <p:pic>
        <p:nvPicPr>
          <p:cNvPr id="28" name="图片 27"/>
          <p:cNvPicPr>
            <a:picLocks noChangeAspect="1"/>
          </p:cNvPicPr>
          <p:nvPr/>
        </p:nvPicPr>
        <p:blipFill>
          <a:blip r:embed="rId9" cstate="print"/>
          <a:stretch>
            <a:fillRect/>
          </a:stretch>
        </p:blipFill>
        <p:spPr>
          <a:xfrm>
            <a:off x="10708094" y="2435656"/>
            <a:ext cx="716498" cy="472635"/>
          </a:xfrm>
          <a:prstGeom prst="rect">
            <a:avLst/>
          </a:prstGeom>
        </p:spPr>
      </p:pic>
      <p:cxnSp>
        <p:nvCxnSpPr>
          <p:cNvPr id="29" name="直接连接符 28"/>
          <p:cNvCxnSpPr>
            <a:stCxn id="27" idx="3"/>
            <a:endCxn id="88" idx="1"/>
          </p:cNvCxnSpPr>
          <p:nvPr/>
        </p:nvCxnSpPr>
        <p:spPr bwMode="auto">
          <a:xfrm flipV="1">
            <a:off x="1467955" y="2671973"/>
            <a:ext cx="168673" cy="1"/>
          </a:xfrm>
          <a:prstGeom prst="line">
            <a:avLst/>
          </a:prstGeom>
          <a:noFill/>
          <a:ln w="19050">
            <a:solidFill>
              <a:srgbClr val="FF9900"/>
            </a:solidFill>
            <a:round/>
            <a:headEnd/>
            <a:tailEnd/>
          </a:ln>
        </p:spPr>
      </p:cxnSp>
      <p:sp>
        <p:nvSpPr>
          <p:cNvPr id="30" name="Text Box 34"/>
          <p:cNvSpPr txBox="1">
            <a:spLocks noChangeArrowheads="1"/>
          </p:cNvSpPr>
          <p:nvPr/>
        </p:nvSpPr>
        <p:spPr bwMode="auto">
          <a:xfrm>
            <a:off x="1493663" y="3097770"/>
            <a:ext cx="759793"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1" name="流程图: 汇总连接 30"/>
          <p:cNvSpPr/>
          <p:nvPr/>
        </p:nvSpPr>
        <p:spPr>
          <a:xfrm>
            <a:off x="8726483" y="243970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2" name="矩形 31"/>
          <p:cNvSpPr/>
          <p:nvPr/>
        </p:nvSpPr>
        <p:spPr>
          <a:xfrm>
            <a:off x="8574844" y="234804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3" name="直接连接符 32"/>
          <p:cNvCxnSpPr>
            <a:stCxn id="32" idx="3"/>
            <a:endCxn id="31" idx="2"/>
          </p:cNvCxnSpPr>
          <p:nvPr/>
        </p:nvCxnSpPr>
        <p:spPr bwMode="auto">
          <a:xfrm flipV="1">
            <a:off x="8654979" y="2532705"/>
            <a:ext cx="71504" cy="1"/>
          </a:xfrm>
          <a:prstGeom prst="line">
            <a:avLst/>
          </a:prstGeom>
          <a:noFill/>
          <a:ln w="19050">
            <a:solidFill>
              <a:srgbClr val="FF9900"/>
            </a:solidFill>
            <a:round/>
            <a:headEnd/>
            <a:tailEnd/>
          </a:ln>
        </p:spPr>
      </p:cxnSp>
      <p:sp>
        <p:nvSpPr>
          <p:cNvPr id="34" name="流程图: 汇总连接 33"/>
          <p:cNvSpPr/>
          <p:nvPr/>
        </p:nvSpPr>
        <p:spPr>
          <a:xfrm>
            <a:off x="8724292" y="269778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5" name="矩形 34"/>
          <p:cNvSpPr/>
          <p:nvPr/>
        </p:nvSpPr>
        <p:spPr>
          <a:xfrm>
            <a:off x="8572653" y="260611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6" name="直接连接符 35"/>
          <p:cNvCxnSpPr>
            <a:stCxn id="35" idx="3"/>
            <a:endCxn id="34" idx="2"/>
          </p:cNvCxnSpPr>
          <p:nvPr/>
        </p:nvCxnSpPr>
        <p:spPr bwMode="auto">
          <a:xfrm flipV="1">
            <a:off x="8652788" y="2790781"/>
            <a:ext cx="71504" cy="1"/>
          </a:xfrm>
          <a:prstGeom prst="line">
            <a:avLst/>
          </a:prstGeom>
          <a:noFill/>
          <a:ln w="19050">
            <a:solidFill>
              <a:srgbClr val="FF9900"/>
            </a:solidFill>
            <a:round/>
            <a:headEnd/>
            <a:tailEnd/>
          </a:ln>
        </p:spPr>
      </p:cxnSp>
      <p:sp>
        <p:nvSpPr>
          <p:cNvPr id="37" name="矩形 36"/>
          <p:cNvSpPr/>
          <p:nvPr/>
        </p:nvSpPr>
        <p:spPr>
          <a:xfrm>
            <a:off x="9065106" y="2487308"/>
            <a:ext cx="811314"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肘形连接符 37"/>
          <p:cNvCxnSpPr>
            <a:stCxn id="31" idx="6"/>
            <a:endCxn id="37" idx="1"/>
          </p:cNvCxnSpPr>
          <p:nvPr/>
        </p:nvCxnSpPr>
        <p:spPr bwMode="auto">
          <a:xfrm>
            <a:off x="8928624" y="2532705"/>
            <a:ext cx="136482" cy="139269"/>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肘形连接符 38"/>
          <p:cNvCxnSpPr>
            <a:stCxn id="34" idx="6"/>
            <a:endCxn id="37" idx="1"/>
          </p:cNvCxnSpPr>
          <p:nvPr/>
        </p:nvCxnSpPr>
        <p:spPr bwMode="auto">
          <a:xfrm flipV="1">
            <a:off x="8926433" y="2671974"/>
            <a:ext cx="138673" cy="118807"/>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sp>
        <p:nvSpPr>
          <p:cNvPr id="40" name="矩形 39"/>
          <p:cNvSpPr/>
          <p:nvPr/>
        </p:nvSpPr>
        <p:spPr>
          <a:xfrm>
            <a:off x="10387111" y="2352086"/>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1" name="流程图: 汇总连接 40"/>
          <p:cNvSpPr/>
          <p:nvPr/>
        </p:nvSpPr>
        <p:spPr>
          <a:xfrm>
            <a:off x="9948428" y="241585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2" name="流程图: 汇总连接 41"/>
          <p:cNvSpPr/>
          <p:nvPr/>
        </p:nvSpPr>
        <p:spPr>
          <a:xfrm>
            <a:off x="9948428" y="274560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3" name="组合 42"/>
          <p:cNvGrpSpPr/>
          <p:nvPr/>
        </p:nvGrpSpPr>
        <p:grpSpPr>
          <a:xfrm>
            <a:off x="10291810" y="2368784"/>
            <a:ext cx="254803" cy="284195"/>
            <a:chOff x="6397414" y="2531533"/>
            <a:chExt cx="159172" cy="143934"/>
          </a:xfrm>
        </p:grpSpPr>
        <p:sp>
          <p:nvSpPr>
            <p:cNvPr id="44" name="流程图: 过程 43"/>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5" name="流程图: 过程 44"/>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6" name="流程图: 过程 45"/>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7" name="组合 46"/>
          <p:cNvGrpSpPr/>
          <p:nvPr/>
        </p:nvGrpSpPr>
        <p:grpSpPr>
          <a:xfrm>
            <a:off x="10291810" y="2690711"/>
            <a:ext cx="254803" cy="284195"/>
            <a:chOff x="6397414" y="2531533"/>
            <a:chExt cx="159172" cy="143934"/>
          </a:xfrm>
        </p:grpSpPr>
        <p:sp>
          <p:nvSpPr>
            <p:cNvPr id="48" name="流程图: 过程 4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9" name="流程图: 过程 4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0" name="流程图: 过程 4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1" name="直接连接符 50"/>
          <p:cNvCxnSpPr>
            <a:stCxn id="42" idx="6"/>
            <a:endCxn id="52" idx="1"/>
          </p:cNvCxnSpPr>
          <p:nvPr/>
        </p:nvCxnSpPr>
        <p:spPr bwMode="auto">
          <a:xfrm flipV="1">
            <a:off x="10150569" y="2836828"/>
            <a:ext cx="58406" cy="1775"/>
          </a:xfrm>
          <a:prstGeom prst="line">
            <a:avLst/>
          </a:prstGeom>
          <a:noFill/>
          <a:ln w="19050">
            <a:solidFill>
              <a:srgbClr val="FF9900"/>
            </a:solidFill>
            <a:round/>
            <a:headEnd/>
            <a:tailEnd/>
          </a:ln>
        </p:spPr>
      </p:cxnSp>
      <p:sp>
        <p:nvSpPr>
          <p:cNvPr id="52" name="矩形 51"/>
          <p:cNvSpPr/>
          <p:nvPr/>
        </p:nvSpPr>
        <p:spPr>
          <a:xfrm>
            <a:off x="10208975" y="265216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3" name="直接连接符 52"/>
          <p:cNvCxnSpPr>
            <a:stCxn id="41" idx="6"/>
            <a:endCxn id="54" idx="1"/>
          </p:cNvCxnSpPr>
          <p:nvPr/>
        </p:nvCxnSpPr>
        <p:spPr bwMode="auto">
          <a:xfrm flipV="1">
            <a:off x="10150569" y="2508796"/>
            <a:ext cx="58406" cy="59"/>
          </a:xfrm>
          <a:prstGeom prst="line">
            <a:avLst/>
          </a:prstGeom>
          <a:noFill/>
          <a:ln w="19050">
            <a:solidFill>
              <a:srgbClr val="FF9900"/>
            </a:solidFill>
            <a:round/>
            <a:headEnd/>
            <a:tailEnd/>
          </a:ln>
        </p:spPr>
      </p:cxnSp>
      <p:sp>
        <p:nvSpPr>
          <p:cNvPr id="54" name="矩形 53"/>
          <p:cNvSpPr/>
          <p:nvPr/>
        </p:nvSpPr>
        <p:spPr>
          <a:xfrm>
            <a:off x="10208975" y="232413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肘形连接符 54"/>
          <p:cNvCxnSpPr>
            <a:stCxn id="37" idx="3"/>
            <a:endCxn id="41" idx="2"/>
          </p:cNvCxnSpPr>
          <p:nvPr/>
        </p:nvCxnSpPr>
        <p:spPr bwMode="auto">
          <a:xfrm flipV="1">
            <a:off x="9876420" y="2508855"/>
            <a:ext cx="72008" cy="16311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6" name="肘形连接符 55"/>
          <p:cNvCxnSpPr>
            <a:stCxn id="37" idx="3"/>
            <a:endCxn id="42" idx="2"/>
          </p:cNvCxnSpPr>
          <p:nvPr/>
        </p:nvCxnSpPr>
        <p:spPr bwMode="auto">
          <a:xfrm>
            <a:off x="9876420" y="2671974"/>
            <a:ext cx="72008" cy="166629"/>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肘形连接符 56"/>
          <p:cNvCxnSpPr>
            <a:stCxn id="46" idx="3"/>
            <a:endCxn id="28" idx="1"/>
          </p:cNvCxnSpPr>
          <p:nvPr/>
        </p:nvCxnSpPr>
        <p:spPr bwMode="auto">
          <a:xfrm>
            <a:off x="10546613" y="2510879"/>
            <a:ext cx="161481" cy="161095"/>
          </a:xfrm>
          <a:prstGeom prst="bentConnector3">
            <a:avLst/>
          </a:prstGeom>
          <a:noFill/>
          <a:ln w="19050">
            <a:solidFill>
              <a:srgbClr val="FF9900"/>
            </a:solidFill>
            <a:round/>
            <a:headEnd/>
            <a:tailEnd/>
          </a:ln>
        </p:spPr>
      </p:cxnSp>
      <p:pic>
        <p:nvPicPr>
          <p:cNvPr id="58" name="图片 57"/>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16377" y="3786323"/>
            <a:ext cx="866961" cy="779290"/>
          </a:xfrm>
          <a:prstGeom prst="rect">
            <a:avLst/>
          </a:prstGeom>
          <a:noFill/>
          <a:ln>
            <a:noFill/>
          </a:ln>
        </p:spPr>
      </p:pic>
      <p:sp>
        <p:nvSpPr>
          <p:cNvPr id="59" name="矩形 58"/>
          <p:cNvSpPr/>
          <p:nvPr/>
        </p:nvSpPr>
        <p:spPr>
          <a:xfrm>
            <a:off x="5803056" y="2627768"/>
            <a:ext cx="770277" cy="88411"/>
          </a:xfrm>
          <a:prstGeom prst="rect">
            <a:avLst/>
          </a:prstGeom>
          <a:solidFill>
            <a:srgbClr val="FF990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0" name="流程图: 汇总连接 59"/>
          <p:cNvSpPr/>
          <p:nvPr/>
        </p:nvSpPr>
        <p:spPr>
          <a:xfrm>
            <a:off x="2144497" y="243215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1" name="矩形 60"/>
          <p:cNvSpPr/>
          <p:nvPr/>
        </p:nvSpPr>
        <p:spPr>
          <a:xfrm>
            <a:off x="1990078" y="234049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2" name="直接连接符 61"/>
          <p:cNvCxnSpPr>
            <a:stCxn id="61" idx="3"/>
            <a:endCxn id="60" idx="2"/>
          </p:cNvCxnSpPr>
          <p:nvPr/>
        </p:nvCxnSpPr>
        <p:spPr bwMode="auto">
          <a:xfrm flipV="1">
            <a:off x="2070213" y="2525155"/>
            <a:ext cx="74284" cy="1"/>
          </a:xfrm>
          <a:prstGeom prst="line">
            <a:avLst/>
          </a:prstGeom>
          <a:noFill/>
          <a:ln w="19050">
            <a:solidFill>
              <a:srgbClr val="FF9900"/>
            </a:solidFill>
            <a:round/>
            <a:headEnd/>
            <a:tailEnd/>
          </a:ln>
        </p:spPr>
      </p:cxnSp>
      <p:sp>
        <p:nvSpPr>
          <p:cNvPr id="63" name="流程图: 汇总连接 62"/>
          <p:cNvSpPr/>
          <p:nvPr/>
        </p:nvSpPr>
        <p:spPr>
          <a:xfrm>
            <a:off x="2142306" y="269023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64" name="矩形 63"/>
          <p:cNvSpPr/>
          <p:nvPr/>
        </p:nvSpPr>
        <p:spPr>
          <a:xfrm>
            <a:off x="1987887" y="259856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65" name="直接连接符 64"/>
          <p:cNvCxnSpPr>
            <a:stCxn id="64" idx="3"/>
            <a:endCxn id="63" idx="2"/>
          </p:cNvCxnSpPr>
          <p:nvPr/>
        </p:nvCxnSpPr>
        <p:spPr bwMode="auto">
          <a:xfrm flipV="1">
            <a:off x="2068022" y="2783231"/>
            <a:ext cx="74284" cy="1"/>
          </a:xfrm>
          <a:prstGeom prst="line">
            <a:avLst/>
          </a:prstGeom>
          <a:noFill/>
          <a:ln w="19050">
            <a:solidFill>
              <a:srgbClr val="FF9900"/>
            </a:solidFill>
            <a:round/>
            <a:headEnd/>
            <a:tailEnd/>
          </a:ln>
        </p:spPr>
      </p:cxnSp>
      <p:cxnSp>
        <p:nvCxnSpPr>
          <p:cNvPr id="66" name="肘形连接符 65"/>
          <p:cNvCxnSpPr>
            <a:stCxn id="60" idx="6"/>
          </p:cNvCxnSpPr>
          <p:nvPr/>
        </p:nvCxnSpPr>
        <p:spPr bwMode="auto">
          <a:xfrm>
            <a:off x="2346638" y="2525155"/>
            <a:ext cx="114335" cy="14681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67" name="肘形连接符 66"/>
          <p:cNvCxnSpPr>
            <a:stCxn id="63" idx="6"/>
          </p:cNvCxnSpPr>
          <p:nvPr/>
        </p:nvCxnSpPr>
        <p:spPr bwMode="auto">
          <a:xfrm flipV="1">
            <a:off x="2344447" y="2671973"/>
            <a:ext cx="116526" cy="11125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68" name="矩形 67"/>
          <p:cNvSpPr/>
          <p:nvPr/>
        </p:nvSpPr>
        <p:spPr>
          <a:xfrm>
            <a:off x="662435" y="1310326"/>
            <a:ext cx="182786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9" name="Text Box 34"/>
          <p:cNvSpPr txBox="1">
            <a:spLocks noChangeArrowheads="1"/>
          </p:cNvSpPr>
          <p:nvPr/>
        </p:nvSpPr>
        <p:spPr bwMode="auto">
          <a:xfrm>
            <a:off x="910021" y="1385145"/>
            <a:ext cx="1397560"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0" name="矩形 69"/>
          <p:cNvSpPr/>
          <p:nvPr/>
        </p:nvSpPr>
        <p:spPr>
          <a:xfrm>
            <a:off x="9147916" y="1310326"/>
            <a:ext cx="61189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1" name="Text Box 34"/>
          <p:cNvSpPr txBox="1">
            <a:spLocks noChangeArrowheads="1"/>
          </p:cNvSpPr>
          <p:nvPr/>
        </p:nvSpPr>
        <p:spPr bwMode="auto">
          <a:xfrm>
            <a:off x="9098113" y="1226098"/>
            <a:ext cx="739675" cy="1169535"/>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Poço de piso e de corrente fraca</a:t>
            </a:r>
            <a:endParaRPr kumimoji="1" lang="en-US" sz="1200" dirty="0">
              <a:latin typeface="Huawei Sans" panose="020C0503030203020204" pitchFamily="34" charset="0"/>
              <a:cs typeface="Huawei Sans" panose="020C0503030203020204" pitchFamily="34" charset="0"/>
            </a:endParaRPr>
          </a:p>
        </p:txBody>
      </p:sp>
      <p:sp>
        <p:nvSpPr>
          <p:cNvPr id="72" name="矩形 71"/>
          <p:cNvSpPr/>
          <p:nvPr/>
        </p:nvSpPr>
        <p:spPr>
          <a:xfrm>
            <a:off x="9833511" y="1310326"/>
            <a:ext cx="1648336"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3" name="Text Box 34"/>
          <p:cNvSpPr txBox="1">
            <a:spLocks noChangeArrowheads="1"/>
          </p:cNvSpPr>
          <p:nvPr/>
        </p:nvSpPr>
        <p:spPr bwMode="auto">
          <a:xfrm>
            <a:off x="9921851" y="1273868"/>
            <a:ext cx="1455324"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
        <p:nvSpPr>
          <p:cNvPr id="74" name="Text Box 34"/>
          <p:cNvSpPr txBox="1">
            <a:spLocks noChangeArrowheads="1"/>
          </p:cNvSpPr>
          <p:nvPr/>
        </p:nvSpPr>
        <p:spPr bwMode="auto">
          <a:xfrm>
            <a:off x="6451558" y="2820771"/>
            <a:ext cx="104903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cxnSp>
        <p:nvCxnSpPr>
          <p:cNvPr id="75" name="肘形连接符 74"/>
          <p:cNvCxnSpPr>
            <a:stCxn id="59" idx="3"/>
            <a:endCxn id="77" idx="2"/>
          </p:cNvCxnSpPr>
          <p:nvPr/>
        </p:nvCxnSpPr>
        <p:spPr bwMode="auto">
          <a:xfrm flipV="1">
            <a:off x="6573333" y="2521651"/>
            <a:ext cx="106860" cy="15032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76" name="肘形连接符 75"/>
          <p:cNvCxnSpPr>
            <a:stCxn id="59" idx="3"/>
            <a:endCxn id="80" idx="2"/>
          </p:cNvCxnSpPr>
          <p:nvPr/>
        </p:nvCxnSpPr>
        <p:spPr bwMode="auto">
          <a:xfrm>
            <a:off x="6573333" y="2671974"/>
            <a:ext cx="104669" cy="107753"/>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77" name="流程图: 汇总连接 76"/>
          <p:cNvSpPr/>
          <p:nvPr/>
        </p:nvSpPr>
        <p:spPr>
          <a:xfrm>
            <a:off x="6680193" y="242865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78" name="矩形 77"/>
          <p:cNvSpPr/>
          <p:nvPr/>
        </p:nvSpPr>
        <p:spPr>
          <a:xfrm>
            <a:off x="6965962" y="233698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79" name="直接连接符 78"/>
          <p:cNvCxnSpPr>
            <a:stCxn id="78" idx="1"/>
            <a:endCxn id="77" idx="6"/>
          </p:cNvCxnSpPr>
          <p:nvPr/>
        </p:nvCxnSpPr>
        <p:spPr bwMode="auto">
          <a:xfrm flipH="1" flipV="1">
            <a:off x="6882334" y="2521651"/>
            <a:ext cx="83628" cy="1"/>
          </a:xfrm>
          <a:prstGeom prst="line">
            <a:avLst/>
          </a:prstGeom>
          <a:noFill/>
          <a:ln w="19050">
            <a:solidFill>
              <a:srgbClr val="FF9900"/>
            </a:solidFill>
            <a:round/>
            <a:headEnd/>
            <a:tailEnd/>
          </a:ln>
        </p:spPr>
      </p:cxnSp>
      <p:sp>
        <p:nvSpPr>
          <p:cNvPr id="80" name="流程图: 汇总连接 79"/>
          <p:cNvSpPr/>
          <p:nvPr/>
        </p:nvSpPr>
        <p:spPr>
          <a:xfrm>
            <a:off x="6678002" y="2686727"/>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81" name="矩形 80"/>
          <p:cNvSpPr/>
          <p:nvPr/>
        </p:nvSpPr>
        <p:spPr>
          <a:xfrm>
            <a:off x="6963771" y="259506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82" name="直接连接符 81"/>
          <p:cNvCxnSpPr>
            <a:stCxn id="81" idx="1"/>
            <a:endCxn id="80" idx="6"/>
          </p:cNvCxnSpPr>
          <p:nvPr/>
        </p:nvCxnSpPr>
        <p:spPr bwMode="auto">
          <a:xfrm flipH="1" flipV="1">
            <a:off x="6880143" y="2779727"/>
            <a:ext cx="83628" cy="1"/>
          </a:xfrm>
          <a:prstGeom prst="line">
            <a:avLst/>
          </a:prstGeom>
          <a:noFill/>
          <a:ln w="19050">
            <a:solidFill>
              <a:srgbClr val="FF9900"/>
            </a:solidFill>
            <a:round/>
            <a:headEnd/>
            <a:tailEnd/>
          </a:ln>
        </p:spPr>
      </p:cxnSp>
      <p:cxnSp>
        <p:nvCxnSpPr>
          <p:cNvPr id="83" name="直接连接符 82"/>
          <p:cNvCxnSpPr>
            <a:stCxn id="87" idx="3"/>
            <a:endCxn id="86" idx="3"/>
          </p:cNvCxnSpPr>
          <p:nvPr/>
        </p:nvCxnSpPr>
        <p:spPr bwMode="auto">
          <a:xfrm>
            <a:off x="7479535" y="2671973"/>
            <a:ext cx="7851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4" name="直接连接符 83"/>
          <p:cNvCxnSpPr/>
          <p:nvPr/>
        </p:nvCxnSpPr>
        <p:spPr bwMode="auto">
          <a:xfrm flipV="1">
            <a:off x="7808515" y="2490664"/>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a:off x="7808515" y="2656303"/>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86" name="图片 85"/>
          <p:cNvPicPr>
            <a:picLocks noChangeAspect="1"/>
          </p:cNvPicPr>
          <p:nvPr/>
        </p:nvPicPr>
        <p:blipFill>
          <a:blip r:embed="rId11" cstate="print"/>
          <a:stretch>
            <a:fillRect/>
          </a:stretch>
        </p:blipFill>
        <p:spPr>
          <a:xfrm flipH="1">
            <a:off x="7558050" y="2395633"/>
            <a:ext cx="503893" cy="552680"/>
          </a:xfrm>
          <a:prstGeom prst="rect">
            <a:avLst/>
          </a:prstGeom>
        </p:spPr>
      </p:pic>
      <p:pic>
        <p:nvPicPr>
          <p:cNvPr id="87" name="图片 86"/>
          <p:cNvPicPr>
            <a:picLocks noChangeAspect="1"/>
          </p:cNvPicPr>
          <p:nvPr/>
        </p:nvPicPr>
        <p:blipFill>
          <a:blip r:embed="rId12"/>
          <a:stretch>
            <a:fillRect/>
          </a:stretch>
        </p:blipFill>
        <p:spPr>
          <a:xfrm>
            <a:off x="7079643" y="2397545"/>
            <a:ext cx="399892" cy="548856"/>
          </a:xfrm>
          <a:prstGeom prst="rect">
            <a:avLst/>
          </a:prstGeom>
        </p:spPr>
      </p:pic>
      <p:pic>
        <p:nvPicPr>
          <p:cNvPr id="88" name="图片 87"/>
          <p:cNvPicPr>
            <a:picLocks noChangeAspect="1"/>
          </p:cNvPicPr>
          <p:nvPr/>
        </p:nvPicPr>
        <p:blipFill>
          <a:blip r:embed="rId12"/>
          <a:stretch>
            <a:fillRect/>
          </a:stretch>
        </p:blipFill>
        <p:spPr>
          <a:xfrm>
            <a:off x="1636628" y="2397545"/>
            <a:ext cx="399892" cy="548856"/>
          </a:xfrm>
          <a:prstGeom prst="rect">
            <a:avLst/>
          </a:prstGeom>
        </p:spPr>
      </p:pic>
      <p:pic>
        <p:nvPicPr>
          <p:cNvPr id="89" name="图片 88"/>
          <p:cNvPicPr>
            <a:picLocks noChangeAspect="1"/>
          </p:cNvPicPr>
          <p:nvPr/>
        </p:nvPicPr>
        <p:blipFill>
          <a:blip r:embed="rId12"/>
          <a:stretch>
            <a:fillRect/>
          </a:stretch>
        </p:blipFill>
        <p:spPr>
          <a:xfrm>
            <a:off x="8227511" y="2397545"/>
            <a:ext cx="399892" cy="548856"/>
          </a:xfrm>
          <a:prstGeom prst="rect">
            <a:avLst/>
          </a:prstGeom>
        </p:spPr>
      </p:pic>
      <p:cxnSp>
        <p:nvCxnSpPr>
          <p:cNvPr id="90" name="直接连接符 89"/>
          <p:cNvCxnSpPr>
            <a:stCxn id="86" idx="1"/>
            <a:endCxn id="89" idx="1"/>
          </p:cNvCxnSpPr>
          <p:nvPr/>
        </p:nvCxnSpPr>
        <p:spPr bwMode="auto">
          <a:xfrm>
            <a:off x="8061943" y="2671973"/>
            <a:ext cx="16556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1" name="Text Box 34"/>
          <p:cNvSpPr txBox="1">
            <a:spLocks noChangeArrowheads="1"/>
          </p:cNvSpPr>
          <p:nvPr/>
        </p:nvSpPr>
        <p:spPr bwMode="auto">
          <a:xfrm>
            <a:off x="8024350" y="2820771"/>
            <a:ext cx="1067906"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sp>
        <p:nvSpPr>
          <p:cNvPr id="92" name="矩形 91"/>
          <p:cNvSpPr/>
          <p:nvPr/>
        </p:nvSpPr>
        <p:spPr>
          <a:xfrm>
            <a:off x="5866119" y="1310326"/>
            <a:ext cx="600049"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3" name="Text Box 34"/>
          <p:cNvSpPr txBox="1">
            <a:spLocks noChangeArrowheads="1"/>
          </p:cNvSpPr>
          <p:nvPr/>
        </p:nvSpPr>
        <p:spPr bwMode="auto">
          <a:xfrm>
            <a:off x="5701806" y="1283233"/>
            <a:ext cx="956006"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Poço</a:t>
            </a:r>
            <a:r>
              <a:rPr kumimoji="1" lang="en-US" sz="1200" dirty="0">
                <a:latin typeface="Huawei Sans" panose="020C0503030203020204" pitchFamily="34" charset="0"/>
                <a:cs typeface="Huawei Sans" panose="020C0503030203020204" pitchFamily="34" charset="0"/>
              </a:rPr>
              <a:t> de </a:t>
            </a:r>
            <a:r>
              <a:rPr kumimoji="1" lang="en-US" sz="1200" dirty="0" err="1">
                <a:latin typeface="Huawei Sans" panose="020C0503030203020204" pitchFamily="34" charset="0"/>
                <a:cs typeface="Huawei Sans" panose="020C0503030203020204" pitchFamily="34" charset="0"/>
              </a:rPr>
              <a:t>corrente</a:t>
            </a:r>
            <a:r>
              <a:rPr kumimoji="1" lang="en-US" sz="1200" dirty="0">
                <a:latin typeface="Huawei Sans" panose="020C0503030203020204" pitchFamily="34" charset="0"/>
                <a:cs typeface="Huawei Sans" panose="020C0503030203020204" pitchFamily="34" charset="0"/>
              </a:rPr>
              <a:t> </a:t>
            </a:r>
            <a:r>
              <a:rPr kumimoji="1" lang="en-US" sz="1200" dirty="0" err="1">
                <a:latin typeface="Huawei Sans" panose="020C0503030203020204" pitchFamily="34" charset="0"/>
                <a:cs typeface="Huawei Sans" panose="020C0503030203020204" pitchFamily="34" charset="0"/>
              </a:rPr>
              <a:t>fraca</a:t>
            </a:r>
            <a:endParaRPr kumimoji="1" lang="en-US" sz="1200" dirty="0">
              <a:latin typeface="Huawei Sans" panose="020C0503030203020204" pitchFamily="34" charset="0"/>
              <a:cs typeface="Huawei Sans" panose="020C0503030203020204" pitchFamily="34" charset="0"/>
            </a:endParaRPr>
          </a:p>
        </p:txBody>
      </p:sp>
      <p:sp>
        <p:nvSpPr>
          <p:cNvPr id="94" name="矩形 93"/>
          <p:cNvSpPr/>
          <p:nvPr/>
        </p:nvSpPr>
        <p:spPr>
          <a:xfrm>
            <a:off x="6509134" y="1310326"/>
            <a:ext cx="2575198"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95" name="Text Box 34"/>
          <p:cNvSpPr txBox="1">
            <a:spLocks noChangeArrowheads="1"/>
          </p:cNvSpPr>
          <p:nvPr/>
        </p:nvSpPr>
        <p:spPr bwMode="auto">
          <a:xfrm>
            <a:off x="6284534" y="1256040"/>
            <a:ext cx="3006230"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acesso do usuário/ponto de distribuição de informações</a:t>
            </a:r>
            <a:endParaRPr kumimoji="1" lang="en-US" sz="1200" dirty="0">
              <a:latin typeface="Huawei Sans" panose="020C0503030203020204" pitchFamily="34" charset="0"/>
              <a:cs typeface="Huawei Sans" panose="020C0503030203020204" pitchFamily="34" charset="0"/>
            </a:endParaRPr>
          </a:p>
        </p:txBody>
      </p:sp>
      <p:cxnSp>
        <p:nvCxnSpPr>
          <p:cNvPr id="96" name="肘形连接符 95"/>
          <p:cNvCxnSpPr>
            <a:stCxn id="87" idx="0"/>
          </p:cNvCxnSpPr>
          <p:nvPr/>
        </p:nvCxnSpPr>
        <p:spPr bwMode="auto">
          <a:xfrm rot="5400000" flipH="1" flipV="1">
            <a:off x="7330926" y="1995624"/>
            <a:ext cx="350585" cy="453258"/>
          </a:xfrm>
          <a:prstGeom prst="bentConnector2">
            <a:avLst/>
          </a:prstGeom>
          <a:solidFill>
            <a:srgbClr val="FF9900"/>
          </a:solidFill>
          <a:ln w="76200">
            <a:solidFill>
              <a:srgbClr val="FF9900"/>
            </a:solidFill>
          </a:ln>
        </p:spPr>
      </p:cxnSp>
      <p:sp>
        <p:nvSpPr>
          <p:cNvPr id="97" name="Text Box 34"/>
          <p:cNvSpPr txBox="1">
            <a:spLocks noChangeArrowheads="1"/>
          </p:cNvSpPr>
          <p:nvPr/>
        </p:nvSpPr>
        <p:spPr bwMode="auto">
          <a:xfrm>
            <a:off x="7197930" y="2007440"/>
            <a:ext cx="1899293" cy="646315"/>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Ligação direta a outros pisos</a:t>
            </a:r>
            <a:endParaRPr kumimoji="1" lang="en-US" sz="1200" dirty="0">
              <a:latin typeface="Huawei Sans" panose="020C0503030203020204" pitchFamily="34" charset="0"/>
              <a:cs typeface="Huawei Sans" panose="020C0503030203020204" pitchFamily="34" charset="0"/>
            </a:endParaRPr>
          </a:p>
        </p:txBody>
      </p:sp>
      <p:cxnSp>
        <p:nvCxnSpPr>
          <p:cNvPr id="98" name="直接连接符 97"/>
          <p:cNvCxnSpPr/>
          <p:nvPr/>
        </p:nvCxnSpPr>
        <p:spPr bwMode="auto">
          <a:xfrm>
            <a:off x="2660571" y="5009636"/>
            <a:ext cx="309320" cy="0"/>
          </a:xfrm>
          <a:prstGeom prst="line">
            <a:avLst/>
          </a:prstGeom>
          <a:solidFill>
            <a:srgbClr val="FF9900"/>
          </a:solidFill>
          <a:ln w="76200">
            <a:solidFill>
              <a:srgbClr val="FF9900"/>
            </a:solidFill>
          </a:ln>
        </p:spPr>
      </p:cxnSp>
      <p:sp>
        <p:nvSpPr>
          <p:cNvPr id="99" name="Text Box 34"/>
          <p:cNvSpPr txBox="1">
            <a:spLocks noChangeArrowheads="1"/>
          </p:cNvSpPr>
          <p:nvPr/>
        </p:nvSpPr>
        <p:spPr bwMode="auto">
          <a:xfrm>
            <a:off x="2942912" y="4778812"/>
            <a:ext cx="1028172"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distribuição</a:t>
            </a:r>
            <a:endParaRPr kumimoji="1" lang="en-US" sz="1200" dirty="0">
              <a:latin typeface="Huawei Sans" panose="020C0503030203020204" pitchFamily="34" charset="0"/>
              <a:cs typeface="Huawei Sans" panose="020C0503030203020204" pitchFamily="34" charset="0"/>
            </a:endParaRPr>
          </a:p>
        </p:txBody>
      </p:sp>
      <p:pic>
        <p:nvPicPr>
          <p:cNvPr id="100" name="图片 99"/>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33291" y="3814141"/>
            <a:ext cx="1174617" cy="723655"/>
          </a:xfrm>
          <a:prstGeom prst="rect">
            <a:avLst/>
          </a:prstGeom>
          <a:noFill/>
          <a:ln>
            <a:noFill/>
          </a:ln>
        </p:spPr>
      </p:pic>
      <p:pic>
        <p:nvPicPr>
          <p:cNvPr id="101" name="Picture 9"/>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7111209" y="3676110"/>
            <a:ext cx="1145031" cy="99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矩形 101"/>
          <p:cNvSpPr/>
          <p:nvPr/>
        </p:nvSpPr>
        <p:spPr>
          <a:xfrm>
            <a:off x="2445677" y="2604818"/>
            <a:ext cx="886753" cy="134310"/>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03" name="Text Box 34"/>
          <p:cNvSpPr txBox="1">
            <a:spLocks noChangeArrowheads="1"/>
          </p:cNvSpPr>
          <p:nvPr/>
        </p:nvSpPr>
        <p:spPr bwMode="auto">
          <a:xfrm>
            <a:off x="4067593" y="2916800"/>
            <a:ext cx="984600"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Splitter </a:t>
            </a:r>
            <a:r>
              <a:rPr kumimoji="1" lang="en-US" sz="1200" dirty="0" err="1">
                <a:latin typeface="Huawei Sans" panose="020C0503030203020204" pitchFamily="34" charset="0"/>
                <a:cs typeface="Huawei Sans" panose="020C0503030203020204" pitchFamily="34" charset="0"/>
              </a:rPr>
              <a:t>ótico</a:t>
            </a:r>
            <a:endParaRPr kumimoji="1" lang="en-US" sz="1200" dirty="0">
              <a:latin typeface="Huawei Sans" panose="020C0503030203020204" pitchFamily="34" charset="0"/>
              <a:cs typeface="Huawei Sans" panose="020C0503030203020204" pitchFamily="34" charset="0"/>
            </a:endParaRPr>
          </a:p>
        </p:txBody>
      </p:sp>
      <p:sp>
        <p:nvSpPr>
          <p:cNvPr id="104" name="流程图: 汇总连接 103"/>
          <p:cNvSpPr/>
          <p:nvPr/>
        </p:nvSpPr>
        <p:spPr>
          <a:xfrm>
            <a:off x="5433341" y="2438096"/>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05" name="矩形 104"/>
          <p:cNvSpPr/>
          <p:nvPr/>
        </p:nvSpPr>
        <p:spPr>
          <a:xfrm>
            <a:off x="5281702" y="2346431"/>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06" name="直接连接符 105"/>
          <p:cNvCxnSpPr>
            <a:stCxn id="105" idx="3"/>
            <a:endCxn id="104" idx="2"/>
          </p:cNvCxnSpPr>
          <p:nvPr/>
        </p:nvCxnSpPr>
        <p:spPr bwMode="auto">
          <a:xfrm flipV="1">
            <a:off x="5361837" y="2531096"/>
            <a:ext cx="71504" cy="1"/>
          </a:xfrm>
          <a:prstGeom prst="line">
            <a:avLst/>
          </a:prstGeom>
          <a:noFill/>
          <a:ln w="19050">
            <a:solidFill>
              <a:srgbClr val="FF9900"/>
            </a:solidFill>
            <a:round/>
            <a:headEnd/>
            <a:tailEnd/>
          </a:ln>
        </p:spPr>
      </p:cxnSp>
      <p:sp>
        <p:nvSpPr>
          <p:cNvPr id="107" name="流程图: 汇总连接 106"/>
          <p:cNvSpPr/>
          <p:nvPr/>
        </p:nvSpPr>
        <p:spPr>
          <a:xfrm>
            <a:off x="5431150" y="2696172"/>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08" name="矩形 107"/>
          <p:cNvSpPr/>
          <p:nvPr/>
        </p:nvSpPr>
        <p:spPr>
          <a:xfrm>
            <a:off x="5279511" y="2604507"/>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09" name="直接连接符 108"/>
          <p:cNvCxnSpPr>
            <a:stCxn id="108" idx="3"/>
            <a:endCxn id="107" idx="2"/>
          </p:cNvCxnSpPr>
          <p:nvPr/>
        </p:nvCxnSpPr>
        <p:spPr bwMode="auto">
          <a:xfrm flipV="1">
            <a:off x="5359646" y="2789172"/>
            <a:ext cx="71504" cy="1"/>
          </a:xfrm>
          <a:prstGeom prst="line">
            <a:avLst/>
          </a:prstGeom>
          <a:noFill/>
          <a:ln w="19050">
            <a:solidFill>
              <a:srgbClr val="FF9900"/>
            </a:solidFill>
            <a:round/>
            <a:headEnd/>
            <a:tailEnd/>
          </a:ln>
        </p:spPr>
      </p:cxnSp>
      <p:cxnSp>
        <p:nvCxnSpPr>
          <p:cNvPr id="110" name="肘形连接符 109"/>
          <p:cNvCxnSpPr>
            <a:stCxn id="104" idx="6"/>
            <a:endCxn id="59" idx="1"/>
          </p:cNvCxnSpPr>
          <p:nvPr/>
        </p:nvCxnSpPr>
        <p:spPr bwMode="auto">
          <a:xfrm>
            <a:off x="5635482" y="2531096"/>
            <a:ext cx="167574" cy="140878"/>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1" name="肘形连接符 110"/>
          <p:cNvCxnSpPr>
            <a:stCxn id="107" idx="6"/>
            <a:endCxn id="59" idx="1"/>
          </p:cNvCxnSpPr>
          <p:nvPr/>
        </p:nvCxnSpPr>
        <p:spPr bwMode="auto">
          <a:xfrm flipV="1">
            <a:off x="5633291" y="2671974"/>
            <a:ext cx="169765" cy="117198"/>
          </a:xfrm>
          <a:prstGeom prst="bentConnector3">
            <a:avLst>
              <a:gd name="adj1" fmla="val 50000"/>
            </a:avLst>
          </a:prstGeom>
          <a:solidFill>
            <a:schemeClr val="accent1"/>
          </a:solidFill>
          <a:ln w="19050" cap="flat" cmpd="sng" algn="ctr">
            <a:solidFill>
              <a:schemeClr val="tx1"/>
            </a:solidFill>
            <a:prstDash val="solid"/>
            <a:round/>
            <a:headEnd type="none" w="med" len="med"/>
            <a:tailEnd type="none" w="med" len="med"/>
          </a:ln>
          <a:effectLst/>
        </p:spPr>
      </p:cxnSp>
      <p:sp>
        <p:nvSpPr>
          <p:cNvPr id="112" name="Text Box 34"/>
          <p:cNvSpPr txBox="1">
            <a:spLocks noChangeArrowheads="1"/>
          </p:cNvSpPr>
          <p:nvPr/>
        </p:nvSpPr>
        <p:spPr bwMode="auto">
          <a:xfrm>
            <a:off x="3201794" y="2820771"/>
            <a:ext cx="1109444"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cxnSp>
        <p:nvCxnSpPr>
          <p:cNvPr id="113" name="肘形连接符 112"/>
          <p:cNvCxnSpPr>
            <a:stCxn id="102" idx="3"/>
            <a:endCxn id="115" idx="2"/>
          </p:cNvCxnSpPr>
          <p:nvPr/>
        </p:nvCxnSpPr>
        <p:spPr bwMode="auto">
          <a:xfrm flipV="1">
            <a:off x="3332430" y="2539137"/>
            <a:ext cx="93410" cy="13283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4" name="肘形连接符 113"/>
          <p:cNvCxnSpPr>
            <a:stCxn id="102" idx="3"/>
            <a:endCxn id="118" idx="2"/>
          </p:cNvCxnSpPr>
          <p:nvPr/>
        </p:nvCxnSpPr>
        <p:spPr bwMode="auto">
          <a:xfrm>
            <a:off x="3332430" y="2671973"/>
            <a:ext cx="91219" cy="12524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115" name="流程图: 汇总连接 114"/>
          <p:cNvSpPr/>
          <p:nvPr/>
        </p:nvSpPr>
        <p:spPr>
          <a:xfrm>
            <a:off x="3425840" y="2446137"/>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16" name="矩形 115"/>
          <p:cNvSpPr/>
          <p:nvPr/>
        </p:nvSpPr>
        <p:spPr>
          <a:xfrm>
            <a:off x="3711609" y="235447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17" name="直接连接符 116"/>
          <p:cNvCxnSpPr>
            <a:stCxn id="116" idx="1"/>
            <a:endCxn id="115" idx="6"/>
          </p:cNvCxnSpPr>
          <p:nvPr/>
        </p:nvCxnSpPr>
        <p:spPr bwMode="auto">
          <a:xfrm flipH="1" flipV="1">
            <a:off x="3627981" y="2539137"/>
            <a:ext cx="83628" cy="1"/>
          </a:xfrm>
          <a:prstGeom prst="line">
            <a:avLst/>
          </a:prstGeom>
          <a:noFill/>
          <a:ln w="19050">
            <a:solidFill>
              <a:srgbClr val="FF9900"/>
            </a:solidFill>
            <a:round/>
            <a:headEnd/>
            <a:tailEnd/>
          </a:ln>
        </p:spPr>
      </p:cxnSp>
      <p:sp>
        <p:nvSpPr>
          <p:cNvPr id="118" name="流程图: 汇总连接 117"/>
          <p:cNvSpPr/>
          <p:nvPr/>
        </p:nvSpPr>
        <p:spPr>
          <a:xfrm>
            <a:off x="3423649" y="270421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119" name="矩形 118"/>
          <p:cNvSpPr/>
          <p:nvPr/>
        </p:nvSpPr>
        <p:spPr>
          <a:xfrm>
            <a:off x="3709418" y="2612548"/>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120" name="直接连接符 119"/>
          <p:cNvCxnSpPr>
            <a:stCxn id="119" idx="1"/>
            <a:endCxn id="118" idx="6"/>
          </p:cNvCxnSpPr>
          <p:nvPr/>
        </p:nvCxnSpPr>
        <p:spPr bwMode="auto">
          <a:xfrm flipH="1" flipV="1">
            <a:off x="3625790" y="2797213"/>
            <a:ext cx="83628" cy="1"/>
          </a:xfrm>
          <a:prstGeom prst="line">
            <a:avLst/>
          </a:prstGeom>
          <a:noFill/>
          <a:ln w="19050">
            <a:solidFill>
              <a:srgbClr val="FF9900"/>
            </a:solidFill>
            <a:round/>
            <a:headEnd/>
            <a:tailEnd/>
          </a:ln>
        </p:spPr>
      </p:cxnSp>
      <p:cxnSp>
        <p:nvCxnSpPr>
          <p:cNvPr id="121" name="直接连接符 120"/>
          <p:cNvCxnSpPr>
            <a:stCxn id="125" idx="3"/>
            <a:endCxn id="124" idx="3"/>
          </p:cNvCxnSpPr>
          <p:nvPr/>
        </p:nvCxnSpPr>
        <p:spPr bwMode="auto">
          <a:xfrm>
            <a:off x="4186393" y="2671973"/>
            <a:ext cx="7851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flipV="1">
            <a:off x="4515373" y="2473175"/>
            <a:ext cx="395379" cy="1656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4515373" y="2638814"/>
            <a:ext cx="401648" cy="18230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24" name="图片 123"/>
          <p:cNvPicPr>
            <a:picLocks noChangeAspect="1"/>
          </p:cNvPicPr>
          <p:nvPr/>
        </p:nvPicPr>
        <p:blipFill>
          <a:blip r:embed="rId11" cstate="print"/>
          <a:stretch>
            <a:fillRect/>
          </a:stretch>
        </p:blipFill>
        <p:spPr>
          <a:xfrm flipH="1">
            <a:off x="4264908" y="2395633"/>
            <a:ext cx="503893" cy="552680"/>
          </a:xfrm>
          <a:prstGeom prst="rect">
            <a:avLst/>
          </a:prstGeom>
        </p:spPr>
      </p:pic>
      <p:pic>
        <p:nvPicPr>
          <p:cNvPr id="125" name="图片 124"/>
          <p:cNvPicPr>
            <a:picLocks noChangeAspect="1"/>
          </p:cNvPicPr>
          <p:nvPr/>
        </p:nvPicPr>
        <p:blipFill>
          <a:blip r:embed="rId12"/>
          <a:stretch>
            <a:fillRect/>
          </a:stretch>
        </p:blipFill>
        <p:spPr>
          <a:xfrm>
            <a:off x="3786501" y="2397545"/>
            <a:ext cx="399892" cy="548856"/>
          </a:xfrm>
          <a:prstGeom prst="rect">
            <a:avLst/>
          </a:prstGeom>
        </p:spPr>
      </p:pic>
      <p:pic>
        <p:nvPicPr>
          <p:cNvPr id="126" name="图片 125"/>
          <p:cNvPicPr>
            <a:picLocks noChangeAspect="1"/>
          </p:cNvPicPr>
          <p:nvPr/>
        </p:nvPicPr>
        <p:blipFill>
          <a:blip r:embed="rId12"/>
          <a:stretch>
            <a:fillRect/>
          </a:stretch>
        </p:blipFill>
        <p:spPr>
          <a:xfrm>
            <a:off x="4934369" y="2397545"/>
            <a:ext cx="399892" cy="548856"/>
          </a:xfrm>
          <a:prstGeom prst="rect">
            <a:avLst/>
          </a:prstGeom>
        </p:spPr>
      </p:pic>
      <p:cxnSp>
        <p:nvCxnSpPr>
          <p:cNvPr id="127" name="直接连接符 126"/>
          <p:cNvCxnSpPr>
            <a:stCxn id="124" idx="1"/>
            <a:endCxn id="126" idx="1"/>
          </p:cNvCxnSpPr>
          <p:nvPr/>
        </p:nvCxnSpPr>
        <p:spPr bwMode="auto">
          <a:xfrm>
            <a:off x="4768801" y="2671973"/>
            <a:ext cx="16556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8" name="Text Box 34"/>
          <p:cNvSpPr txBox="1">
            <a:spLocks noChangeArrowheads="1"/>
          </p:cNvSpPr>
          <p:nvPr/>
        </p:nvSpPr>
        <p:spPr bwMode="auto">
          <a:xfrm>
            <a:off x="4802347" y="2828675"/>
            <a:ext cx="1046003" cy="83098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Unidade de união e terminação</a:t>
            </a:r>
            <a:endParaRPr kumimoji="1" lang="en-US" sz="1200" dirty="0">
              <a:latin typeface="Huawei Sans" panose="020C0503030203020204" pitchFamily="34" charset="0"/>
              <a:cs typeface="Huawei Sans" panose="020C0503030203020204" pitchFamily="34" charset="0"/>
            </a:endParaRPr>
          </a:p>
        </p:txBody>
      </p:sp>
      <p:sp>
        <p:nvSpPr>
          <p:cNvPr id="129" name="矩形 128"/>
          <p:cNvSpPr/>
          <p:nvPr/>
        </p:nvSpPr>
        <p:spPr>
          <a:xfrm>
            <a:off x="3280401" y="1310326"/>
            <a:ext cx="2545162"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30" name="Text Box 34"/>
          <p:cNvSpPr txBox="1">
            <a:spLocks noChangeArrowheads="1"/>
          </p:cNvSpPr>
          <p:nvPr/>
        </p:nvSpPr>
        <p:spPr bwMode="auto">
          <a:xfrm>
            <a:off x="3366403" y="1269287"/>
            <a:ext cx="2215320"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Ponto de distribuição ótica/ponto de convergência da informação</a:t>
            </a:r>
            <a:endParaRPr kumimoji="1" lang="en-US" sz="1200" dirty="0">
              <a:latin typeface="Huawei Sans" panose="020C0503030203020204" pitchFamily="34" charset="0"/>
              <a:cs typeface="Huawei Sans" panose="020C0503030203020204" pitchFamily="34" charset="0"/>
            </a:endParaRPr>
          </a:p>
        </p:txBody>
      </p:sp>
      <p:cxnSp>
        <p:nvCxnSpPr>
          <p:cNvPr id="131" name="肘形连接符 130"/>
          <p:cNvCxnSpPr>
            <a:stCxn id="125" idx="0"/>
          </p:cNvCxnSpPr>
          <p:nvPr/>
        </p:nvCxnSpPr>
        <p:spPr bwMode="auto">
          <a:xfrm rot="5400000" flipH="1" flipV="1">
            <a:off x="4029039" y="1986879"/>
            <a:ext cx="368074" cy="453258"/>
          </a:xfrm>
          <a:prstGeom prst="bentConnector2">
            <a:avLst/>
          </a:prstGeom>
          <a:solidFill>
            <a:srgbClr val="FF9900"/>
          </a:solidFill>
          <a:ln w="76200">
            <a:solidFill>
              <a:srgbClr val="FF9900"/>
            </a:solidFill>
          </a:ln>
        </p:spPr>
      </p:cxnSp>
      <p:sp>
        <p:nvSpPr>
          <p:cNvPr id="132" name="Text Box 34"/>
          <p:cNvSpPr txBox="1">
            <a:spLocks noChangeArrowheads="1"/>
          </p:cNvSpPr>
          <p:nvPr/>
        </p:nvSpPr>
        <p:spPr bwMode="auto">
          <a:xfrm>
            <a:off x="3940993" y="2047206"/>
            <a:ext cx="1767163"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err="1">
                <a:latin typeface="Huawei Sans" panose="020C0503030203020204" pitchFamily="34" charset="0"/>
                <a:cs typeface="Huawei Sans" panose="020C0503030203020204" pitchFamily="34" charset="0"/>
              </a:rPr>
              <a:t>Ramificação</a:t>
            </a:r>
            <a:r>
              <a:rPr kumimoji="1" lang="en-US" sz="1200" dirty="0">
                <a:latin typeface="Huawei Sans" panose="020C0503030203020204" pitchFamily="34" charset="0"/>
                <a:cs typeface="Huawei Sans" panose="020C0503030203020204" pitchFamily="34" charset="0"/>
              </a:rPr>
              <a:t> para </a:t>
            </a:r>
            <a:r>
              <a:rPr kumimoji="1" lang="en-US" sz="1200" dirty="0" err="1">
                <a:latin typeface="Huawei Sans" panose="020C0503030203020204" pitchFamily="34" charset="0"/>
                <a:cs typeface="Huawei Sans" panose="020C0503030203020204" pitchFamily="34" charset="0"/>
              </a:rPr>
              <a:t>outras</a:t>
            </a:r>
            <a:r>
              <a:rPr kumimoji="1" lang="en-US" sz="1200" dirty="0">
                <a:latin typeface="Huawei Sans" panose="020C0503030203020204" pitchFamily="34" charset="0"/>
                <a:cs typeface="Huawei Sans" panose="020C0503030203020204" pitchFamily="34" charset="0"/>
              </a:rPr>
              <a:t> </a:t>
            </a:r>
            <a:r>
              <a:rPr kumimoji="1" lang="en-US" sz="1200" dirty="0" err="1">
                <a:latin typeface="Huawei Sans" panose="020C0503030203020204" pitchFamily="34" charset="0"/>
                <a:cs typeface="Huawei Sans" panose="020C0503030203020204" pitchFamily="34" charset="0"/>
              </a:rPr>
              <a:t>áreas</a:t>
            </a:r>
            <a:endParaRPr kumimoji="1" lang="en-US" sz="1200" dirty="0">
              <a:latin typeface="Huawei Sans" panose="020C0503030203020204" pitchFamily="34" charset="0"/>
              <a:cs typeface="Huawei Sans" panose="020C0503030203020204" pitchFamily="34" charset="0"/>
            </a:endParaRPr>
          </a:p>
        </p:txBody>
      </p:sp>
      <p:sp>
        <p:nvSpPr>
          <p:cNvPr id="133" name="矩形 132"/>
          <p:cNvSpPr/>
          <p:nvPr/>
        </p:nvSpPr>
        <p:spPr>
          <a:xfrm>
            <a:off x="2558643" y="1310326"/>
            <a:ext cx="657037" cy="2234151"/>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34" name="Text Box 34"/>
          <p:cNvSpPr txBox="1">
            <a:spLocks noChangeArrowheads="1"/>
          </p:cNvSpPr>
          <p:nvPr/>
        </p:nvSpPr>
        <p:spPr bwMode="auto">
          <a:xfrm>
            <a:off x="2448048" y="1258002"/>
            <a:ext cx="903159" cy="523204"/>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Exterior</a:t>
            </a:r>
            <a:endParaRPr kumimoji="1" lang="en-US" sz="1100" dirty="0">
              <a:latin typeface="Huawei Sans" panose="020C0503030203020204" pitchFamily="34" charset="0"/>
              <a:cs typeface="Huawei Sans" panose="020C0503030203020204" pitchFamily="34" charset="0"/>
            </a:endParaRPr>
          </a:p>
        </p:txBody>
      </p:sp>
      <p:cxnSp>
        <p:nvCxnSpPr>
          <p:cNvPr id="135" name="直接连接符 134"/>
          <p:cNvCxnSpPr/>
          <p:nvPr/>
        </p:nvCxnSpPr>
        <p:spPr bwMode="auto">
          <a:xfrm>
            <a:off x="1639578" y="5009636"/>
            <a:ext cx="309320" cy="0"/>
          </a:xfrm>
          <a:prstGeom prst="line">
            <a:avLst/>
          </a:prstGeom>
          <a:solidFill>
            <a:srgbClr val="FF9900"/>
          </a:solidFill>
          <a:ln w="101600">
            <a:solidFill>
              <a:schemeClr val="tx1"/>
            </a:solidFill>
          </a:ln>
        </p:spPr>
      </p:cxnSp>
      <p:sp>
        <p:nvSpPr>
          <p:cNvPr id="136" name="Text Box 34"/>
          <p:cNvSpPr txBox="1">
            <a:spLocks noChangeArrowheads="1"/>
          </p:cNvSpPr>
          <p:nvPr/>
        </p:nvSpPr>
        <p:spPr bwMode="auto">
          <a:xfrm>
            <a:off x="1921919" y="4778812"/>
            <a:ext cx="84638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Cabo de </a:t>
            </a:r>
            <a:r>
              <a:rPr kumimoji="1" lang="en-US" sz="1200" dirty="0" err="1">
                <a:latin typeface="Huawei Sans" panose="020C0503030203020204" pitchFamily="34" charset="0"/>
                <a:cs typeface="Huawei Sans" panose="020C0503030203020204" pitchFamily="34" charset="0"/>
              </a:rPr>
              <a:t>alimentação</a:t>
            </a:r>
            <a:endParaRPr kumimoji="1" lang="en-US" sz="1200" dirty="0">
              <a:latin typeface="Huawei Sans" panose="020C0503030203020204" pitchFamily="34" charset="0"/>
              <a:cs typeface="Huawei Sans" panose="020C0503030203020204" pitchFamily="34" charset="0"/>
            </a:endParaRPr>
          </a:p>
        </p:txBody>
      </p:sp>
      <p:pic>
        <p:nvPicPr>
          <p:cNvPr id="137" name="图片 136"/>
          <p:cNvPicPr>
            <a:picLocks noChangeAspect="1"/>
          </p:cNvPicPr>
          <p:nvPr/>
        </p:nvPicPr>
        <p:blipFill>
          <a:blip r:embed="rId15"/>
          <a:stretch>
            <a:fillRect/>
          </a:stretch>
        </p:blipFill>
        <p:spPr>
          <a:xfrm>
            <a:off x="1793574" y="3599613"/>
            <a:ext cx="660186" cy="1152710"/>
          </a:xfrm>
          <a:prstGeom prst="rect">
            <a:avLst/>
          </a:prstGeom>
          <a:ln>
            <a:noFill/>
          </a:ln>
        </p:spPr>
      </p:pic>
      <p:graphicFrame>
        <p:nvGraphicFramePr>
          <p:cNvPr id="138" name="Object 27"/>
          <p:cNvGraphicFramePr>
            <a:graphicFrameLocks noChangeAspect="1"/>
          </p:cNvGraphicFramePr>
          <p:nvPr>
            <p:extLst>
              <p:ext uri="{D42A27DB-BD31-4B8C-83A1-F6EECF244321}">
                <p14:modId xmlns:p14="http://schemas.microsoft.com/office/powerpoint/2010/main" val="3868224280"/>
              </p:ext>
            </p:extLst>
          </p:nvPr>
        </p:nvGraphicFramePr>
        <p:xfrm>
          <a:off x="2513686" y="3757662"/>
          <a:ext cx="508000" cy="836613"/>
        </p:xfrm>
        <a:graphic>
          <a:graphicData uri="http://schemas.openxmlformats.org/presentationml/2006/ole">
            <mc:AlternateContent xmlns:mc="http://schemas.openxmlformats.org/markup-compatibility/2006">
              <mc:Choice xmlns:v="urn:schemas-microsoft-com:vml" Requires="v">
                <p:oleObj name="Visio" r:id="rId16" imgW="850011" imgH="1164717" progId="Visio.Drawing.11">
                  <p:embed/>
                </p:oleObj>
              </mc:Choice>
              <mc:Fallback>
                <p:oleObj name="Visio" r:id="rId16" imgW="850011" imgH="1164717" progId="Visio.Drawing.11">
                  <p:embed/>
                  <p:pic>
                    <p:nvPicPr>
                      <p:cNvPr id="138"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3686" y="3757662"/>
                        <a:ext cx="508000" cy="836613"/>
                      </a:xfrm>
                      <a:prstGeom prst="rect">
                        <a:avLst/>
                      </a:prstGeom>
                      <a:noFill/>
                      <a:ln>
                        <a:noFill/>
                      </a:ln>
                      <a:effectLst/>
                      <a:extLst>
                        <a:ext uri="{909E8E84-426E-40DD-AFC4-6F175D3DCCD1}">
                          <a14:hiddenFill xmlns:a14="http://schemas.microsoft.com/office/drawing/2010/main">
                            <a:gradFill rotWithShape="1">
                              <a:gsLst>
                                <a:gs pos="0">
                                  <a:srgbClr val="5E9EFF"/>
                                </a:gs>
                                <a:gs pos="39999">
                                  <a:srgbClr val="85C2FF"/>
                                </a:gs>
                                <a:gs pos="70000">
                                  <a:srgbClr val="C4D6EB"/>
                                </a:gs>
                                <a:gs pos="100000">
                                  <a:srgbClr val="FFEBFA"/>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9" name="Picture 61"/>
          <p:cNvPicPr>
            <a:picLocks noChangeAspect="1" noChangeArrowheads="1"/>
          </p:cNvPicPr>
          <p:nvPr>
            <p:custDataLst>
              <p:tags r:id="rId2"/>
            </p:custDataLst>
          </p:nvPr>
        </p:nvPicPr>
        <p:blipFill>
          <a:blip r:embed="rId18" cstate="print">
            <a:extLst>
              <a:ext uri="{28A0092B-C50C-407E-A947-70E740481C1C}">
                <a14:useLocalDpi xmlns:a14="http://schemas.microsoft.com/office/drawing/2010/main" val="0"/>
              </a:ext>
            </a:extLst>
          </a:blip>
          <a:srcRect l="3773" t="2362" r="11320" b="2362"/>
          <a:stretch>
            <a:fillRect/>
          </a:stretch>
        </p:blipFill>
        <p:spPr bwMode="auto">
          <a:xfrm>
            <a:off x="3021686" y="3748137"/>
            <a:ext cx="3175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0" name="Picture 9"/>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3978498" y="3638514"/>
            <a:ext cx="1211035" cy="107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41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pt-BR" altLang="zh-CN" sz="1600" dirty="0">
                <a:latin typeface="Huawei Sans" panose="020C0503030203020204" pitchFamily="34" charset="0"/>
                <a:cs typeface="宋体" panose="02010600030101010101" pitchFamily="2" charset="-122"/>
              </a:rPr>
              <a:t>As fibras e cabos ópticos são meios importantes numa ODN.</a:t>
            </a:r>
            <a:endParaRPr lang="en-US" altLang="zh-CN" sz="1600" dirty="0">
              <a:latin typeface="Huawei Sans" panose="020C0503030203020204" pitchFamily="34" charset="0"/>
              <a:cs typeface="宋体" panose="02010600030101010101" pitchFamily="2" charset="-122"/>
            </a:endParaRPr>
          </a:p>
        </p:txBody>
      </p:sp>
      <p:sp>
        <p:nvSpPr>
          <p:cNvPr id="2" name="标题 1"/>
          <p:cNvSpPr>
            <a:spLocks noGrp="1"/>
          </p:cNvSpPr>
          <p:nvPr>
            <p:ph type="title"/>
          </p:nvPr>
        </p:nvSpPr>
        <p:spPr>
          <a:xfrm>
            <a:off x="1594800" y="410400"/>
            <a:ext cx="10072652"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(1) - </a:t>
            </a:r>
            <a:r>
              <a:rPr lang="en-US" dirty="0" err="1">
                <a:latin typeface="Huawei Sans" panose="020C0503030203020204" pitchFamily="34" charset="0"/>
              </a:rPr>
              <a:t>Fibras</a:t>
            </a:r>
            <a:r>
              <a:rPr lang="en-US" dirty="0">
                <a:latin typeface="Huawei Sans" panose="020C0503030203020204" pitchFamily="34" charset="0"/>
              </a:rPr>
              <a:t> e Cabos (1)</a:t>
            </a:r>
          </a:p>
        </p:txBody>
      </p:sp>
      <p:sp>
        <p:nvSpPr>
          <p:cNvPr id="4" name="圆角矩形 75"/>
          <p:cNvSpPr/>
          <p:nvPr/>
        </p:nvSpPr>
        <p:spPr>
          <a:xfrm>
            <a:off x="6134472" y="1644571"/>
            <a:ext cx="5532980" cy="36470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a:solidFill>
                  <a:prstClr val="white"/>
                </a:solidFill>
                <a:latin typeface="Huawei Sans" panose="020C0503030203020204" pitchFamily="34" charset="0"/>
              </a:rPr>
              <a:t>Cabo</a:t>
            </a:r>
          </a:p>
        </p:txBody>
      </p:sp>
      <p:sp>
        <p:nvSpPr>
          <p:cNvPr id="5" name="圆角矩形 75"/>
          <p:cNvSpPr/>
          <p:nvPr/>
        </p:nvSpPr>
        <p:spPr>
          <a:xfrm>
            <a:off x="524549" y="1644571"/>
            <a:ext cx="5532980" cy="36470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rPr>
              <a:t>Fibra</a:t>
            </a:r>
            <a:endParaRPr lang="en-US" sz="1800" b="1" dirty="0">
              <a:solidFill>
                <a:prstClr val="white"/>
              </a:solidFill>
              <a:latin typeface="Huawei Sans" panose="020C0503030203020204" pitchFamily="34" charset="0"/>
            </a:endParaRPr>
          </a:p>
        </p:txBody>
      </p:sp>
      <p:sp>
        <p:nvSpPr>
          <p:cNvPr id="6" name="文本框 5"/>
          <p:cNvSpPr txBox="1"/>
          <p:nvPr/>
        </p:nvSpPr>
        <p:spPr>
          <a:xfrm>
            <a:off x="573992" y="4963225"/>
            <a:ext cx="5483537" cy="1018885"/>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cs typeface="Huawei Sans" panose="020C0503030203020204" pitchFamily="34" charset="0"/>
              </a:rPr>
              <a:t>Uma fibra de comunicação é feita principalmente de dióxido de silício para transmitir sinais ópticos. Os sinais ópticos são transmitidos no interior da fibra ótica por reflexão interna total. Existem fibras </a:t>
            </a:r>
            <a:r>
              <a:rPr lang="pt-BR" sz="1400" dirty="0" err="1">
                <a:solidFill>
                  <a:prstClr val="black"/>
                </a:solidFill>
                <a:latin typeface="Huawei Sans" panose="020C0503030203020204" pitchFamily="34" charset="0"/>
                <a:cs typeface="Huawei Sans" panose="020C0503030203020204" pitchFamily="34" charset="0"/>
              </a:rPr>
              <a:t>monomodo</a:t>
            </a:r>
            <a:r>
              <a:rPr lang="pt-BR" sz="1400" dirty="0">
                <a:solidFill>
                  <a:prstClr val="black"/>
                </a:solidFill>
                <a:latin typeface="Huawei Sans" panose="020C0503030203020204" pitchFamily="34" charset="0"/>
                <a:cs typeface="Huawei Sans" panose="020C0503030203020204" pitchFamily="34" charset="0"/>
              </a:rPr>
              <a:t> e multimodo</a:t>
            </a:r>
            <a:r>
              <a:rPr lang="en-US" sz="1400" dirty="0">
                <a:solidFill>
                  <a:prstClr val="black"/>
                </a:solidFill>
                <a:latin typeface="Huawei Sans" panose="020C0503030203020204" pitchFamily="34" charset="0"/>
                <a:cs typeface="Huawei Sans" panose="020C0503030203020204" pitchFamily="34" charset="0"/>
              </a:rPr>
              <a:t>.</a:t>
            </a:r>
          </a:p>
        </p:txBody>
      </p:sp>
      <p:sp>
        <p:nvSpPr>
          <p:cNvPr id="7" name="圆角矩形 75"/>
          <p:cNvSpPr/>
          <p:nvPr/>
        </p:nvSpPr>
        <p:spPr>
          <a:xfrm>
            <a:off x="6134472" y="2060498"/>
            <a:ext cx="5532980" cy="384974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8" name="圆角矩形 75"/>
          <p:cNvSpPr/>
          <p:nvPr/>
        </p:nvSpPr>
        <p:spPr>
          <a:xfrm>
            <a:off x="524549" y="2060498"/>
            <a:ext cx="5532980" cy="384974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9" name="文本框 8"/>
          <p:cNvSpPr txBox="1"/>
          <p:nvPr/>
        </p:nvSpPr>
        <p:spPr>
          <a:xfrm>
            <a:off x="6136391" y="4963225"/>
            <a:ext cx="5483537" cy="1323439"/>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rPr>
              <a:t>Um cabo ótico é constituído por fibras ópticas combinadas através de técnicas de revestimento, entrançamento, revestimento e blindagem metálica para satisfazer os requisitos das aplicações de engenharia</a:t>
            </a:r>
            <a:r>
              <a:rPr lang="en-US" sz="1400" dirty="0">
                <a:solidFill>
                  <a:prstClr val="black"/>
                </a:solidFill>
                <a:latin typeface="Huawei Sans" panose="020C0503030203020204" pitchFamily="34" charset="0"/>
              </a:rPr>
              <a:t>.</a:t>
            </a:r>
          </a:p>
        </p:txBody>
      </p:sp>
      <p:sp>
        <p:nvSpPr>
          <p:cNvPr id="10" name="矩形 9"/>
          <p:cNvSpPr/>
          <p:nvPr/>
        </p:nvSpPr>
        <p:spPr>
          <a:xfrm>
            <a:off x="2154424" y="4625125"/>
            <a:ext cx="697627" cy="307777"/>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Pigtail</a:t>
            </a:r>
          </a:p>
        </p:txBody>
      </p:sp>
      <p:pic>
        <p:nvPicPr>
          <p:cNvPr id="12" name="Picture 13"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50" y="3517398"/>
            <a:ext cx="1742842" cy="10226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15" descr="SC光纤跳线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534" y="3540070"/>
            <a:ext cx="1890334" cy="10002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4" name="矩形 13"/>
          <p:cNvSpPr/>
          <p:nvPr/>
        </p:nvSpPr>
        <p:spPr>
          <a:xfrm>
            <a:off x="4028832" y="4625598"/>
            <a:ext cx="1051891" cy="307777"/>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Patch cord</a:t>
            </a:r>
          </a:p>
        </p:txBody>
      </p:sp>
      <p:grpSp>
        <p:nvGrpSpPr>
          <p:cNvPr id="15" name="组合 14"/>
          <p:cNvGrpSpPr/>
          <p:nvPr/>
        </p:nvGrpSpPr>
        <p:grpSpPr>
          <a:xfrm>
            <a:off x="1487488" y="2111129"/>
            <a:ext cx="3590462" cy="984734"/>
            <a:chOff x="1306921" y="1787534"/>
            <a:chExt cx="3888979" cy="1135274"/>
          </a:xfrm>
        </p:grpSpPr>
        <p:sp>
          <p:nvSpPr>
            <p:cNvPr id="16" name="流程图: 直接访问存储器 15"/>
            <p:cNvSpPr/>
            <p:nvPr/>
          </p:nvSpPr>
          <p:spPr>
            <a:xfrm flipH="1">
              <a:off x="4295800" y="2406013"/>
              <a:ext cx="900100" cy="425793"/>
            </a:xfrm>
            <a:prstGeom prst="flowChartMagneticDrum">
              <a:avLst/>
            </a:prstGeom>
            <a:solidFill>
              <a:srgbClr val="FFC000"/>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17" name="椭圆 16"/>
            <p:cNvSpPr/>
            <p:nvPr/>
          </p:nvSpPr>
          <p:spPr>
            <a:xfrm>
              <a:off x="4354029" y="2315012"/>
              <a:ext cx="180020" cy="607796"/>
            </a:xfrm>
            <a:prstGeom prst="ellipse">
              <a:avLst/>
            </a:prstGeom>
            <a:solidFill>
              <a:srgbClr val="FFFF00"/>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nvGrpSpPr>
            <p:cNvPr id="18" name="组合 17"/>
            <p:cNvGrpSpPr/>
            <p:nvPr/>
          </p:nvGrpSpPr>
          <p:grpSpPr>
            <a:xfrm>
              <a:off x="3899756" y="2406013"/>
              <a:ext cx="576064" cy="425793"/>
              <a:chOff x="3467708" y="2043269"/>
              <a:chExt cx="576064" cy="503210"/>
            </a:xfrm>
          </p:grpSpPr>
          <p:sp>
            <p:nvSpPr>
              <p:cNvPr id="32" name="流程图: 直接访问存储器 31"/>
              <p:cNvSpPr/>
              <p:nvPr/>
            </p:nvSpPr>
            <p:spPr>
              <a:xfrm flipH="1">
                <a:off x="3467708" y="2043269"/>
                <a:ext cx="576064" cy="503210"/>
              </a:xfrm>
              <a:prstGeom prst="flowChartMagneticDrum">
                <a:avLst/>
              </a:prstGeom>
              <a:solidFill>
                <a:srgbClr val="007AC7"/>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33" name="椭圆 32"/>
              <p:cNvSpPr/>
              <p:nvPr/>
            </p:nvSpPr>
            <p:spPr>
              <a:xfrm>
                <a:off x="3490995" y="2096852"/>
                <a:ext cx="144016" cy="396043"/>
              </a:xfrm>
              <a:prstGeom prst="ellipse">
                <a:avLst/>
              </a:prstGeom>
              <a:solidFill>
                <a:srgbClr val="007AC7"/>
              </a:solid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grpSp>
          <p:nvGrpSpPr>
            <p:cNvPr id="19" name="组合 18"/>
            <p:cNvGrpSpPr/>
            <p:nvPr/>
          </p:nvGrpSpPr>
          <p:grpSpPr>
            <a:xfrm>
              <a:off x="3771221" y="2406014"/>
              <a:ext cx="236547" cy="425792"/>
              <a:chOff x="3467708" y="1540051"/>
              <a:chExt cx="576064" cy="1509646"/>
            </a:xfrm>
            <a:solidFill>
              <a:srgbClr val="FFFFCC"/>
            </a:solidFill>
          </p:grpSpPr>
          <p:sp>
            <p:nvSpPr>
              <p:cNvPr id="30" name="流程图: 直接访问存储器 29"/>
              <p:cNvSpPr/>
              <p:nvPr/>
            </p:nvSpPr>
            <p:spPr>
              <a:xfrm flipH="1">
                <a:off x="3467708" y="1540051"/>
                <a:ext cx="576064" cy="1509646"/>
              </a:xfrm>
              <a:prstGeom prst="flowChartMagneticDrum">
                <a:avLst/>
              </a:prstGeom>
              <a:grp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31" name="椭圆 30"/>
              <p:cNvSpPr/>
              <p:nvPr/>
            </p:nvSpPr>
            <p:spPr>
              <a:xfrm>
                <a:off x="3490995" y="2096852"/>
                <a:ext cx="144016" cy="396043"/>
              </a:xfrm>
              <a:prstGeom prst="ellipse">
                <a:avLst/>
              </a:prstGeom>
              <a:grpFill/>
              <a:ln w="6350">
                <a:solidFill>
                  <a:schemeClr val="tx1"/>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grpSp>
        <p:sp>
          <p:nvSpPr>
            <p:cNvPr id="20" name="Text Box 40"/>
            <p:cNvSpPr txBox="1">
              <a:spLocks noChangeArrowheads="1"/>
            </p:cNvSpPr>
            <p:nvPr/>
          </p:nvSpPr>
          <p:spPr bwMode="auto">
            <a:xfrm>
              <a:off x="1306921" y="2478531"/>
              <a:ext cx="2500077"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err="1">
                  <a:latin typeface="Huawei Sans" panose="020C0503030203020204" pitchFamily="34" charset="0"/>
                </a:rPr>
                <a:t>Núcleo</a:t>
              </a:r>
              <a:r>
                <a:rPr lang="en-US" sz="1200" b="0" dirty="0">
                  <a:latin typeface="Huawei Sans" panose="020C0503030203020204" pitchFamily="34" charset="0"/>
                </a:rPr>
                <a:t> (</a:t>
              </a:r>
              <a:r>
                <a:rPr lang="en-US" sz="1200" b="0" dirty="0" err="1">
                  <a:latin typeface="Huawei Sans" panose="020C0503030203020204" pitchFamily="34" charset="0"/>
                </a:rPr>
                <a:t>sílica</a:t>
              </a:r>
              <a:r>
                <a:rPr lang="en-US" sz="1200" b="0" dirty="0">
                  <a:latin typeface="Huawei Sans" panose="020C0503030203020204" pitchFamily="34" charset="0"/>
                </a:rPr>
                <a:t>)</a:t>
              </a:r>
            </a:p>
          </p:txBody>
        </p:sp>
        <p:sp>
          <p:nvSpPr>
            <p:cNvPr id="21" name="Text Box 40"/>
            <p:cNvSpPr txBox="1">
              <a:spLocks noChangeArrowheads="1"/>
            </p:cNvSpPr>
            <p:nvPr/>
          </p:nvSpPr>
          <p:spPr bwMode="auto">
            <a:xfrm>
              <a:off x="1307468" y="2238990"/>
              <a:ext cx="2499531"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err="1">
                  <a:latin typeface="Huawei Sans" panose="020C0503030203020204" pitchFamily="34" charset="0"/>
                </a:rPr>
                <a:t>Revestimento</a:t>
              </a:r>
              <a:r>
                <a:rPr lang="en-US" sz="1200" b="0" dirty="0">
                  <a:latin typeface="Huawei Sans" panose="020C0503030203020204" pitchFamily="34" charset="0"/>
                </a:rPr>
                <a:t> (</a:t>
              </a:r>
              <a:r>
                <a:rPr lang="en-US" sz="1200" b="0" dirty="0" err="1">
                  <a:latin typeface="Huawei Sans" panose="020C0503030203020204" pitchFamily="34" charset="0"/>
                </a:rPr>
                <a:t>sílica</a:t>
              </a:r>
              <a:r>
                <a:rPr lang="en-US" sz="1200" b="0" dirty="0">
                  <a:latin typeface="Huawei Sans" panose="020C0503030203020204" pitchFamily="34" charset="0"/>
                </a:rPr>
                <a:t>)</a:t>
              </a:r>
            </a:p>
          </p:txBody>
        </p:sp>
        <p:sp>
          <p:nvSpPr>
            <p:cNvPr id="22" name="Text Box 40"/>
            <p:cNvSpPr txBox="1">
              <a:spLocks noChangeArrowheads="1"/>
            </p:cNvSpPr>
            <p:nvPr/>
          </p:nvSpPr>
          <p:spPr bwMode="auto">
            <a:xfrm>
              <a:off x="1308057" y="2028236"/>
              <a:ext cx="2499489"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eaLnBrk="1" fontAlgn="ctr" hangingPunct="1">
                <a:spcBef>
                  <a:spcPct val="0"/>
                </a:spcBef>
                <a:buClrTx/>
                <a:buFontTx/>
                <a:buNone/>
              </a:pPr>
              <a:r>
                <a:rPr lang="en-US" sz="1200" b="0" dirty="0" err="1">
                  <a:latin typeface="Huawei Sans" panose="020C0503030203020204" pitchFamily="34" charset="0"/>
                </a:rPr>
                <a:t>Revestimento</a:t>
              </a:r>
              <a:r>
                <a:rPr lang="en-US" sz="1200" b="0" dirty="0">
                  <a:latin typeface="Huawei Sans" panose="020C0503030203020204" pitchFamily="34" charset="0"/>
                </a:rPr>
                <a:t> </a:t>
              </a:r>
              <a:r>
                <a:rPr lang="en-US" sz="1200" b="0" dirty="0" err="1">
                  <a:latin typeface="Huawei Sans" panose="020C0503030203020204" pitchFamily="34" charset="0"/>
                </a:rPr>
                <a:t>primário</a:t>
              </a:r>
              <a:endParaRPr lang="en-US" sz="1200" b="0" dirty="0">
                <a:latin typeface="Huawei Sans" panose="020C0503030203020204" pitchFamily="34" charset="0"/>
              </a:endParaRPr>
            </a:p>
          </p:txBody>
        </p:sp>
        <p:sp>
          <p:nvSpPr>
            <p:cNvPr id="23" name="Text Box 40"/>
            <p:cNvSpPr txBox="1">
              <a:spLocks noChangeArrowheads="1"/>
            </p:cNvSpPr>
            <p:nvPr/>
          </p:nvSpPr>
          <p:spPr bwMode="auto">
            <a:xfrm>
              <a:off x="1307468" y="1787534"/>
              <a:ext cx="2500078" cy="31934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defTabSz="1066800">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defTabSz="10668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defTabSz="10668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r" fontAlgn="ctr">
                <a:spcBef>
                  <a:spcPct val="0"/>
                </a:spcBef>
                <a:buClrTx/>
                <a:buNone/>
              </a:pPr>
              <a:r>
                <a:rPr lang="en-US" sz="1200" b="0" dirty="0" err="1">
                  <a:latin typeface="Huawei Sans" panose="020C0503030203020204" pitchFamily="34" charset="0"/>
                </a:rPr>
                <a:t>Revestimento</a:t>
              </a:r>
              <a:r>
                <a:rPr lang="en-US" sz="1200" b="0" dirty="0">
                  <a:latin typeface="Huawei Sans" panose="020C0503030203020204" pitchFamily="34" charset="0"/>
                </a:rPr>
                <a:t> </a:t>
              </a:r>
              <a:r>
                <a:rPr lang="en-US" sz="1200" b="0" dirty="0" err="1">
                  <a:latin typeface="Huawei Sans" panose="020C0503030203020204" pitchFamily="34" charset="0"/>
                </a:rPr>
                <a:t>secundário</a:t>
              </a:r>
              <a:endParaRPr lang="en-US" sz="1200" b="0" dirty="0">
                <a:latin typeface="Huawei Sans" panose="020C0503030203020204" pitchFamily="34" charset="0"/>
              </a:endParaRPr>
            </a:p>
          </p:txBody>
        </p:sp>
        <p:cxnSp>
          <p:nvCxnSpPr>
            <p:cNvPr id="24" name="直接连接符 23"/>
            <p:cNvCxnSpPr/>
            <p:nvPr/>
          </p:nvCxnSpPr>
          <p:spPr bwMode="auto">
            <a:xfrm flipV="1">
              <a:off x="3815164" y="2370112"/>
              <a:ext cx="27783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4"/>
            <p:cNvCxnSpPr/>
            <p:nvPr/>
          </p:nvCxnSpPr>
          <p:spPr bwMode="auto">
            <a:xfrm>
              <a:off x="4092998" y="2370842"/>
              <a:ext cx="180020" cy="500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直接连接符 25"/>
            <p:cNvCxnSpPr/>
            <p:nvPr/>
          </p:nvCxnSpPr>
          <p:spPr bwMode="auto">
            <a:xfrm flipV="1">
              <a:off x="3815164" y="2159884"/>
              <a:ext cx="27783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直接连接符 26"/>
            <p:cNvCxnSpPr/>
            <p:nvPr/>
          </p:nvCxnSpPr>
          <p:spPr bwMode="auto">
            <a:xfrm>
              <a:off x="4092998" y="2160614"/>
              <a:ext cx="310814" cy="243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p:cNvCxnSpPr/>
            <p:nvPr/>
          </p:nvCxnSpPr>
          <p:spPr bwMode="auto">
            <a:xfrm flipV="1">
              <a:off x="3807546" y="1934708"/>
              <a:ext cx="277834" cy="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p:cNvCxnSpPr/>
            <p:nvPr/>
          </p:nvCxnSpPr>
          <p:spPr bwMode="auto">
            <a:xfrm>
              <a:off x="4085380" y="1935438"/>
              <a:ext cx="390440" cy="36979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4" name="矩形 33"/>
          <p:cNvSpPr/>
          <p:nvPr/>
        </p:nvSpPr>
        <p:spPr>
          <a:xfrm>
            <a:off x="8372263" y="3125946"/>
            <a:ext cx="3196709" cy="307777"/>
          </a:xfrm>
          <a:prstGeom prst="rect">
            <a:avLst/>
          </a:prstGeom>
        </p:spPr>
        <p:txBody>
          <a:bodyPr wrap="square">
            <a:noAutofit/>
          </a:bodyPr>
          <a:lstStyle/>
          <a:p>
            <a:pPr fontAlgn="ctr"/>
            <a:r>
              <a:rPr lang="pt-BR" sz="1400" dirty="0">
                <a:solidFill>
                  <a:prstClr val="black"/>
                </a:solidFill>
                <a:latin typeface="Huawei Sans" panose="020C0503030203020204" pitchFamily="34" charset="0"/>
              </a:rPr>
              <a:t>Terminal interior cabo ótico flexível</a:t>
            </a:r>
            <a:endParaRPr lang="en-US" sz="1400" dirty="0">
              <a:solidFill>
                <a:prstClr val="black"/>
              </a:solidFill>
              <a:latin typeface="Huawei Sans" panose="020C0503030203020204" pitchFamily="34" charset="0"/>
            </a:endParaRPr>
          </a:p>
        </p:txBody>
      </p:sp>
      <p:grpSp>
        <p:nvGrpSpPr>
          <p:cNvPr id="35" name="组合 34"/>
          <p:cNvGrpSpPr/>
          <p:nvPr/>
        </p:nvGrpSpPr>
        <p:grpSpPr>
          <a:xfrm>
            <a:off x="6258266" y="2146575"/>
            <a:ext cx="5310342" cy="997647"/>
            <a:chOff x="6258266" y="2890471"/>
            <a:chExt cx="5310342" cy="1077829"/>
          </a:xfrm>
        </p:grpSpPr>
        <p:pic>
          <p:nvPicPr>
            <p:cNvPr id="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9353" y="2890471"/>
              <a:ext cx="2349255" cy="10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6284" y="2892305"/>
              <a:ext cx="914596" cy="10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655115">
              <a:off x="6788759" y="2586073"/>
              <a:ext cx="595478" cy="165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组合 38"/>
          <p:cNvGrpSpPr/>
          <p:nvPr/>
        </p:nvGrpSpPr>
        <p:grpSpPr>
          <a:xfrm>
            <a:off x="6240016" y="3517398"/>
            <a:ext cx="2075747" cy="1061068"/>
            <a:chOff x="6240016" y="4226869"/>
            <a:chExt cx="2075747" cy="1146347"/>
          </a:xfrm>
        </p:grpSpPr>
        <p:pic>
          <p:nvPicPr>
            <p:cNvPr id="40" name="Picture 4" descr="雨水管道"/>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0016" y="4226869"/>
              <a:ext cx="813281" cy="11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0" descr="雨水－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834" y="4226870"/>
              <a:ext cx="1167929" cy="114634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sp>
        <p:nvSpPr>
          <p:cNvPr id="42" name="矩形 41"/>
          <p:cNvSpPr/>
          <p:nvPr/>
        </p:nvSpPr>
        <p:spPr>
          <a:xfrm>
            <a:off x="6101639" y="4583817"/>
            <a:ext cx="2361544" cy="307777"/>
          </a:xfrm>
          <a:prstGeom prst="rect">
            <a:avLst/>
          </a:prstGeom>
        </p:spPr>
        <p:txBody>
          <a:bodyPr wrap="square">
            <a:noAutofit/>
          </a:bodyPr>
          <a:lstStyle/>
          <a:p>
            <a:pPr fontAlgn="ctr"/>
            <a:r>
              <a:rPr lang="pt-BR" sz="1400" dirty="0">
                <a:solidFill>
                  <a:prstClr val="black"/>
                </a:solidFill>
                <a:latin typeface="Huawei Sans" panose="020C0503030203020204" pitchFamily="34" charset="0"/>
              </a:rPr>
              <a:t>Utilizado no tubo de águas pluviais</a:t>
            </a:r>
            <a:endParaRPr lang="en-US" sz="1400" dirty="0">
              <a:solidFill>
                <a:prstClr val="black"/>
              </a:solidFill>
              <a:latin typeface="Huawei Sans" panose="020C0503030203020204" pitchFamily="34" charset="0"/>
            </a:endParaRPr>
          </a:p>
        </p:txBody>
      </p:sp>
      <p:grpSp>
        <p:nvGrpSpPr>
          <p:cNvPr id="43" name="组合 42"/>
          <p:cNvGrpSpPr/>
          <p:nvPr/>
        </p:nvGrpSpPr>
        <p:grpSpPr>
          <a:xfrm>
            <a:off x="8801190" y="3514350"/>
            <a:ext cx="2551394" cy="1064114"/>
            <a:chOff x="8560775" y="3864879"/>
            <a:chExt cx="2551394" cy="1149638"/>
          </a:xfrm>
        </p:grpSpPr>
        <p:pic>
          <p:nvPicPr>
            <p:cNvPr id="44" name="Picture 5" descr="8字型光缆"/>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0775" y="3868172"/>
              <a:ext cx="818335" cy="11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descr="小8字0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54611" y="3864879"/>
              <a:ext cx="1657558" cy="11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矩形 45"/>
          <p:cNvSpPr/>
          <p:nvPr/>
        </p:nvSpPr>
        <p:spPr>
          <a:xfrm>
            <a:off x="9477204" y="4583817"/>
            <a:ext cx="1351652" cy="307777"/>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Figure-8 cable</a:t>
            </a:r>
          </a:p>
        </p:txBody>
      </p:sp>
    </p:spTree>
    <p:extLst>
      <p:ext uri="{BB962C8B-B14F-4D97-AF65-F5344CB8AC3E}">
        <p14:creationId xmlns:p14="http://schemas.microsoft.com/office/powerpoint/2010/main" val="62099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61705" y="1250754"/>
            <a:ext cx="5790921" cy="4680000"/>
          </a:xfrm>
        </p:spPr>
        <p:txBody>
          <a:bodyPr wrap="square">
            <a:noAutofit/>
          </a:bodyPr>
          <a:lstStyle/>
          <a:p>
            <a:pPr>
              <a:lnSpc>
                <a:spcPct val="100000"/>
              </a:lnSpc>
            </a:pPr>
            <a:r>
              <a:rPr lang="pt-BR" altLang="zh-CN" sz="1600" dirty="0">
                <a:latin typeface="Huawei Sans" panose="020C0503030203020204" pitchFamily="34" charset="0"/>
                <a:cs typeface="宋体" panose="02010600030101010101" pitchFamily="2" charset="-122"/>
              </a:rPr>
              <a:t>Os cabos ópticos têm três estruturas básicas: tubo solto entrançado, </a:t>
            </a:r>
            <a:r>
              <a:rPr lang="pt-BR" altLang="zh-CN" sz="1600" dirty="0" err="1">
                <a:latin typeface="Huawei Sans" panose="020C0503030203020204" pitchFamily="34" charset="0"/>
                <a:cs typeface="宋体" panose="02010600030101010101" pitchFamily="2" charset="-122"/>
              </a:rPr>
              <a:t>ranhurado</a:t>
            </a:r>
            <a:r>
              <a:rPr lang="pt-BR" altLang="zh-CN" sz="1600" dirty="0">
                <a:latin typeface="Huawei Sans" panose="020C0503030203020204" pitchFamily="34" charset="0"/>
                <a:cs typeface="宋体" panose="02010600030101010101" pitchFamily="2" charset="-122"/>
              </a:rPr>
              <a:t> e estruturas de tubo central. São utilizados diferentes componentes de cabos ópticos para se adaptarem a diferentes cenários de aplicação.</a:t>
            </a:r>
            <a:endParaRPr lang="en-US" altLang="zh-CN" sz="1600" dirty="0">
              <a:latin typeface="Huawei Sans" panose="020C0503030203020204" pitchFamily="34" charset="0"/>
              <a:cs typeface="宋体" panose="02010600030101010101" pitchFamily="2" charset="-122"/>
            </a:endParaRPr>
          </a:p>
        </p:txBody>
      </p:sp>
      <p:sp>
        <p:nvSpPr>
          <p:cNvPr id="2" name="标题 1"/>
          <p:cNvSpPr>
            <a:spLocks noGrp="1"/>
          </p:cNvSpPr>
          <p:nvPr>
            <p:ph type="title"/>
          </p:nvPr>
        </p:nvSpPr>
        <p:spPr>
          <a:xfrm>
            <a:off x="1594800" y="410400"/>
            <a:ext cx="10245266"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(1) - </a:t>
            </a:r>
            <a:r>
              <a:rPr lang="en-US" dirty="0" err="1">
                <a:latin typeface="Huawei Sans" panose="020C0503030203020204" pitchFamily="34" charset="0"/>
              </a:rPr>
              <a:t>Fibras</a:t>
            </a:r>
            <a:r>
              <a:rPr lang="en-US" dirty="0">
                <a:latin typeface="Huawei Sans" panose="020C0503030203020204" pitchFamily="34" charset="0"/>
              </a:rPr>
              <a:t> e Cabos (2)</a:t>
            </a:r>
          </a:p>
        </p:txBody>
      </p:sp>
      <p:sp>
        <p:nvSpPr>
          <p:cNvPr id="4" name="Rectangle 628"/>
          <p:cNvSpPr>
            <a:spLocks noChangeArrowheads="1"/>
          </p:cNvSpPr>
          <p:nvPr/>
        </p:nvSpPr>
        <p:spPr bwMode="auto">
          <a:xfrm>
            <a:off x="8027956" y="1243538"/>
            <a:ext cx="1571456"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9177" rIns="0"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fontAlgn="ctr">
              <a:spcBef>
                <a:spcPct val="0"/>
              </a:spcBef>
              <a:buClr>
                <a:srgbClr val="CC9900"/>
              </a:buClr>
              <a:buNone/>
            </a:pPr>
            <a:r>
              <a:rPr lang="en-US" dirty="0">
                <a:solidFill>
                  <a:schemeClr val="tx1"/>
                </a:solidFill>
                <a:latin typeface="Huawei Sans" panose="020C0503030203020204" pitchFamily="34" charset="0"/>
                <a:ea typeface="+mn-ea"/>
                <a:cs typeface="Huawei Sans" panose="020C0503030203020204" pitchFamily="34" charset="0"/>
              </a:rPr>
              <a:t>Cabo </a:t>
            </a:r>
            <a:r>
              <a:rPr lang="en-US" dirty="0" err="1">
                <a:solidFill>
                  <a:schemeClr val="tx1"/>
                </a:solidFill>
                <a:latin typeface="Huawei Sans" panose="020C0503030203020204" pitchFamily="34" charset="0"/>
                <a:ea typeface="+mn-ea"/>
                <a:cs typeface="Huawei Sans" panose="020C0503030203020204" pitchFamily="34" charset="0"/>
              </a:rPr>
              <a:t>ótico</a:t>
            </a:r>
            <a:r>
              <a:rPr lang="en-US" dirty="0">
                <a:solidFill>
                  <a:schemeClr val="tx1"/>
                </a:solidFill>
                <a:latin typeface="Huawei Sans" panose="020C0503030203020204" pitchFamily="34" charset="0"/>
                <a:ea typeface="+mn-ea"/>
                <a:cs typeface="Huawei Sans" panose="020C0503030203020204" pitchFamily="34" charset="0"/>
              </a:rPr>
              <a:t> com </a:t>
            </a:r>
            <a:r>
              <a:rPr lang="en-US" dirty="0" err="1">
                <a:solidFill>
                  <a:schemeClr val="tx1"/>
                </a:solidFill>
                <a:latin typeface="Huawei Sans" panose="020C0503030203020204" pitchFamily="34" charset="0"/>
                <a:ea typeface="+mn-ea"/>
                <a:cs typeface="Huawei Sans" panose="020C0503030203020204" pitchFamily="34" charset="0"/>
              </a:rPr>
              <a:t>fenda</a:t>
            </a:r>
            <a:endParaRPr lang="en-US" dirty="0">
              <a:solidFill>
                <a:schemeClr val="tx1"/>
              </a:solidFill>
              <a:latin typeface="Huawei Sans" panose="020C0503030203020204" pitchFamily="34" charset="0"/>
              <a:ea typeface="+mn-ea"/>
              <a:cs typeface="Huawei Sans" panose="020C0503030203020204" pitchFamily="34" charset="0"/>
            </a:endParaRPr>
          </a:p>
        </p:txBody>
      </p:sp>
      <p:sp>
        <p:nvSpPr>
          <p:cNvPr id="5" name="Rectangle 629"/>
          <p:cNvSpPr>
            <a:spLocks noChangeArrowheads="1"/>
          </p:cNvSpPr>
          <p:nvPr/>
        </p:nvSpPr>
        <p:spPr bwMode="auto">
          <a:xfrm>
            <a:off x="9847613" y="1243538"/>
            <a:ext cx="1346465"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9177" rIns="0"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fontAlgn="ctr">
              <a:spcBef>
                <a:spcPct val="0"/>
              </a:spcBef>
              <a:buClr>
                <a:srgbClr val="CC9900"/>
              </a:buClr>
              <a:buNone/>
            </a:pPr>
            <a:r>
              <a:rPr lang="en-US" dirty="0">
                <a:solidFill>
                  <a:schemeClr val="tx1"/>
                </a:solidFill>
                <a:latin typeface="Huawei Sans" panose="020C0503030203020204" pitchFamily="34" charset="0"/>
                <a:ea typeface="+mn-ea"/>
                <a:cs typeface="Huawei Sans" panose="020C0503030203020204" pitchFamily="34" charset="0"/>
              </a:rPr>
              <a:t>Cabo </a:t>
            </a:r>
            <a:r>
              <a:rPr lang="en-US" dirty="0" err="1">
                <a:solidFill>
                  <a:schemeClr val="tx1"/>
                </a:solidFill>
                <a:latin typeface="Huawei Sans" panose="020C0503030203020204" pitchFamily="34" charset="0"/>
                <a:ea typeface="+mn-ea"/>
                <a:cs typeface="Huawei Sans" panose="020C0503030203020204" pitchFamily="34" charset="0"/>
              </a:rPr>
              <a:t>ótico</a:t>
            </a:r>
            <a:r>
              <a:rPr lang="en-US" dirty="0">
                <a:solidFill>
                  <a:schemeClr val="tx1"/>
                </a:solidFill>
                <a:latin typeface="Huawei Sans" panose="020C0503030203020204" pitchFamily="34" charset="0"/>
                <a:ea typeface="+mn-ea"/>
                <a:cs typeface="Huawei Sans" panose="020C0503030203020204" pitchFamily="34" charset="0"/>
              </a:rPr>
              <a:t> de </a:t>
            </a:r>
            <a:r>
              <a:rPr lang="en-US" dirty="0" err="1">
                <a:solidFill>
                  <a:schemeClr val="tx1"/>
                </a:solidFill>
                <a:latin typeface="Huawei Sans" panose="020C0503030203020204" pitchFamily="34" charset="0"/>
                <a:ea typeface="+mn-ea"/>
                <a:cs typeface="Huawei Sans" panose="020C0503030203020204" pitchFamily="34" charset="0"/>
              </a:rPr>
              <a:t>tubo</a:t>
            </a:r>
            <a:r>
              <a:rPr lang="en-US" dirty="0">
                <a:solidFill>
                  <a:schemeClr val="tx1"/>
                </a:solidFill>
                <a:latin typeface="Huawei Sans" panose="020C0503030203020204" pitchFamily="34" charset="0"/>
                <a:ea typeface="+mn-ea"/>
                <a:cs typeface="Huawei Sans" panose="020C0503030203020204" pitchFamily="34" charset="0"/>
              </a:rPr>
              <a:t> central</a:t>
            </a:r>
          </a:p>
        </p:txBody>
      </p:sp>
      <p:grpSp>
        <p:nvGrpSpPr>
          <p:cNvPr id="6" name="Group 630"/>
          <p:cNvGrpSpPr>
            <a:grpSpLocks/>
          </p:cNvGrpSpPr>
          <p:nvPr/>
        </p:nvGrpSpPr>
        <p:grpSpPr bwMode="auto">
          <a:xfrm>
            <a:off x="8300232" y="1751843"/>
            <a:ext cx="1026905" cy="958550"/>
            <a:chOff x="680" y="2188"/>
            <a:chExt cx="997" cy="997"/>
          </a:xfrm>
        </p:grpSpPr>
        <p:sp>
          <p:nvSpPr>
            <p:cNvPr id="7" name="Oval 631"/>
            <p:cNvSpPr>
              <a:spLocks noChangeArrowheads="1"/>
            </p:cNvSpPr>
            <p:nvPr/>
          </p:nvSpPr>
          <p:spPr bwMode="auto">
            <a:xfrm>
              <a:off x="680" y="2188"/>
              <a:ext cx="997" cy="997"/>
            </a:xfrm>
            <a:prstGeom prst="ellipse">
              <a:avLst/>
            </a:prstGeom>
            <a:solidFill>
              <a:srgbClr val="000000"/>
            </a:solidFill>
            <a:ln w="127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 name="Oval 632"/>
            <p:cNvSpPr>
              <a:spLocks noChangeArrowheads="1"/>
            </p:cNvSpPr>
            <p:nvPr/>
          </p:nvSpPr>
          <p:spPr bwMode="auto">
            <a:xfrm>
              <a:off x="794" y="2298"/>
              <a:ext cx="776" cy="777"/>
            </a:xfrm>
            <a:prstGeom prst="ellipse">
              <a:avLst/>
            </a:prstGeom>
            <a:solidFill>
              <a:srgbClr val="C0FEF9"/>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 name="Rectangle 633"/>
            <p:cNvSpPr>
              <a:spLocks noChangeArrowheads="1"/>
            </p:cNvSpPr>
            <p:nvPr/>
          </p:nvSpPr>
          <p:spPr bwMode="auto">
            <a:xfrm rot="4380000">
              <a:off x="1419" y="2530"/>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 name="Rectangle 634"/>
            <p:cNvSpPr>
              <a:spLocks noChangeArrowheads="1"/>
            </p:cNvSpPr>
            <p:nvPr/>
          </p:nvSpPr>
          <p:spPr bwMode="auto">
            <a:xfrm rot="4380000">
              <a:off x="1427" y="2554"/>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 name="Line 635"/>
            <p:cNvSpPr>
              <a:spLocks noChangeShapeType="1"/>
            </p:cNvSpPr>
            <p:nvPr/>
          </p:nvSpPr>
          <p:spPr bwMode="auto">
            <a:xfrm flipH="1" flipV="1">
              <a:off x="1471" y="2547"/>
              <a:ext cx="26" cy="77"/>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2" name="Line 636"/>
            <p:cNvSpPr>
              <a:spLocks noChangeShapeType="1"/>
            </p:cNvSpPr>
            <p:nvPr/>
          </p:nvSpPr>
          <p:spPr bwMode="auto">
            <a:xfrm flipH="1" flipV="1">
              <a:off x="1455" y="2552"/>
              <a:ext cx="26"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3" name="Line 637"/>
            <p:cNvSpPr>
              <a:spLocks noChangeShapeType="1"/>
            </p:cNvSpPr>
            <p:nvPr/>
          </p:nvSpPr>
          <p:spPr bwMode="auto">
            <a:xfrm flipH="1" flipV="1">
              <a:off x="1438" y="2556"/>
              <a:ext cx="26"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4" name="Line 638"/>
            <p:cNvSpPr>
              <a:spLocks noChangeShapeType="1"/>
            </p:cNvSpPr>
            <p:nvPr/>
          </p:nvSpPr>
          <p:spPr bwMode="auto">
            <a:xfrm flipH="1" flipV="1">
              <a:off x="1422" y="2561"/>
              <a:ext cx="25"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5" name="Rectangle 639"/>
            <p:cNvSpPr>
              <a:spLocks noChangeArrowheads="1"/>
            </p:cNvSpPr>
            <p:nvPr/>
          </p:nvSpPr>
          <p:spPr bwMode="auto">
            <a:xfrm rot="-6420000">
              <a:off x="834" y="2723"/>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 name="Rectangle 640"/>
            <p:cNvSpPr>
              <a:spLocks noChangeArrowheads="1"/>
            </p:cNvSpPr>
            <p:nvPr/>
          </p:nvSpPr>
          <p:spPr bwMode="auto">
            <a:xfrm rot="-6420000">
              <a:off x="858" y="2739"/>
              <a:ext cx="68"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 name="Line 641"/>
            <p:cNvSpPr>
              <a:spLocks noChangeShapeType="1"/>
            </p:cNvSpPr>
            <p:nvPr/>
          </p:nvSpPr>
          <p:spPr bwMode="auto">
            <a:xfrm>
              <a:off x="867" y="2759"/>
              <a:ext cx="9"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8" name="Line 642"/>
            <p:cNvSpPr>
              <a:spLocks noChangeShapeType="1"/>
            </p:cNvSpPr>
            <p:nvPr/>
          </p:nvSpPr>
          <p:spPr bwMode="auto">
            <a:xfrm>
              <a:off x="883" y="2755"/>
              <a:ext cx="10"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19" name="Line 643"/>
            <p:cNvSpPr>
              <a:spLocks noChangeShapeType="1"/>
            </p:cNvSpPr>
            <p:nvPr/>
          </p:nvSpPr>
          <p:spPr bwMode="auto">
            <a:xfrm>
              <a:off x="899" y="2751"/>
              <a:ext cx="11"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0" name="Line 644"/>
            <p:cNvSpPr>
              <a:spLocks noChangeShapeType="1"/>
            </p:cNvSpPr>
            <p:nvPr/>
          </p:nvSpPr>
          <p:spPr bwMode="auto">
            <a:xfrm>
              <a:off x="916" y="2746"/>
              <a:ext cx="10"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1" name="Rectangle 645"/>
            <p:cNvSpPr>
              <a:spLocks noChangeArrowheads="1"/>
            </p:cNvSpPr>
            <p:nvPr/>
          </p:nvSpPr>
          <p:spPr bwMode="auto">
            <a:xfrm rot="6420000">
              <a:off x="1419" y="2723"/>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 name="Rectangle 646"/>
            <p:cNvSpPr>
              <a:spLocks noChangeArrowheads="1"/>
            </p:cNvSpPr>
            <p:nvPr/>
          </p:nvSpPr>
          <p:spPr bwMode="auto">
            <a:xfrm rot="6420000">
              <a:off x="1430" y="2739"/>
              <a:ext cx="69"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 name="Line 647"/>
            <p:cNvSpPr>
              <a:spLocks noChangeShapeType="1"/>
            </p:cNvSpPr>
            <p:nvPr/>
          </p:nvSpPr>
          <p:spPr bwMode="auto">
            <a:xfrm flipH="1">
              <a:off x="1476" y="2759"/>
              <a:ext cx="26"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4" name="Line 648"/>
            <p:cNvSpPr>
              <a:spLocks noChangeShapeType="1"/>
            </p:cNvSpPr>
            <p:nvPr/>
          </p:nvSpPr>
          <p:spPr bwMode="auto">
            <a:xfrm flipH="1">
              <a:off x="1460" y="2755"/>
              <a:ext cx="26"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5" name="Line 649"/>
            <p:cNvSpPr>
              <a:spLocks noChangeShapeType="1"/>
            </p:cNvSpPr>
            <p:nvPr/>
          </p:nvSpPr>
          <p:spPr bwMode="auto">
            <a:xfrm flipH="1">
              <a:off x="1443" y="2751"/>
              <a:ext cx="26" cy="5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6" name="Line 650"/>
            <p:cNvSpPr>
              <a:spLocks noChangeShapeType="1"/>
            </p:cNvSpPr>
            <p:nvPr/>
          </p:nvSpPr>
          <p:spPr bwMode="auto">
            <a:xfrm flipH="1">
              <a:off x="1427" y="2746"/>
              <a:ext cx="25" cy="6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7" name="Rectangle 651"/>
            <p:cNvSpPr>
              <a:spLocks noChangeArrowheads="1"/>
            </p:cNvSpPr>
            <p:nvPr/>
          </p:nvSpPr>
          <p:spPr bwMode="auto">
            <a:xfrm rot="-4380000">
              <a:off x="834" y="2538"/>
              <a:ext cx="104" cy="11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8" name="Rectangle 652"/>
            <p:cNvSpPr>
              <a:spLocks noChangeArrowheads="1"/>
            </p:cNvSpPr>
            <p:nvPr/>
          </p:nvSpPr>
          <p:spPr bwMode="auto">
            <a:xfrm rot="-4380000">
              <a:off x="858" y="2560"/>
              <a:ext cx="68" cy="8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 name="Line 653"/>
            <p:cNvSpPr>
              <a:spLocks noChangeShapeType="1"/>
            </p:cNvSpPr>
            <p:nvPr/>
          </p:nvSpPr>
          <p:spPr bwMode="auto">
            <a:xfrm flipV="1">
              <a:off x="865" y="2554"/>
              <a:ext cx="9"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0" name="Line 654"/>
            <p:cNvSpPr>
              <a:spLocks noChangeShapeType="1"/>
            </p:cNvSpPr>
            <p:nvPr/>
          </p:nvSpPr>
          <p:spPr bwMode="auto">
            <a:xfrm flipV="1">
              <a:off x="881" y="2560"/>
              <a:ext cx="10"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1" name="Line 655"/>
            <p:cNvSpPr>
              <a:spLocks noChangeShapeType="1"/>
            </p:cNvSpPr>
            <p:nvPr/>
          </p:nvSpPr>
          <p:spPr bwMode="auto">
            <a:xfrm flipV="1">
              <a:off x="897" y="2564"/>
              <a:ext cx="11" cy="7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2" name="Line 656"/>
            <p:cNvSpPr>
              <a:spLocks noChangeShapeType="1"/>
            </p:cNvSpPr>
            <p:nvPr/>
          </p:nvSpPr>
          <p:spPr bwMode="auto">
            <a:xfrm flipV="1">
              <a:off x="914" y="2568"/>
              <a:ext cx="10" cy="7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3" name="Rectangle 657"/>
            <p:cNvSpPr>
              <a:spLocks noChangeArrowheads="1"/>
            </p:cNvSpPr>
            <p:nvPr/>
          </p:nvSpPr>
          <p:spPr bwMode="auto">
            <a:xfrm rot="8700000">
              <a:off x="1308" y="2887"/>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 name="Rectangle 658"/>
            <p:cNvSpPr>
              <a:spLocks noChangeArrowheads="1"/>
            </p:cNvSpPr>
            <p:nvPr/>
          </p:nvSpPr>
          <p:spPr bwMode="auto">
            <a:xfrm rot="8700000">
              <a:off x="1321" y="2903"/>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 name="Line 659"/>
            <p:cNvSpPr>
              <a:spLocks noChangeShapeType="1"/>
            </p:cNvSpPr>
            <p:nvPr/>
          </p:nvSpPr>
          <p:spPr bwMode="auto">
            <a:xfrm flipV="1">
              <a:off x="1345" y="2938"/>
              <a:ext cx="50" cy="4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6" name="Line 660"/>
            <p:cNvSpPr>
              <a:spLocks noChangeShapeType="1"/>
            </p:cNvSpPr>
            <p:nvPr/>
          </p:nvSpPr>
          <p:spPr bwMode="auto">
            <a:xfrm flipV="1">
              <a:off x="1335" y="2924"/>
              <a:ext cx="50" cy="47"/>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7" name="Line 661"/>
            <p:cNvSpPr>
              <a:spLocks noChangeShapeType="1"/>
            </p:cNvSpPr>
            <p:nvPr/>
          </p:nvSpPr>
          <p:spPr bwMode="auto">
            <a:xfrm flipV="1">
              <a:off x="1326" y="2909"/>
              <a:ext cx="51"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8" name="Line 662"/>
            <p:cNvSpPr>
              <a:spLocks noChangeShapeType="1"/>
            </p:cNvSpPr>
            <p:nvPr/>
          </p:nvSpPr>
          <p:spPr bwMode="auto">
            <a:xfrm flipV="1">
              <a:off x="1318" y="2896"/>
              <a:ext cx="49" cy="46"/>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39" name="Rectangle 663"/>
            <p:cNvSpPr>
              <a:spLocks noChangeArrowheads="1"/>
            </p:cNvSpPr>
            <p:nvPr/>
          </p:nvSpPr>
          <p:spPr bwMode="auto">
            <a:xfrm rot="-2280000">
              <a:off x="942" y="2382"/>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 name="Rectangle 664"/>
            <p:cNvSpPr>
              <a:spLocks noChangeArrowheads="1"/>
            </p:cNvSpPr>
            <p:nvPr/>
          </p:nvSpPr>
          <p:spPr bwMode="auto">
            <a:xfrm rot="-2280000">
              <a:off x="965" y="2407"/>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 name="Line 665"/>
            <p:cNvSpPr>
              <a:spLocks noChangeShapeType="1"/>
            </p:cNvSpPr>
            <p:nvPr/>
          </p:nvSpPr>
          <p:spPr bwMode="auto">
            <a:xfrm flipH="1">
              <a:off x="954" y="2413"/>
              <a:ext cx="63" cy="3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2" name="Line 666"/>
            <p:cNvSpPr>
              <a:spLocks noChangeShapeType="1"/>
            </p:cNvSpPr>
            <p:nvPr/>
          </p:nvSpPr>
          <p:spPr bwMode="auto">
            <a:xfrm flipH="1">
              <a:off x="964" y="2427"/>
              <a:ext cx="64" cy="33"/>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3" name="Line 667"/>
            <p:cNvSpPr>
              <a:spLocks noChangeShapeType="1"/>
            </p:cNvSpPr>
            <p:nvPr/>
          </p:nvSpPr>
          <p:spPr bwMode="auto">
            <a:xfrm flipH="1">
              <a:off x="974" y="2441"/>
              <a:ext cx="64" cy="35"/>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4" name="Line 668"/>
            <p:cNvSpPr>
              <a:spLocks noChangeShapeType="1"/>
            </p:cNvSpPr>
            <p:nvPr/>
          </p:nvSpPr>
          <p:spPr bwMode="auto">
            <a:xfrm flipH="1">
              <a:off x="984" y="2455"/>
              <a:ext cx="62" cy="34"/>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5" name="Rectangle 669"/>
            <p:cNvSpPr>
              <a:spLocks noChangeArrowheads="1"/>
            </p:cNvSpPr>
            <p:nvPr/>
          </p:nvSpPr>
          <p:spPr bwMode="auto">
            <a:xfrm rot="-8580000">
              <a:off x="945" y="2874"/>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 name="Rectangle 670"/>
            <p:cNvSpPr>
              <a:spLocks noChangeArrowheads="1"/>
            </p:cNvSpPr>
            <p:nvPr/>
          </p:nvSpPr>
          <p:spPr bwMode="auto">
            <a:xfrm rot="-8580000">
              <a:off x="966" y="2889"/>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7" name="Line 671"/>
            <p:cNvSpPr>
              <a:spLocks noChangeShapeType="1"/>
            </p:cNvSpPr>
            <p:nvPr/>
          </p:nvSpPr>
          <p:spPr bwMode="auto">
            <a:xfrm flipH="1" flipV="1">
              <a:off x="952" y="2923"/>
              <a:ext cx="66"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8" name="Line 672"/>
            <p:cNvSpPr>
              <a:spLocks noChangeShapeType="1"/>
            </p:cNvSpPr>
            <p:nvPr/>
          </p:nvSpPr>
          <p:spPr bwMode="auto">
            <a:xfrm flipH="1" flipV="1">
              <a:off x="964" y="2909"/>
              <a:ext cx="64" cy="5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49" name="Line 673"/>
            <p:cNvSpPr>
              <a:spLocks noChangeShapeType="1"/>
            </p:cNvSpPr>
            <p:nvPr/>
          </p:nvSpPr>
          <p:spPr bwMode="auto">
            <a:xfrm flipH="1" flipV="1">
              <a:off x="973" y="2896"/>
              <a:ext cx="64"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0" name="Line 674"/>
            <p:cNvSpPr>
              <a:spLocks noChangeShapeType="1"/>
            </p:cNvSpPr>
            <p:nvPr/>
          </p:nvSpPr>
          <p:spPr bwMode="auto">
            <a:xfrm flipH="1" flipV="1">
              <a:off x="983" y="2881"/>
              <a:ext cx="64" cy="4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1" name="Rectangle 675"/>
            <p:cNvSpPr>
              <a:spLocks noChangeArrowheads="1"/>
            </p:cNvSpPr>
            <p:nvPr/>
          </p:nvSpPr>
          <p:spPr bwMode="auto">
            <a:xfrm>
              <a:off x="1127" y="2326"/>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 name="Rectangle 676"/>
            <p:cNvSpPr>
              <a:spLocks noChangeArrowheads="1"/>
            </p:cNvSpPr>
            <p:nvPr/>
          </p:nvSpPr>
          <p:spPr bwMode="auto">
            <a:xfrm>
              <a:off x="1144" y="2354"/>
              <a:ext cx="69" cy="79"/>
            </a:xfrm>
            <a:prstGeom prst="rect">
              <a:avLst/>
            </a:prstGeom>
            <a:solidFill>
              <a:srgbClr val="CECECE"/>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 name="Line 677"/>
            <p:cNvSpPr>
              <a:spLocks noChangeShapeType="1"/>
            </p:cNvSpPr>
            <p:nvPr/>
          </p:nvSpPr>
          <p:spPr bwMode="auto">
            <a:xfrm>
              <a:off x="1149" y="2369"/>
              <a:ext cx="63"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4" name="Line 678"/>
            <p:cNvSpPr>
              <a:spLocks noChangeShapeType="1"/>
            </p:cNvSpPr>
            <p:nvPr/>
          </p:nvSpPr>
          <p:spPr bwMode="auto">
            <a:xfrm>
              <a:off x="1149" y="2386"/>
              <a:ext cx="63"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5" name="Line 679"/>
            <p:cNvSpPr>
              <a:spLocks noChangeShapeType="1"/>
            </p:cNvSpPr>
            <p:nvPr/>
          </p:nvSpPr>
          <p:spPr bwMode="auto">
            <a:xfrm>
              <a:off x="1149" y="2403"/>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6" name="Line 680"/>
            <p:cNvSpPr>
              <a:spLocks noChangeShapeType="1"/>
            </p:cNvSpPr>
            <p:nvPr/>
          </p:nvSpPr>
          <p:spPr bwMode="auto">
            <a:xfrm>
              <a:off x="1151" y="2421"/>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57" name="Rectangle 681"/>
            <p:cNvSpPr>
              <a:spLocks noChangeArrowheads="1"/>
            </p:cNvSpPr>
            <p:nvPr/>
          </p:nvSpPr>
          <p:spPr bwMode="auto">
            <a:xfrm>
              <a:off x="1130" y="2938"/>
              <a:ext cx="104"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8" name="Rectangle 682"/>
            <p:cNvSpPr>
              <a:spLocks noChangeArrowheads="1"/>
            </p:cNvSpPr>
            <p:nvPr/>
          </p:nvSpPr>
          <p:spPr bwMode="auto">
            <a:xfrm>
              <a:off x="1147" y="2951"/>
              <a:ext cx="69" cy="79"/>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 name="Line 683"/>
            <p:cNvSpPr>
              <a:spLocks noChangeShapeType="1"/>
            </p:cNvSpPr>
            <p:nvPr/>
          </p:nvSpPr>
          <p:spPr bwMode="auto">
            <a:xfrm>
              <a:off x="1153" y="3014"/>
              <a:ext cx="63"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0" name="Line 684"/>
            <p:cNvSpPr>
              <a:spLocks noChangeShapeType="1"/>
            </p:cNvSpPr>
            <p:nvPr/>
          </p:nvSpPr>
          <p:spPr bwMode="auto">
            <a:xfrm>
              <a:off x="1154" y="2998"/>
              <a:ext cx="62"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1" name="Line 685"/>
            <p:cNvSpPr>
              <a:spLocks noChangeShapeType="1"/>
            </p:cNvSpPr>
            <p:nvPr/>
          </p:nvSpPr>
          <p:spPr bwMode="auto">
            <a:xfrm>
              <a:off x="1154" y="2981"/>
              <a:ext cx="63" cy="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2" name="Line 686"/>
            <p:cNvSpPr>
              <a:spLocks noChangeShapeType="1"/>
            </p:cNvSpPr>
            <p:nvPr/>
          </p:nvSpPr>
          <p:spPr bwMode="auto">
            <a:xfrm>
              <a:off x="1154" y="2963"/>
              <a:ext cx="6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63" name="Oval 687"/>
            <p:cNvSpPr>
              <a:spLocks noChangeArrowheads="1"/>
            </p:cNvSpPr>
            <p:nvPr/>
          </p:nvSpPr>
          <p:spPr bwMode="auto">
            <a:xfrm>
              <a:off x="1140" y="264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4" name="Oval 688"/>
            <p:cNvSpPr>
              <a:spLocks noChangeArrowheads="1"/>
            </p:cNvSpPr>
            <p:nvPr/>
          </p:nvSpPr>
          <p:spPr bwMode="auto">
            <a:xfrm>
              <a:off x="1144" y="2564"/>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5" name="Oval 689"/>
            <p:cNvSpPr>
              <a:spLocks noChangeArrowheads="1"/>
            </p:cNvSpPr>
            <p:nvPr/>
          </p:nvSpPr>
          <p:spPr bwMode="auto">
            <a:xfrm>
              <a:off x="1215" y="260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6" name="Oval 690"/>
            <p:cNvSpPr>
              <a:spLocks noChangeArrowheads="1"/>
            </p:cNvSpPr>
            <p:nvPr/>
          </p:nvSpPr>
          <p:spPr bwMode="auto">
            <a:xfrm>
              <a:off x="1207" y="2689"/>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7" name="Oval 691"/>
            <p:cNvSpPr>
              <a:spLocks noChangeArrowheads="1"/>
            </p:cNvSpPr>
            <p:nvPr/>
          </p:nvSpPr>
          <p:spPr bwMode="auto">
            <a:xfrm>
              <a:off x="1144" y="2732"/>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8" name="Oval 692"/>
            <p:cNvSpPr>
              <a:spLocks noChangeArrowheads="1"/>
            </p:cNvSpPr>
            <p:nvPr/>
          </p:nvSpPr>
          <p:spPr bwMode="auto">
            <a:xfrm>
              <a:off x="1070" y="2605"/>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69" name="Oval 693"/>
            <p:cNvSpPr>
              <a:spLocks noChangeArrowheads="1"/>
            </p:cNvSpPr>
            <p:nvPr/>
          </p:nvSpPr>
          <p:spPr bwMode="auto">
            <a:xfrm>
              <a:off x="1070" y="2689"/>
              <a:ext cx="76" cy="76"/>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0" name="AutoShape 694"/>
            <p:cNvSpPr>
              <a:spLocks noChangeArrowheads="1"/>
            </p:cNvSpPr>
            <p:nvPr/>
          </p:nvSpPr>
          <p:spPr bwMode="auto">
            <a:xfrm rot="9660000">
              <a:off x="1049" y="2340"/>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1" name="AutoShape 695"/>
            <p:cNvSpPr>
              <a:spLocks noChangeArrowheads="1"/>
            </p:cNvSpPr>
            <p:nvPr/>
          </p:nvSpPr>
          <p:spPr bwMode="auto">
            <a:xfrm rot="-9900000">
              <a:off x="1246" y="2336"/>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2" name="Rectangle 696"/>
            <p:cNvSpPr>
              <a:spLocks noChangeArrowheads="1"/>
            </p:cNvSpPr>
            <p:nvPr/>
          </p:nvSpPr>
          <p:spPr bwMode="auto">
            <a:xfrm rot="2100000">
              <a:off x="1308" y="2383"/>
              <a:ext cx="103" cy="120"/>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3" name="Rectangle 697"/>
            <p:cNvSpPr>
              <a:spLocks noChangeArrowheads="1"/>
            </p:cNvSpPr>
            <p:nvPr/>
          </p:nvSpPr>
          <p:spPr bwMode="auto">
            <a:xfrm rot="2100000">
              <a:off x="1321" y="2409"/>
              <a:ext cx="69" cy="79"/>
            </a:xfrm>
            <a:prstGeom prst="rect">
              <a:avLst/>
            </a:prstGeom>
            <a:solidFill>
              <a:srgbClr val="CECECE"/>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4" name="Line 698"/>
            <p:cNvSpPr>
              <a:spLocks noChangeShapeType="1"/>
            </p:cNvSpPr>
            <p:nvPr/>
          </p:nvSpPr>
          <p:spPr bwMode="auto">
            <a:xfrm>
              <a:off x="1347" y="2417"/>
              <a:ext cx="50" cy="29"/>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5" name="Line 699"/>
            <p:cNvSpPr>
              <a:spLocks noChangeShapeType="1"/>
            </p:cNvSpPr>
            <p:nvPr/>
          </p:nvSpPr>
          <p:spPr bwMode="auto">
            <a:xfrm>
              <a:off x="1337" y="2430"/>
              <a:ext cx="50"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6" name="Line 700"/>
            <p:cNvSpPr>
              <a:spLocks noChangeShapeType="1"/>
            </p:cNvSpPr>
            <p:nvPr/>
          </p:nvSpPr>
          <p:spPr bwMode="auto">
            <a:xfrm>
              <a:off x="1328" y="2444"/>
              <a:ext cx="51"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7" name="Line 701"/>
            <p:cNvSpPr>
              <a:spLocks noChangeShapeType="1"/>
            </p:cNvSpPr>
            <p:nvPr/>
          </p:nvSpPr>
          <p:spPr bwMode="auto">
            <a:xfrm>
              <a:off x="1320" y="2458"/>
              <a:ext cx="49" cy="31"/>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78" name="AutoShape 702"/>
            <p:cNvSpPr>
              <a:spLocks noChangeArrowheads="1"/>
            </p:cNvSpPr>
            <p:nvPr/>
          </p:nvSpPr>
          <p:spPr bwMode="auto">
            <a:xfrm rot="-9420000">
              <a:off x="1296" y="2351"/>
              <a:ext cx="43" cy="41"/>
            </a:xfrm>
            <a:prstGeom prst="triangle">
              <a:avLst>
                <a:gd name="adj" fmla="val 49958"/>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79" name="Oval 703"/>
            <p:cNvSpPr>
              <a:spLocks noChangeArrowheads="1"/>
            </p:cNvSpPr>
            <p:nvPr/>
          </p:nvSpPr>
          <p:spPr bwMode="auto">
            <a:xfrm>
              <a:off x="814" y="2322"/>
              <a:ext cx="736" cy="736"/>
            </a:xfrm>
            <a:prstGeom prst="ellipse">
              <a:avLst/>
            </a:prstGeom>
            <a:noFill/>
            <a:ln w="76200">
              <a:solidFill>
                <a:srgbClr val="919191"/>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80" name="Rectangle 704"/>
          <p:cNvSpPr>
            <a:spLocks noChangeArrowheads="1"/>
          </p:cNvSpPr>
          <p:nvPr/>
        </p:nvSpPr>
        <p:spPr bwMode="auto">
          <a:xfrm>
            <a:off x="6264826" y="1243538"/>
            <a:ext cx="1683316" cy="5100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chor="ctr">
            <a:noAutofit/>
          </a:bodyPr>
          <a:lstStyle>
            <a:lvl1pPr marL="342900" indent="-3429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392113"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marL="0" lvl="1" algn="ctr" eaLnBrk="1" fontAlgn="ctr" hangingPunct="1">
              <a:spcBef>
                <a:spcPct val="0"/>
              </a:spcBef>
              <a:buClr>
                <a:srgbClr val="CC9900"/>
              </a:buClr>
              <a:buFont typeface="Wingdings" panose="05000000000000000000" pitchFamily="2" charset="2"/>
              <a:buNone/>
            </a:pPr>
            <a:r>
              <a:rPr lang="pt-BR" dirty="0">
                <a:solidFill>
                  <a:schemeClr val="tx1"/>
                </a:solidFill>
                <a:latin typeface="Huawei Sans" panose="020C0503030203020204" pitchFamily="34" charset="0"/>
                <a:ea typeface="+mn-ea"/>
                <a:cs typeface="Huawei Sans" panose="020C0503030203020204" pitchFamily="34" charset="0"/>
              </a:rPr>
              <a:t>Cabo ótico de tubo solto entrançado</a:t>
            </a:r>
            <a:endParaRPr lang="en-US" dirty="0">
              <a:solidFill>
                <a:schemeClr val="tx1"/>
              </a:solidFill>
              <a:latin typeface="Huawei Sans" panose="020C0503030203020204" pitchFamily="34" charset="0"/>
              <a:ea typeface="+mn-ea"/>
              <a:cs typeface="Huawei Sans" panose="020C0503030203020204" pitchFamily="34" charset="0"/>
            </a:endParaRPr>
          </a:p>
        </p:txBody>
      </p:sp>
      <p:grpSp>
        <p:nvGrpSpPr>
          <p:cNvPr id="81" name="Group 705"/>
          <p:cNvGrpSpPr>
            <a:grpSpLocks/>
          </p:cNvGrpSpPr>
          <p:nvPr/>
        </p:nvGrpSpPr>
        <p:grpSpPr bwMode="auto">
          <a:xfrm>
            <a:off x="9996670" y="1755024"/>
            <a:ext cx="1048350" cy="952187"/>
            <a:chOff x="657" y="2523"/>
            <a:chExt cx="876" cy="891"/>
          </a:xfrm>
        </p:grpSpPr>
        <p:sp>
          <p:nvSpPr>
            <p:cNvPr id="82" name="Oval 706"/>
            <p:cNvSpPr>
              <a:spLocks noChangeArrowheads="1"/>
            </p:cNvSpPr>
            <p:nvPr/>
          </p:nvSpPr>
          <p:spPr bwMode="auto">
            <a:xfrm>
              <a:off x="657" y="2523"/>
              <a:ext cx="876" cy="891"/>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3" name="Oval 707"/>
            <p:cNvSpPr>
              <a:spLocks noChangeArrowheads="1"/>
            </p:cNvSpPr>
            <p:nvPr/>
          </p:nvSpPr>
          <p:spPr bwMode="auto">
            <a:xfrm>
              <a:off x="1367" y="2947"/>
              <a:ext cx="68" cy="71"/>
            </a:xfrm>
            <a:prstGeom prst="ellipse">
              <a:avLst/>
            </a:prstGeom>
            <a:solidFill>
              <a:srgbClr val="CECECE"/>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4" name="Oval 708"/>
            <p:cNvSpPr>
              <a:spLocks noChangeArrowheads="1"/>
            </p:cNvSpPr>
            <p:nvPr/>
          </p:nvSpPr>
          <p:spPr bwMode="auto">
            <a:xfrm>
              <a:off x="756" y="2947"/>
              <a:ext cx="68" cy="71"/>
            </a:xfrm>
            <a:prstGeom prst="ellipse">
              <a:avLst/>
            </a:prstGeom>
            <a:solidFill>
              <a:srgbClr val="CECECE"/>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5" name="Oval 709"/>
            <p:cNvSpPr>
              <a:spLocks noChangeArrowheads="1"/>
            </p:cNvSpPr>
            <p:nvPr/>
          </p:nvSpPr>
          <p:spPr bwMode="auto">
            <a:xfrm>
              <a:off x="840" y="2713"/>
              <a:ext cx="510" cy="522"/>
            </a:xfrm>
            <a:prstGeom prst="ellipse">
              <a:avLst/>
            </a:prstGeom>
            <a:solidFill>
              <a:srgbClr val="DADADA"/>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6" name="Oval 710"/>
            <p:cNvSpPr>
              <a:spLocks noChangeArrowheads="1"/>
            </p:cNvSpPr>
            <p:nvPr/>
          </p:nvSpPr>
          <p:spPr bwMode="auto">
            <a:xfrm>
              <a:off x="901" y="2772"/>
              <a:ext cx="393" cy="409"/>
            </a:xfrm>
            <a:prstGeom prst="ellipse">
              <a:avLst/>
            </a:prstGeom>
            <a:solidFill>
              <a:schemeClr val="tx2"/>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7" name="Oval 711"/>
            <p:cNvSpPr>
              <a:spLocks noChangeArrowheads="1"/>
            </p:cNvSpPr>
            <p:nvPr/>
          </p:nvSpPr>
          <p:spPr bwMode="auto">
            <a:xfrm>
              <a:off x="958" y="2831"/>
              <a:ext cx="279" cy="296"/>
            </a:xfrm>
            <a:prstGeom prst="ellipse">
              <a:avLst/>
            </a:prstGeom>
            <a:solidFill>
              <a:srgbClr val="C1CE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8" name="Oval 712"/>
            <p:cNvSpPr>
              <a:spLocks noChangeArrowheads="1"/>
            </p:cNvSpPr>
            <p:nvPr/>
          </p:nvSpPr>
          <p:spPr bwMode="auto">
            <a:xfrm>
              <a:off x="1032" y="2879"/>
              <a:ext cx="2" cy="1"/>
            </a:xfrm>
            <a:prstGeom prst="ellipse">
              <a:avLst/>
            </a:prstGeom>
            <a:solidFill>
              <a:schemeClr val="accent1"/>
            </a:solidFill>
            <a:ln w="508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89" name="Oval 713"/>
            <p:cNvSpPr>
              <a:spLocks noChangeArrowheads="1"/>
            </p:cNvSpPr>
            <p:nvPr/>
          </p:nvSpPr>
          <p:spPr bwMode="auto">
            <a:xfrm>
              <a:off x="1097" y="2940"/>
              <a:ext cx="5" cy="2"/>
            </a:xfrm>
            <a:prstGeom prst="ellipse">
              <a:avLst/>
            </a:prstGeom>
            <a:solidFill>
              <a:srgbClr val="FE9B03"/>
            </a:solid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0" name="Oval 714"/>
            <p:cNvSpPr>
              <a:spLocks noChangeArrowheads="1"/>
            </p:cNvSpPr>
            <p:nvPr/>
          </p:nvSpPr>
          <p:spPr bwMode="auto">
            <a:xfrm>
              <a:off x="1041" y="2927"/>
              <a:ext cx="11" cy="2"/>
            </a:xfrm>
            <a:prstGeom prst="ellipse">
              <a:avLst/>
            </a:prstGeom>
            <a:solidFill>
              <a:srgbClr val="7FFF00"/>
            </a:solidFill>
            <a:ln w="50800">
              <a:solidFill>
                <a:srgbClr val="7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1" name="Oval 715"/>
            <p:cNvSpPr>
              <a:spLocks noChangeArrowheads="1"/>
            </p:cNvSpPr>
            <p:nvPr/>
          </p:nvSpPr>
          <p:spPr bwMode="auto">
            <a:xfrm>
              <a:off x="1118" y="2906"/>
              <a:ext cx="1" cy="1"/>
            </a:xfrm>
            <a:prstGeom prst="ellipse">
              <a:avLst/>
            </a:prstGeom>
            <a:solidFill>
              <a:schemeClr val="tx2"/>
            </a:solidFill>
            <a:ln w="508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2" name="Oval 716"/>
            <p:cNvSpPr>
              <a:spLocks noChangeArrowheads="1"/>
            </p:cNvSpPr>
            <p:nvPr/>
          </p:nvSpPr>
          <p:spPr bwMode="auto">
            <a:xfrm>
              <a:off x="1078" y="2871"/>
              <a:ext cx="2" cy="1"/>
            </a:xfrm>
            <a:prstGeom prst="ellipse">
              <a:avLst/>
            </a:prstGeom>
            <a:solidFill>
              <a:schemeClr val="bg1"/>
            </a:solidFill>
            <a:ln w="508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3" name="Oval 717"/>
            <p:cNvSpPr>
              <a:spLocks noChangeArrowheads="1"/>
            </p:cNvSpPr>
            <p:nvPr/>
          </p:nvSpPr>
          <p:spPr bwMode="auto">
            <a:xfrm>
              <a:off x="1013" y="2856"/>
              <a:ext cx="132" cy="115"/>
            </a:xfrm>
            <a:prstGeom prst="ellipse">
              <a:avLst/>
            </a:prstGeom>
            <a:noFill/>
            <a:ln w="25400">
              <a:solidFill>
                <a:schemeClr val="bg2"/>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4" name="Oval 718"/>
            <p:cNvSpPr>
              <a:spLocks noChangeArrowheads="1"/>
            </p:cNvSpPr>
            <p:nvPr/>
          </p:nvSpPr>
          <p:spPr bwMode="auto">
            <a:xfrm>
              <a:off x="1058" y="3016"/>
              <a:ext cx="17" cy="18"/>
            </a:xfrm>
            <a:prstGeom prst="ellipse">
              <a:avLst/>
            </a:prstGeom>
            <a:solidFill>
              <a:schemeClr val="accent1"/>
            </a:soli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5" name="Oval 719"/>
            <p:cNvSpPr>
              <a:spLocks noChangeArrowheads="1"/>
            </p:cNvSpPr>
            <p:nvPr/>
          </p:nvSpPr>
          <p:spPr bwMode="auto">
            <a:xfrm>
              <a:off x="1123" y="3080"/>
              <a:ext cx="16" cy="16"/>
            </a:xfrm>
            <a:prstGeom prst="ellipse">
              <a:avLst/>
            </a:prstGeom>
            <a:solidFill>
              <a:srgbClr val="FE9B03"/>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6" name="Oval 720"/>
            <p:cNvSpPr>
              <a:spLocks noChangeArrowheads="1"/>
            </p:cNvSpPr>
            <p:nvPr/>
          </p:nvSpPr>
          <p:spPr bwMode="auto">
            <a:xfrm>
              <a:off x="1064" y="3065"/>
              <a:ext cx="28" cy="16"/>
            </a:xfrm>
            <a:prstGeom prst="ellipse">
              <a:avLst/>
            </a:prstGeom>
            <a:solidFill>
              <a:srgbClr val="7FFF00"/>
            </a:solidFill>
            <a:ln w="25400">
              <a:solidFill>
                <a:srgbClr val="7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7" name="Oval 721"/>
            <p:cNvSpPr>
              <a:spLocks noChangeArrowheads="1"/>
            </p:cNvSpPr>
            <p:nvPr/>
          </p:nvSpPr>
          <p:spPr bwMode="auto">
            <a:xfrm>
              <a:off x="1144" y="3043"/>
              <a:ext cx="14" cy="19"/>
            </a:xfrm>
            <a:prstGeom prst="ellipse">
              <a:avLst/>
            </a:prstGeom>
            <a:solidFill>
              <a:schemeClr val="tx2"/>
            </a:solidFill>
            <a:ln w="254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8" name="Oval 722"/>
            <p:cNvSpPr>
              <a:spLocks noChangeArrowheads="1"/>
            </p:cNvSpPr>
            <p:nvPr/>
          </p:nvSpPr>
          <p:spPr bwMode="auto">
            <a:xfrm>
              <a:off x="1104" y="3008"/>
              <a:ext cx="15" cy="17"/>
            </a:xfrm>
            <a:prstGeom prst="ellipse">
              <a:avLst/>
            </a:prstGeom>
            <a:solidFill>
              <a:schemeClr val="bg1"/>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99" name="Oval 723"/>
            <p:cNvSpPr>
              <a:spLocks noChangeArrowheads="1"/>
            </p:cNvSpPr>
            <p:nvPr/>
          </p:nvSpPr>
          <p:spPr bwMode="auto">
            <a:xfrm>
              <a:off x="1038" y="2988"/>
              <a:ext cx="129" cy="108"/>
            </a:xfrm>
            <a:prstGeom prst="ellipse">
              <a:avLst/>
            </a:prstGeom>
            <a:noFill/>
            <a:ln w="25400">
              <a:solidFill>
                <a:srgbClr val="FC0128"/>
              </a:solidFill>
              <a:round/>
              <a:headEnd/>
              <a:tailEnd/>
            </a:ln>
            <a:effectLst/>
            <a:extLst>
              <a:ext uri="{909E8E84-426E-40DD-AFC4-6F175D3DCCD1}">
                <a14:hiddenFill xmlns:a14="http://schemas.microsoft.com/office/drawing/2010/main">
                  <a:solidFill>
                    <a:srgbClr val="6E004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100" name="Group 724"/>
          <p:cNvGrpSpPr>
            <a:grpSpLocks/>
          </p:cNvGrpSpPr>
          <p:nvPr/>
        </p:nvGrpSpPr>
        <p:grpSpPr bwMode="auto">
          <a:xfrm>
            <a:off x="6608518" y="1756083"/>
            <a:ext cx="995932" cy="950067"/>
            <a:chOff x="2018" y="2562"/>
            <a:chExt cx="856" cy="852"/>
          </a:xfrm>
        </p:grpSpPr>
        <p:sp>
          <p:nvSpPr>
            <p:cNvPr id="101" name="Oval 725"/>
            <p:cNvSpPr>
              <a:spLocks noChangeArrowheads="1"/>
            </p:cNvSpPr>
            <p:nvPr/>
          </p:nvSpPr>
          <p:spPr bwMode="auto">
            <a:xfrm>
              <a:off x="2018" y="2562"/>
              <a:ext cx="856" cy="852"/>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2" name="Oval 726"/>
            <p:cNvSpPr>
              <a:spLocks noChangeArrowheads="1"/>
            </p:cNvSpPr>
            <p:nvPr/>
          </p:nvSpPr>
          <p:spPr bwMode="auto">
            <a:xfrm>
              <a:off x="2141" y="2694"/>
              <a:ext cx="620" cy="60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3" name="Oval 727"/>
            <p:cNvSpPr>
              <a:spLocks noChangeArrowheads="1"/>
            </p:cNvSpPr>
            <p:nvPr/>
          </p:nvSpPr>
          <p:spPr bwMode="auto">
            <a:xfrm>
              <a:off x="2513" y="2777"/>
              <a:ext cx="187" cy="181"/>
            </a:xfrm>
            <a:prstGeom prst="ellipse">
              <a:avLst/>
            </a:prstGeom>
            <a:solidFill>
              <a:srgbClr val="008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4" name="Oval 728"/>
            <p:cNvSpPr>
              <a:spLocks noChangeArrowheads="1"/>
            </p:cNvSpPr>
            <p:nvPr/>
          </p:nvSpPr>
          <p:spPr bwMode="auto">
            <a:xfrm>
              <a:off x="2545" y="2808"/>
              <a:ext cx="122"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05" name="Group 729"/>
            <p:cNvGrpSpPr>
              <a:grpSpLocks/>
            </p:cNvGrpSpPr>
            <p:nvPr/>
          </p:nvGrpSpPr>
          <p:grpSpPr bwMode="auto">
            <a:xfrm>
              <a:off x="2588" y="2839"/>
              <a:ext cx="37" cy="36"/>
              <a:chOff x="4661" y="2529"/>
              <a:chExt cx="42" cy="42"/>
            </a:xfrm>
          </p:grpSpPr>
          <p:sp>
            <p:nvSpPr>
              <p:cNvPr id="190" name="Oval 730"/>
              <p:cNvSpPr>
                <a:spLocks noChangeArrowheads="1"/>
              </p:cNvSpPr>
              <p:nvPr/>
            </p:nvSpPr>
            <p:spPr bwMode="auto">
              <a:xfrm>
                <a:off x="4661" y="2529"/>
                <a:ext cx="5"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1" name="Oval 731"/>
              <p:cNvSpPr>
                <a:spLocks noChangeArrowheads="1"/>
              </p:cNvSpPr>
              <p:nvPr/>
            </p:nvSpPr>
            <p:spPr bwMode="auto">
              <a:xfrm>
                <a:off x="4674" y="2542"/>
                <a:ext cx="3"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2" name="Oval 732"/>
              <p:cNvSpPr>
                <a:spLocks noChangeArrowheads="1"/>
              </p:cNvSpPr>
              <p:nvPr/>
            </p:nvSpPr>
            <p:spPr bwMode="auto">
              <a:xfrm>
                <a:off x="4685" y="2555"/>
                <a:ext cx="6" cy="5"/>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93" name="Oval 733"/>
              <p:cNvSpPr>
                <a:spLocks noChangeArrowheads="1"/>
              </p:cNvSpPr>
              <p:nvPr/>
            </p:nvSpPr>
            <p:spPr bwMode="auto">
              <a:xfrm>
                <a:off x="4699" y="2568"/>
                <a:ext cx="4" cy="3"/>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06" name="Oval 734"/>
            <p:cNvSpPr>
              <a:spLocks noChangeArrowheads="1"/>
            </p:cNvSpPr>
            <p:nvPr/>
          </p:nvSpPr>
          <p:spPr bwMode="auto">
            <a:xfrm>
              <a:off x="2577" y="2861"/>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7" name="Oval 735"/>
            <p:cNvSpPr>
              <a:spLocks noChangeArrowheads="1"/>
            </p:cNvSpPr>
            <p:nvPr/>
          </p:nvSpPr>
          <p:spPr bwMode="auto">
            <a:xfrm>
              <a:off x="2588" y="2873"/>
              <a:ext cx="5" cy="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8" name="Oval 736"/>
            <p:cNvSpPr>
              <a:spLocks noChangeArrowheads="1"/>
            </p:cNvSpPr>
            <p:nvPr/>
          </p:nvSpPr>
          <p:spPr bwMode="auto">
            <a:xfrm>
              <a:off x="2600" y="2882"/>
              <a:ext cx="2" cy="3"/>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09" name="Oval 737"/>
            <p:cNvSpPr>
              <a:spLocks noChangeArrowheads="1"/>
            </p:cNvSpPr>
            <p:nvPr/>
          </p:nvSpPr>
          <p:spPr bwMode="auto">
            <a:xfrm>
              <a:off x="2609" y="2892"/>
              <a:ext cx="5" cy="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0" name="Oval 738"/>
            <p:cNvSpPr>
              <a:spLocks noChangeArrowheads="1"/>
            </p:cNvSpPr>
            <p:nvPr/>
          </p:nvSpPr>
          <p:spPr bwMode="auto">
            <a:xfrm>
              <a:off x="2577" y="2892"/>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1" name="Oval 739"/>
            <p:cNvSpPr>
              <a:spLocks noChangeArrowheads="1"/>
            </p:cNvSpPr>
            <p:nvPr/>
          </p:nvSpPr>
          <p:spPr bwMode="auto">
            <a:xfrm>
              <a:off x="2588" y="2903"/>
              <a:ext cx="5"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2" name="Oval 740"/>
            <p:cNvSpPr>
              <a:spLocks noChangeArrowheads="1"/>
            </p:cNvSpPr>
            <p:nvPr/>
          </p:nvSpPr>
          <p:spPr bwMode="auto">
            <a:xfrm>
              <a:off x="2632" y="2850"/>
              <a:ext cx="2" cy="5"/>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3" name="Oval 741"/>
            <p:cNvSpPr>
              <a:spLocks noChangeArrowheads="1"/>
            </p:cNvSpPr>
            <p:nvPr/>
          </p:nvSpPr>
          <p:spPr bwMode="auto">
            <a:xfrm>
              <a:off x="2609" y="2830"/>
              <a:ext cx="5" cy="2"/>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4" name="Oval 742"/>
            <p:cNvSpPr>
              <a:spLocks noChangeArrowheads="1"/>
            </p:cNvSpPr>
            <p:nvPr/>
          </p:nvSpPr>
          <p:spPr bwMode="auto">
            <a:xfrm>
              <a:off x="2556" y="2965"/>
              <a:ext cx="187" cy="183"/>
            </a:xfrm>
            <a:prstGeom prst="ellipse">
              <a:avLst/>
            </a:prstGeom>
            <a:solidFill>
              <a:srgbClr val="99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5" name="Oval 743"/>
            <p:cNvSpPr>
              <a:spLocks noChangeArrowheads="1"/>
            </p:cNvSpPr>
            <p:nvPr/>
          </p:nvSpPr>
          <p:spPr bwMode="auto">
            <a:xfrm>
              <a:off x="2588" y="2998"/>
              <a:ext cx="123"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16" name="Group 744"/>
            <p:cNvGrpSpPr>
              <a:grpSpLocks/>
            </p:cNvGrpSpPr>
            <p:nvPr/>
          </p:nvGrpSpPr>
          <p:grpSpPr bwMode="auto">
            <a:xfrm>
              <a:off x="2632" y="3030"/>
              <a:ext cx="35" cy="33"/>
              <a:chOff x="4711" y="2751"/>
              <a:chExt cx="41" cy="39"/>
            </a:xfrm>
          </p:grpSpPr>
          <p:sp>
            <p:nvSpPr>
              <p:cNvPr id="186" name="Oval 745"/>
              <p:cNvSpPr>
                <a:spLocks noChangeArrowheads="1"/>
              </p:cNvSpPr>
              <p:nvPr/>
            </p:nvSpPr>
            <p:spPr bwMode="auto">
              <a:xfrm>
                <a:off x="4711" y="2751"/>
                <a:ext cx="3"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7" name="Oval 746"/>
              <p:cNvSpPr>
                <a:spLocks noChangeArrowheads="1"/>
              </p:cNvSpPr>
              <p:nvPr/>
            </p:nvSpPr>
            <p:spPr bwMode="auto">
              <a:xfrm>
                <a:off x="4722" y="2763"/>
                <a:ext cx="5"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8" name="Oval 747"/>
              <p:cNvSpPr>
                <a:spLocks noChangeArrowheads="1"/>
              </p:cNvSpPr>
              <p:nvPr/>
            </p:nvSpPr>
            <p:spPr bwMode="auto">
              <a:xfrm>
                <a:off x="4735" y="2776"/>
                <a:ext cx="5" cy="4"/>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9" name="Oval 748"/>
              <p:cNvSpPr>
                <a:spLocks noChangeArrowheads="1"/>
              </p:cNvSpPr>
              <p:nvPr/>
            </p:nvSpPr>
            <p:spPr bwMode="auto">
              <a:xfrm>
                <a:off x="4748" y="2788"/>
                <a:ext cx="4" cy="2"/>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17" name="Oval 749"/>
            <p:cNvSpPr>
              <a:spLocks noChangeArrowheads="1"/>
            </p:cNvSpPr>
            <p:nvPr/>
          </p:nvSpPr>
          <p:spPr bwMode="auto">
            <a:xfrm>
              <a:off x="2621" y="3051"/>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8" name="Oval 750"/>
            <p:cNvSpPr>
              <a:spLocks noChangeArrowheads="1"/>
            </p:cNvSpPr>
            <p:nvPr/>
          </p:nvSpPr>
          <p:spPr bwMode="auto">
            <a:xfrm>
              <a:off x="2632" y="3061"/>
              <a:ext cx="2" cy="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19" name="Oval 751"/>
            <p:cNvSpPr>
              <a:spLocks noChangeArrowheads="1"/>
            </p:cNvSpPr>
            <p:nvPr/>
          </p:nvSpPr>
          <p:spPr bwMode="auto">
            <a:xfrm>
              <a:off x="2641" y="3070"/>
              <a:ext cx="5"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0" name="Oval 752"/>
            <p:cNvSpPr>
              <a:spLocks noChangeArrowheads="1"/>
            </p:cNvSpPr>
            <p:nvPr/>
          </p:nvSpPr>
          <p:spPr bwMode="auto">
            <a:xfrm>
              <a:off x="2653" y="3081"/>
              <a:ext cx="4" cy="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1" name="Oval 753"/>
            <p:cNvSpPr>
              <a:spLocks noChangeArrowheads="1"/>
            </p:cNvSpPr>
            <p:nvPr/>
          </p:nvSpPr>
          <p:spPr bwMode="auto">
            <a:xfrm>
              <a:off x="2621" y="3081"/>
              <a:ext cx="4"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2" name="Oval 754"/>
            <p:cNvSpPr>
              <a:spLocks noChangeArrowheads="1"/>
            </p:cNvSpPr>
            <p:nvPr/>
          </p:nvSpPr>
          <p:spPr bwMode="auto">
            <a:xfrm>
              <a:off x="2632" y="3092"/>
              <a:ext cx="2"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3" name="Oval 755"/>
            <p:cNvSpPr>
              <a:spLocks noChangeArrowheads="1"/>
            </p:cNvSpPr>
            <p:nvPr/>
          </p:nvSpPr>
          <p:spPr bwMode="auto">
            <a:xfrm>
              <a:off x="2674" y="3040"/>
              <a:ext cx="4" cy="4"/>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4" name="Oval 756"/>
            <p:cNvSpPr>
              <a:spLocks noChangeArrowheads="1"/>
            </p:cNvSpPr>
            <p:nvPr/>
          </p:nvSpPr>
          <p:spPr bwMode="auto">
            <a:xfrm>
              <a:off x="2653" y="3018"/>
              <a:ext cx="4" cy="5"/>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5" name="Oval 757"/>
            <p:cNvSpPr>
              <a:spLocks noChangeArrowheads="1"/>
            </p:cNvSpPr>
            <p:nvPr/>
          </p:nvSpPr>
          <p:spPr bwMode="auto">
            <a:xfrm>
              <a:off x="2399" y="3092"/>
              <a:ext cx="188" cy="183"/>
            </a:xfrm>
            <a:prstGeom prst="ellipse">
              <a:avLst/>
            </a:prstGeom>
            <a:solidFill>
              <a:schemeClr val="bg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6" name="Oval 758"/>
            <p:cNvSpPr>
              <a:spLocks noChangeArrowheads="1"/>
            </p:cNvSpPr>
            <p:nvPr/>
          </p:nvSpPr>
          <p:spPr bwMode="auto">
            <a:xfrm>
              <a:off x="2431" y="3124"/>
              <a:ext cx="122" cy="119"/>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27" name="Group 759"/>
            <p:cNvGrpSpPr>
              <a:grpSpLocks/>
            </p:cNvGrpSpPr>
            <p:nvPr/>
          </p:nvGrpSpPr>
          <p:grpSpPr bwMode="auto">
            <a:xfrm>
              <a:off x="2481" y="3155"/>
              <a:ext cx="36" cy="36"/>
              <a:chOff x="4537" y="2897"/>
              <a:chExt cx="42" cy="42"/>
            </a:xfrm>
          </p:grpSpPr>
          <p:sp>
            <p:nvSpPr>
              <p:cNvPr id="182" name="Oval 760"/>
              <p:cNvSpPr>
                <a:spLocks noChangeArrowheads="1"/>
              </p:cNvSpPr>
              <p:nvPr/>
            </p:nvSpPr>
            <p:spPr bwMode="auto">
              <a:xfrm>
                <a:off x="4537" y="2897"/>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3" name="Oval 761"/>
              <p:cNvSpPr>
                <a:spLocks noChangeArrowheads="1"/>
              </p:cNvSpPr>
              <p:nvPr/>
            </p:nvSpPr>
            <p:spPr bwMode="auto">
              <a:xfrm>
                <a:off x="4549" y="2910"/>
                <a:ext cx="5"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4" name="Oval 762"/>
              <p:cNvSpPr>
                <a:spLocks noChangeArrowheads="1"/>
              </p:cNvSpPr>
              <p:nvPr/>
            </p:nvSpPr>
            <p:spPr bwMode="auto">
              <a:xfrm>
                <a:off x="4562" y="2921"/>
                <a:ext cx="4" cy="6"/>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5" name="Oval 763"/>
              <p:cNvSpPr>
                <a:spLocks noChangeArrowheads="1"/>
              </p:cNvSpPr>
              <p:nvPr/>
            </p:nvSpPr>
            <p:spPr bwMode="auto">
              <a:xfrm>
                <a:off x="4574" y="2935"/>
                <a:ext cx="5"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28" name="Oval 764"/>
            <p:cNvSpPr>
              <a:spLocks noChangeArrowheads="1"/>
            </p:cNvSpPr>
            <p:nvPr/>
          </p:nvSpPr>
          <p:spPr bwMode="auto">
            <a:xfrm>
              <a:off x="2469" y="3175"/>
              <a:ext cx="5" cy="6"/>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29" name="Oval 765"/>
            <p:cNvSpPr>
              <a:spLocks noChangeArrowheads="1"/>
            </p:cNvSpPr>
            <p:nvPr/>
          </p:nvSpPr>
          <p:spPr bwMode="auto">
            <a:xfrm>
              <a:off x="2481" y="3187"/>
              <a:ext cx="3" cy="4"/>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0" name="Oval 766"/>
            <p:cNvSpPr>
              <a:spLocks noChangeArrowheads="1"/>
            </p:cNvSpPr>
            <p:nvPr/>
          </p:nvSpPr>
          <p:spPr bwMode="auto">
            <a:xfrm>
              <a:off x="2491" y="3198"/>
              <a:ext cx="4" cy="1"/>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1" name="Oval 767"/>
            <p:cNvSpPr>
              <a:spLocks noChangeArrowheads="1"/>
            </p:cNvSpPr>
            <p:nvPr/>
          </p:nvSpPr>
          <p:spPr bwMode="auto">
            <a:xfrm>
              <a:off x="2502" y="3206"/>
              <a:ext cx="4" cy="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2" name="Oval 768"/>
            <p:cNvSpPr>
              <a:spLocks noChangeArrowheads="1"/>
            </p:cNvSpPr>
            <p:nvPr/>
          </p:nvSpPr>
          <p:spPr bwMode="auto">
            <a:xfrm>
              <a:off x="2469" y="3206"/>
              <a:ext cx="5"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3" name="Oval 769"/>
            <p:cNvSpPr>
              <a:spLocks noChangeArrowheads="1"/>
            </p:cNvSpPr>
            <p:nvPr/>
          </p:nvSpPr>
          <p:spPr bwMode="auto">
            <a:xfrm>
              <a:off x="2481" y="3218"/>
              <a:ext cx="3" cy="5"/>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4" name="Oval 770"/>
            <p:cNvSpPr>
              <a:spLocks noChangeArrowheads="1"/>
            </p:cNvSpPr>
            <p:nvPr/>
          </p:nvSpPr>
          <p:spPr bwMode="auto">
            <a:xfrm>
              <a:off x="2524" y="3166"/>
              <a:ext cx="4"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5" name="Oval 771"/>
            <p:cNvSpPr>
              <a:spLocks noChangeArrowheads="1"/>
            </p:cNvSpPr>
            <p:nvPr/>
          </p:nvSpPr>
          <p:spPr bwMode="auto">
            <a:xfrm>
              <a:off x="2502" y="3145"/>
              <a:ext cx="4" cy="3"/>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6" name="Oval 772"/>
            <p:cNvSpPr>
              <a:spLocks noChangeArrowheads="1"/>
            </p:cNvSpPr>
            <p:nvPr/>
          </p:nvSpPr>
          <p:spPr bwMode="auto">
            <a:xfrm>
              <a:off x="2211" y="3030"/>
              <a:ext cx="188" cy="1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37" name="Oval 773"/>
            <p:cNvSpPr>
              <a:spLocks noChangeArrowheads="1"/>
            </p:cNvSpPr>
            <p:nvPr/>
          </p:nvSpPr>
          <p:spPr bwMode="auto">
            <a:xfrm>
              <a:off x="2243" y="3061"/>
              <a:ext cx="123" cy="120"/>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38" name="Group 774"/>
            <p:cNvGrpSpPr>
              <a:grpSpLocks/>
            </p:cNvGrpSpPr>
            <p:nvPr/>
          </p:nvGrpSpPr>
          <p:grpSpPr bwMode="auto">
            <a:xfrm>
              <a:off x="2287" y="3092"/>
              <a:ext cx="37" cy="35"/>
              <a:chOff x="4314" y="2824"/>
              <a:chExt cx="42" cy="41"/>
            </a:xfrm>
          </p:grpSpPr>
          <p:sp>
            <p:nvSpPr>
              <p:cNvPr id="178" name="Oval 775"/>
              <p:cNvSpPr>
                <a:spLocks noChangeArrowheads="1"/>
              </p:cNvSpPr>
              <p:nvPr/>
            </p:nvSpPr>
            <p:spPr bwMode="auto">
              <a:xfrm>
                <a:off x="4314" y="2824"/>
                <a:ext cx="3"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9" name="Oval 776"/>
              <p:cNvSpPr>
                <a:spLocks noChangeArrowheads="1"/>
              </p:cNvSpPr>
              <p:nvPr/>
            </p:nvSpPr>
            <p:spPr bwMode="auto">
              <a:xfrm>
                <a:off x="4325" y="2836"/>
                <a:ext cx="5"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0" name="Oval 777"/>
              <p:cNvSpPr>
                <a:spLocks noChangeArrowheads="1"/>
              </p:cNvSpPr>
              <p:nvPr/>
            </p:nvSpPr>
            <p:spPr bwMode="auto">
              <a:xfrm>
                <a:off x="4338" y="2847"/>
                <a:ext cx="5" cy="6"/>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81" name="Oval 778"/>
              <p:cNvSpPr>
                <a:spLocks noChangeArrowheads="1"/>
              </p:cNvSpPr>
              <p:nvPr/>
            </p:nvSpPr>
            <p:spPr bwMode="auto">
              <a:xfrm>
                <a:off x="4351" y="2861"/>
                <a:ext cx="5"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139" name="Oval 779"/>
            <p:cNvSpPr>
              <a:spLocks noChangeArrowheads="1"/>
            </p:cNvSpPr>
            <p:nvPr/>
          </p:nvSpPr>
          <p:spPr bwMode="auto">
            <a:xfrm>
              <a:off x="2276" y="3112"/>
              <a:ext cx="4" cy="5"/>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0" name="Oval 780"/>
            <p:cNvSpPr>
              <a:spLocks noChangeArrowheads="1"/>
            </p:cNvSpPr>
            <p:nvPr/>
          </p:nvSpPr>
          <p:spPr bwMode="auto">
            <a:xfrm>
              <a:off x="2287" y="3124"/>
              <a:ext cx="3" cy="3"/>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1" name="Oval 781"/>
            <p:cNvSpPr>
              <a:spLocks noChangeArrowheads="1"/>
            </p:cNvSpPr>
            <p:nvPr/>
          </p:nvSpPr>
          <p:spPr bwMode="auto">
            <a:xfrm>
              <a:off x="2297" y="3134"/>
              <a:ext cx="4"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2" name="Oval 782"/>
            <p:cNvSpPr>
              <a:spLocks noChangeArrowheads="1"/>
            </p:cNvSpPr>
            <p:nvPr/>
          </p:nvSpPr>
          <p:spPr bwMode="auto">
            <a:xfrm>
              <a:off x="2308" y="3145"/>
              <a:ext cx="4" cy="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3" name="Oval 783"/>
            <p:cNvSpPr>
              <a:spLocks noChangeArrowheads="1"/>
            </p:cNvSpPr>
            <p:nvPr/>
          </p:nvSpPr>
          <p:spPr bwMode="auto">
            <a:xfrm>
              <a:off x="2276" y="3145"/>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4" name="Oval 784"/>
            <p:cNvSpPr>
              <a:spLocks noChangeArrowheads="1"/>
            </p:cNvSpPr>
            <p:nvPr/>
          </p:nvSpPr>
          <p:spPr bwMode="auto">
            <a:xfrm>
              <a:off x="2287" y="3155"/>
              <a:ext cx="3"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5" name="Oval 785"/>
            <p:cNvSpPr>
              <a:spLocks noChangeArrowheads="1"/>
            </p:cNvSpPr>
            <p:nvPr/>
          </p:nvSpPr>
          <p:spPr bwMode="auto">
            <a:xfrm>
              <a:off x="2331" y="3103"/>
              <a:ext cx="2" cy="2"/>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6" name="Oval 786"/>
            <p:cNvSpPr>
              <a:spLocks noChangeArrowheads="1"/>
            </p:cNvSpPr>
            <p:nvPr/>
          </p:nvSpPr>
          <p:spPr bwMode="auto">
            <a:xfrm>
              <a:off x="2308" y="3081"/>
              <a:ext cx="4" cy="4"/>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7" name="Oval 787"/>
            <p:cNvSpPr>
              <a:spLocks noChangeArrowheads="1"/>
            </p:cNvSpPr>
            <p:nvPr/>
          </p:nvSpPr>
          <p:spPr bwMode="auto">
            <a:xfrm>
              <a:off x="2168" y="2839"/>
              <a:ext cx="187" cy="184"/>
            </a:xfrm>
            <a:prstGeom prst="ellipse">
              <a:avLst/>
            </a:prstGeom>
            <a:solidFill>
              <a:srgbClr val="0000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8" name="Oval 788"/>
            <p:cNvSpPr>
              <a:spLocks noChangeArrowheads="1"/>
            </p:cNvSpPr>
            <p:nvPr/>
          </p:nvSpPr>
          <p:spPr bwMode="auto">
            <a:xfrm>
              <a:off x="2199" y="2873"/>
              <a:ext cx="125" cy="118"/>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49" name="Oval 789"/>
            <p:cNvSpPr>
              <a:spLocks noChangeArrowheads="1"/>
            </p:cNvSpPr>
            <p:nvPr/>
          </p:nvSpPr>
          <p:spPr bwMode="auto">
            <a:xfrm>
              <a:off x="2243" y="2903"/>
              <a:ext cx="4"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0" name="Oval 790"/>
            <p:cNvSpPr>
              <a:spLocks noChangeArrowheads="1"/>
            </p:cNvSpPr>
            <p:nvPr/>
          </p:nvSpPr>
          <p:spPr bwMode="auto">
            <a:xfrm>
              <a:off x="2254" y="2914"/>
              <a:ext cx="4"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1" name="Oval 791"/>
            <p:cNvSpPr>
              <a:spLocks noChangeArrowheads="1"/>
            </p:cNvSpPr>
            <p:nvPr/>
          </p:nvSpPr>
          <p:spPr bwMode="auto">
            <a:xfrm>
              <a:off x="2265" y="2924"/>
              <a:ext cx="4" cy="3"/>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2" name="Oval 792"/>
            <p:cNvSpPr>
              <a:spLocks noChangeArrowheads="1"/>
            </p:cNvSpPr>
            <p:nvPr/>
          </p:nvSpPr>
          <p:spPr bwMode="auto">
            <a:xfrm>
              <a:off x="2276" y="2934"/>
              <a:ext cx="4" cy="4"/>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3" name="Oval 793"/>
            <p:cNvSpPr>
              <a:spLocks noChangeArrowheads="1"/>
            </p:cNvSpPr>
            <p:nvPr/>
          </p:nvSpPr>
          <p:spPr bwMode="auto">
            <a:xfrm>
              <a:off x="2232" y="2924"/>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4" name="Oval 794"/>
            <p:cNvSpPr>
              <a:spLocks noChangeArrowheads="1"/>
            </p:cNvSpPr>
            <p:nvPr/>
          </p:nvSpPr>
          <p:spPr bwMode="auto">
            <a:xfrm>
              <a:off x="2243" y="2934"/>
              <a:ext cx="4" cy="4"/>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5" name="Oval 795"/>
            <p:cNvSpPr>
              <a:spLocks noChangeArrowheads="1"/>
            </p:cNvSpPr>
            <p:nvPr/>
          </p:nvSpPr>
          <p:spPr bwMode="auto">
            <a:xfrm>
              <a:off x="2254" y="2945"/>
              <a:ext cx="4" cy="3"/>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6" name="Oval 796"/>
            <p:cNvSpPr>
              <a:spLocks noChangeArrowheads="1"/>
            </p:cNvSpPr>
            <p:nvPr/>
          </p:nvSpPr>
          <p:spPr bwMode="auto">
            <a:xfrm>
              <a:off x="2265" y="2955"/>
              <a:ext cx="4" cy="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7" name="Oval 797"/>
            <p:cNvSpPr>
              <a:spLocks noChangeArrowheads="1"/>
            </p:cNvSpPr>
            <p:nvPr/>
          </p:nvSpPr>
          <p:spPr bwMode="auto">
            <a:xfrm>
              <a:off x="2232" y="2955"/>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8" name="Oval 798"/>
            <p:cNvSpPr>
              <a:spLocks noChangeArrowheads="1"/>
            </p:cNvSpPr>
            <p:nvPr/>
          </p:nvSpPr>
          <p:spPr bwMode="auto">
            <a:xfrm>
              <a:off x="2243" y="2965"/>
              <a:ext cx="4"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59" name="Oval 799"/>
            <p:cNvSpPr>
              <a:spLocks noChangeArrowheads="1"/>
            </p:cNvSpPr>
            <p:nvPr/>
          </p:nvSpPr>
          <p:spPr bwMode="auto">
            <a:xfrm>
              <a:off x="2287" y="2914"/>
              <a:ext cx="3"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0" name="Oval 800"/>
            <p:cNvSpPr>
              <a:spLocks noChangeArrowheads="1"/>
            </p:cNvSpPr>
            <p:nvPr/>
          </p:nvSpPr>
          <p:spPr bwMode="auto">
            <a:xfrm>
              <a:off x="2265" y="2892"/>
              <a:ext cx="4" cy="5"/>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1" name="Oval 801"/>
            <p:cNvSpPr>
              <a:spLocks noChangeArrowheads="1"/>
            </p:cNvSpPr>
            <p:nvPr/>
          </p:nvSpPr>
          <p:spPr bwMode="auto">
            <a:xfrm>
              <a:off x="2319" y="2714"/>
              <a:ext cx="187" cy="18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2" name="Oval 802"/>
            <p:cNvSpPr>
              <a:spLocks noChangeArrowheads="1"/>
            </p:cNvSpPr>
            <p:nvPr/>
          </p:nvSpPr>
          <p:spPr bwMode="auto">
            <a:xfrm>
              <a:off x="2351" y="2746"/>
              <a:ext cx="123" cy="120"/>
            </a:xfrm>
            <a:prstGeom prst="ellipse">
              <a:avLst/>
            </a:prstGeom>
            <a:solidFill>
              <a:srgbClr val="FFFF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3" name="Oval 803"/>
            <p:cNvSpPr>
              <a:spLocks noChangeArrowheads="1"/>
            </p:cNvSpPr>
            <p:nvPr/>
          </p:nvSpPr>
          <p:spPr bwMode="auto">
            <a:xfrm>
              <a:off x="2395" y="2777"/>
              <a:ext cx="4" cy="3"/>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4" name="Oval 804"/>
            <p:cNvSpPr>
              <a:spLocks noChangeArrowheads="1"/>
            </p:cNvSpPr>
            <p:nvPr/>
          </p:nvSpPr>
          <p:spPr bwMode="auto">
            <a:xfrm>
              <a:off x="2406" y="2787"/>
              <a:ext cx="3" cy="3"/>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5" name="Oval 805"/>
            <p:cNvSpPr>
              <a:spLocks noChangeArrowheads="1"/>
            </p:cNvSpPr>
            <p:nvPr/>
          </p:nvSpPr>
          <p:spPr bwMode="auto">
            <a:xfrm>
              <a:off x="2416" y="2797"/>
              <a:ext cx="3" cy="4"/>
            </a:xfrm>
            <a:prstGeom prst="ellipse">
              <a:avLst/>
            </a:prstGeom>
            <a:solidFill>
              <a:schemeClr val="accent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6" name="Oval 806"/>
            <p:cNvSpPr>
              <a:spLocks noChangeArrowheads="1"/>
            </p:cNvSpPr>
            <p:nvPr/>
          </p:nvSpPr>
          <p:spPr bwMode="auto">
            <a:xfrm>
              <a:off x="2426" y="2808"/>
              <a:ext cx="4" cy="5"/>
            </a:xfrm>
            <a:prstGeom prst="ellipse">
              <a:avLst/>
            </a:prstGeom>
            <a:solidFill>
              <a:srgbClr val="AD69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7" name="Oval 807"/>
            <p:cNvSpPr>
              <a:spLocks noChangeArrowheads="1"/>
            </p:cNvSpPr>
            <p:nvPr/>
          </p:nvSpPr>
          <p:spPr bwMode="auto">
            <a:xfrm>
              <a:off x="2383" y="2797"/>
              <a:ext cx="5" cy="4"/>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8" name="Oval 808"/>
            <p:cNvSpPr>
              <a:spLocks noChangeArrowheads="1"/>
            </p:cNvSpPr>
            <p:nvPr/>
          </p:nvSpPr>
          <p:spPr bwMode="auto">
            <a:xfrm>
              <a:off x="2395" y="2808"/>
              <a:ext cx="4" cy="5"/>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69" name="Oval 809"/>
            <p:cNvSpPr>
              <a:spLocks noChangeArrowheads="1"/>
            </p:cNvSpPr>
            <p:nvPr/>
          </p:nvSpPr>
          <p:spPr bwMode="auto">
            <a:xfrm>
              <a:off x="2406" y="2819"/>
              <a:ext cx="3" cy="4"/>
            </a:xfrm>
            <a:prstGeom prst="ellipse">
              <a:avLst/>
            </a:prstGeom>
            <a:solidFill>
              <a:schemeClr val="hlink"/>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0" name="Oval 810"/>
            <p:cNvSpPr>
              <a:spLocks noChangeArrowheads="1"/>
            </p:cNvSpPr>
            <p:nvPr/>
          </p:nvSpPr>
          <p:spPr bwMode="auto">
            <a:xfrm>
              <a:off x="2416" y="2830"/>
              <a:ext cx="3" cy="2"/>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1" name="Oval 811"/>
            <p:cNvSpPr>
              <a:spLocks noChangeArrowheads="1"/>
            </p:cNvSpPr>
            <p:nvPr/>
          </p:nvSpPr>
          <p:spPr bwMode="auto">
            <a:xfrm>
              <a:off x="2383" y="2830"/>
              <a:ext cx="5" cy="2"/>
            </a:xfrm>
            <a:prstGeom prst="ellipse">
              <a:avLst/>
            </a:prstGeom>
            <a:solidFill>
              <a:srgbClr val="8CF4EA"/>
            </a:soli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2" name="Oval 812"/>
            <p:cNvSpPr>
              <a:spLocks noChangeArrowheads="1"/>
            </p:cNvSpPr>
            <p:nvPr/>
          </p:nvSpPr>
          <p:spPr bwMode="auto">
            <a:xfrm>
              <a:off x="2395" y="2839"/>
              <a:ext cx="4" cy="4"/>
            </a:xfrm>
            <a:prstGeom prst="ellipse">
              <a:avLst/>
            </a:prstGeom>
            <a:solidFill>
              <a:srgbClr val="FE9B0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3" name="Oval 813"/>
            <p:cNvSpPr>
              <a:spLocks noChangeArrowheads="1"/>
            </p:cNvSpPr>
            <p:nvPr/>
          </p:nvSpPr>
          <p:spPr bwMode="auto">
            <a:xfrm>
              <a:off x="2437" y="2787"/>
              <a:ext cx="5" cy="3"/>
            </a:xfrm>
            <a:prstGeom prst="ellipse">
              <a:avLst/>
            </a:prstGeom>
            <a:solidFill>
              <a:schemeClr val="tx2"/>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4" name="Oval 814"/>
            <p:cNvSpPr>
              <a:spLocks noChangeArrowheads="1"/>
            </p:cNvSpPr>
            <p:nvPr/>
          </p:nvSpPr>
          <p:spPr bwMode="auto">
            <a:xfrm>
              <a:off x="2416" y="2766"/>
              <a:ext cx="3" cy="4"/>
            </a:xfrm>
            <a:prstGeom prst="ellipse">
              <a:avLst/>
            </a:prstGeom>
            <a:solidFill>
              <a:srgbClr val="8901F3"/>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175" name="Group 815"/>
            <p:cNvGrpSpPr>
              <a:grpSpLocks/>
            </p:cNvGrpSpPr>
            <p:nvPr/>
          </p:nvGrpSpPr>
          <p:grpSpPr bwMode="auto">
            <a:xfrm>
              <a:off x="2362" y="2899"/>
              <a:ext cx="187" cy="183"/>
              <a:chOff x="4400" y="2599"/>
              <a:chExt cx="216" cy="213"/>
            </a:xfrm>
          </p:grpSpPr>
          <p:sp>
            <p:nvSpPr>
              <p:cNvPr id="176" name="Oval 816"/>
              <p:cNvSpPr>
                <a:spLocks noChangeArrowheads="1"/>
              </p:cNvSpPr>
              <p:nvPr/>
            </p:nvSpPr>
            <p:spPr bwMode="auto">
              <a:xfrm>
                <a:off x="4400" y="2599"/>
                <a:ext cx="216" cy="21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177" name="Oval 817"/>
              <p:cNvSpPr>
                <a:spLocks noChangeArrowheads="1"/>
              </p:cNvSpPr>
              <p:nvPr/>
            </p:nvSpPr>
            <p:spPr bwMode="auto">
              <a:xfrm>
                <a:off x="4438" y="2635"/>
                <a:ext cx="141" cy="140"/>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sp>
        <p:nvSpPr>
          <p:cNvPr id="609" name="圆角矩形 75"/>
          <p:cNvSpPr/>
          <p:nvPr/>
        </p:nvSpPr>
        <p:spPr>
          <a:xfrm>
            <a:off x="6264826" y="1252129"/>
            <a:ext cx="5473463" cy="15287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grpSp>
        <p:nvGrpSpPr>
          <p:cNvPr id="612" name="组合 611"/>
          <p:cNvGrpSpPr/>
          <p:nvPr/>
        </p:nvGrpSpPr>
        <p:grpSpPr>
          <a:xfrm>
            <a:off x="659926" y="2821839"/>
            <a:ext cx="11084574" cy="3082628"/>
            <a:chOff x="659926" y="2821839"/>
            <a:chExt cx="11084574" cy="3324385"/>
          </a:xfrm>
        </p:grpSpPr>
        <p:sp>
          <p:nvSpPr>
            <p:cNvPr id="195" name="Text Box 625"/>
            <p:cNvSpPr txBox="1">
              <a:spLocks noChangeArrowheads="1"/>
            </p:cNvSpPr>
            <p:nvPr/>
          </p:nvSpPr>
          <p:spPr bwMode="auto">
            <a:xfrm>
              <a:off x="4120513" y="4037067"/>
              <a:ext cx="2096271"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Duto(com uma bainha de camada única</a:t>
              </a:r>
              <a:r>
                <a:rPr lang="en-US" sz="1200" dirty="0">
                  <a:solidFill>
                    <a:schemeClr val="tx1"/>
                  </a:solidFill>
                  <a:latin typeface="Huawei Sans" panose="020C0503030203020204" pitchFamily="34" charset="0"/>
                  <a:ea typeface="+mn-ea"/>
                </a:rPr>
                <a:t>)</a:t>
              </a:r>
            </a:p>
          </p:txBody>
        </p:sp>
        <p:sp>
          <p:nvSpPr>
            <p:cNvPr id="196" name="Text Box 626"/>
            <p:cNvSpPr txBox="1">
              <a:spLocks noChangeArrowheads="1"/>
            </p:cNvSpPr>
            <p:nvPr/>
          </p:nvSpPr>
          <p:spPr bwMode="auto">
            <a:xfrm>
              <a:off x="1883255" y="3830140"/>
              <a:ext cx="1862678"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Enterrado diretamente(com uma bainha de dupla camada; resistência à compressão</a:t>
              </a:r>
              <a:r>
                <a:rPr lang="en-US" sz="1200" dirty="0">
                  <a:solidFill>
                    <a:schemeClr val="tx1"/>
                  </a:solidFill>
                  <a:latin typeface="Huawei Sans" panose="020C0503030203020204" pitchFamily="34" charset="0"/>
                  <a:ea typeface="+mn-ea"/>
                </a:rPr>
                <a:t>)</a:t>
              </a:r>
            </a:p>
          </p:txBody>
        </p:sp>
        <p:sp>
          <p:nvSpPr>
            <p:cNvPr id="197" name="Text Box 627"/>
            <p:cNvSpPr txBox="1">
              <a:spLocks noChangeArrowheads="1"/>
            </p:cNvSpPr>
            <p:nvPr/>
          </p:nvSpPr>
          <p:spPr bwMode="auto">
            <a:xfrm>
              <a:off x="7053304" y="4074830"/>
              <a:ext cx="934600"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200" dirty="0" err="1">
                  <a:solidFill>
                    <a:schemeClr val="tx1"/>
                  </a:solidFill>
                  <a:latin typeface="Huawei Sans" panose="020C0503030203020204" pitchFamily="34" charset="0"/>
                  <a:ea typeface="+mn-ea"/>
                </a:rPr>
                <a:t>Aéreo</a:t>
              </a:r>
              <a:r>
                <a:rPr lang="en-US" sz="1200" dirty="0">
                  <a:solidFill>
                    <a:schemeClr val="tx1"/>
                  </a:solidFill>
                  <a:latin typeface="Huawei Sans" panose="020C0503030203020204" pitchFamily="34" charset="0"/>
                  <a:ea typeface="+mn-ea"/>
                </a:rPr>
                <a:t>(</a:t>
              </a:r>
              <a:r>
                <a:rPr lang="en-US" sz="1200" dirty="0" err="1">
                  <a:solidFill>
                    <a:schemeClr val="tx1"/>
                  </a:solidFill>
                  <a:latin typeface="Huawei Sans" panose="020C0503030203020204" pitchFamily="34" charset="0"/>
                  <a:ea typeface="+mn-ea"/>
                </a:rPr>
                <a:t>figura</a:t>
              </a:r>
              <a:r>
                <a:rPr lang="en-US" sz="1200" dirty="0">
                  <a:solidFill>
                    <a:schemeClr val="tx1"/>
                  </a:solidFill>
                  <a:latin typeface="Huawei Sans" panose="020C0503030203020204" pitchFamily="34" charset="0"/>
                  <a:ea typeface="+mn-ea"/>
                </a:rPr>
                <a:t> 8))</a:t>
              </a:r>
            </a:p>
          </p:txBody>
        </p:sp>
        <p:sp>
          <p:nvSpPr>
            <p:cNvPr id="198" name="Text Box 819"/>
            <p:cNvSpPr txBox="1">
              <a:spLocks noChangeArrowheads="1"/>
            </p:cNvSpPr>
            <p:nvPr/>
          </p:nvSpPr>
          <p:spPr bwMode="auto">
            <a:xfrm>
              <a:off x="1232107" y="2830322"/>
              <a:ext cx="630355" cy="1804546"/>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a:latin typeface="Huawei Sans" panose="020C0503030203020204" pitchFamily="34" charset="0"/>
                  <a:ea typeface="+mn-ea"/>
                </a:rPr>
                <a:t>Cabo </a:t>
              </a:r>
              <a:r>
                <a:rPr lang="en-US" sz="1600" dirty="0" err="1">
                  <a:latin typeface="Huawei Sans" panose="020C0503030203020204" pitchFamily="34" charset="0"/>
                  <a:ea typeface="+mn-ea"/>
                </a:rPr>
                <a:t>externo</a:t>
              </a:r>
              <a:endParaRPr lang="en-US" sz="1600" dirty="0">
                <a:latin typeface="Huawei Sans" panose="020C0503030203020204" pitchFamily="34" charset="0"/>
                <a:ea typeface="+mn-ea"/>
              </a:endParaRPr>
            </a:p>
          </p:txBody>
        </p:sp>
        <p:sp>
          <p:nvSpPr>
            <p:cNvPr id="199" name="Line 821"/>
            <p:cNvSpPr>
              <a:spLocks noChangeShapeType="1"/>
            </p:cNvSpPr>
            <p:nvPr/>
          </p:nvSpPr>
          <p:spPr bwMode="auto">
            <a:xfrm>
              <a:off x="2047739" y="4682368"/>
              <a:ext cx="921972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altLang="zh-CN" dirty="0">
                <a:latin typeface="Huawei Sans" panose="020C0503030203020204" pitchFamily="34" charset="0"/>
              </a:endParaRPr>
            </a:p>
          </p:txBody>
        </p:sp>
        <p:sp>
          <p:nvSpPr>
            <p:cNvPr id="200" name="Text Box 822"/>
            <p:cNvSpPr txBox="1">
              <a:spLocks noChangeArrowheads="1"/>
            </p:cNvSpPr>
            <p:nvPr/>
          </p:nvSpPr>
          <p:spPr bwMode="auto">
            <a:xfrm>
              <a:off x="8300232" y="4113831"/>
              <a:ext cx="2969908"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Soprado a ar(com um diâmetro pequeno e leve)</a:t>
              </a:r>
              <a:r>
                <a:rPr lang="en-US" sz="1200" dirty="0">
                  <a:solidFill>
                    <a:schemeClr val="tx1"/>
                  </a:solidFill>
                  <a:latin typeface="Huawei Sans" panose="020C0503030203020204" pitchFamily="34" charset="0"/>
                  <a:ea typeface="+mn-ea"/>
                </a:rPr>
                <a:t>)</a:t>
              </a:r>
            </a:p>
          </p:txBody>
        </p:sp>
        <p:grpSp>
          <p:nvGrpSpPr>
            <p:cNvPr id="201" name="Group 823"/>
            <p:cNvGrpSpPr>
              <a:grpSpLocks/>
            </p:cNvGrpSpPr>
            <p:nvPr/>
          </p:nvGrpSpPr>
          <p:grpSpPr bwMode="auto">
            <a:xfrm>
              <a:off x="2321590" y="3194422"/>
              <a:ext cx="725677" cy="625097"/>
              <a:chOff x="525" y="2245"/>
              <a:chExt cx="604" cy="582"/>
            </a:xfrm>
          </p:grpSpPr>
          <p:sp>
            <p:nvSpPr>
              <p:cNvPr id="202" name="Oval 824"/>
              <p:cNvSpPr>
                <a:spLocks noChangeAspect="1" noChangeArrowheads="1"/>
              </p:cNvSpPr>
              <p:nvPr/>
            </p:nvSpPr>
            <p:spPr bwMode="auto">
              <a:xfrm>
                <a:off x="525" y="2245"/>
                <a:ext cx="604" cy="582"/>
              </a:xfrm>
              <a:prstGeom prst="ellipse">
                <a:avLst/>
              </a:prstGeom>
              <a:solidFill>
                <a:srgbClr val="8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3" name="Oval 825"/>
              <p:cNvSpPr>
                <a:spLocks noChangeAspect="1" noChangeArrowheads="1"/>
              </p:cNvSpPr>
              <p:nvPr/>
            </p:nvSpPr>
            <p:spPr bwMode="auto">
              <a:xfrm>
                <a:off x="610" y="2329"/>
                <a:ext cx="437" cy="421"/>
              </a:xfrm>
              <a:prstGeom prst="ellipse">
                <a:avLst/>
              </a:prstGeom>
              <a:solidFill>
                <a:srgbClr val="0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4" name="Oval 826"/>
              <p:cNvSpPr>
                <a:spLocks noChangeAspect="1" noChangeArrowheads="1"/>
              </p:cNvSpPr>
              <p:nvPr/>
            </p:nvSpPr>
            <p:spPr bwMode="auto">
              <a:xfrm>
                <a:off x="622" y="2342"/>
                <a:ext cx="412" cy="398"/>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5" name="Oval 827"/>
              <p:cNvSpPr>
                <a:spLocks noChangeAspect="1" noChangeArrowheads="1"/>
              </p:cNvSpPr>
              <p:nvPr/>
            </p:nvSpPr>
            <p:spPr bwMode="auto">
              <a:xfrm>
                <a:off x="632" y="2352"/>
                <a:ext cx="390" cy="376"/>
              </a:xfrm>
              <a:prstGeom prst="ellipse">
                <a:avLst/>
              </a:prstGeom>
              <a:solidFill>
                <a:srgbClr val="808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6" name="Oval 828"/>
              <p:cNvSpPr>
                <a:spLocks noChangeAspect="1" noChangeArrowheads="1"/>
              </p:cNvSpPr>
              <p:nvPr/>
            </p:nvSpPr>
            <p:spPr bwMode="auto">
              <a:xfrm>
                <a:off x="667" y="2387"/>
                <a:ext cx="309" cy="298"/>
              </a:xfrm>
              <a:prstGeom prst="ellipse">
                <a:avLst/>
              </a:prstGeom>
              <a:solidFill>
                <a:srgbClr val="3366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07" name="Oval 829"/>
              <p:cNvSpPr>
                <a:spLocks noChangeAspect="1" noChangeArrowheads="1"/>
              </p:cNvSpPr>
              <p:nvPr/>
            </p:nvSpPr>
            <p:spPr bwMode="auto">
              <a:xfrm rot="-6459573">
                <a:off x="686" y="2394"/>
                <a:ext cx="272" cy="282"/>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08" name="Group 830"/>
              <p:cNvGrpSpPr>
                <a:grpSpLocks/>
              </p:cNvGrpSpPr>
              <p:nvPr/>
            </p:nvGrpSpPr>
            <p:grpSpPr bwMode="auto">
              <a:xfrm rot="680045">
                <a:off x="692" y="2404"/>
                <a:ext cx="262" cy="260"/>
                <a:chOff x="6126" y="3675"/>
                <a:chExt cx="1218" cy="1256"/>
              </a:xfrm>
            </p:grpSpPr>
            <p:sp>
              <p:nvSpPr>
                <p:cNvPr id="209" name="Oval 831" descr="浅色下对角线"/>
                <p:cNvSpPr>
                  <a:spLocks noChangeAspect="1" noChangeArrowheads="1"/>
                </p:cNvSpPr>
                <p:nvPr/>
              </p:nvSpPr>
              <p:spPr bwMode="auto">
                <a:xfrm rot="-1901642">
                  <a:off x="6524" y="4098"/>
                  <a:ext cx="416" cy="411"/>
                </a:xfrm>
                <a:prstGeom prst="ellipse">
                  <a:avLst/>
                </a:prstGeom>
                <a:pattFill prst="ltDnDiag">
                  <a:fgClr>
                    <a:srgbClr val="000000"/>
                  </a:fgClr>
                  <a:bgClr>
                    <a:srgbClr val="FFFFFF"/>
                  </a:bgClr>
                </a:patt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10" name="Group 832"/>
                <p:cNvGrpSpPr>
                  <a:grpSpLocks noChangeAspect="1"/>
                </p:cNvGrpSpPr>
                <p:nvPr/>
              </p:nvGrpSpPr>
              <p:grpSpPr bwMode="auto">
                <a:xfrm rot="-1901642">
                  <a:off x="6464" y="3675"/>
                  <a:ext cx="410" cy="405"/>
                  <a:chOff x="3132" y="3081"/>
                  <a:chExt cx="577" cy="577"/>
                </a:xfrm>
              </p:grpSpPr>
              <p:sp>
                <p:nvSpPr>
                  <p:cNvPr id="261" name="Oval 833"/>
                  <p:cNvSpPr>
                    <a:spLocks noChangeAspect="1" noChangeArrowheads="1"/>
                  </p:cNvSpPr>
                  <p:nvPr/>
                </p:nvSpPr>
                <p:spPr bwMode="auto">
                  <a:xfrm>
                    <a:off x="3132" y="3081"/>
                    <a:ext cx="577" cy="577"/>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2" name="Oval 834"/>
                  <p:cNvSpPr>
                    <a:spLocks noChangeAspect="1" noChangeArrowheads="1"/>
                  </p:cNvSpPr>
                  <p:nvPr/>
                </p:nvSpPr>
                <p:spPr bwMode="auto">
                  <a:xfrm>
                    <a:off x="3242" y="3189"/>
                    <a:ext cx="362" cy="363"/>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63" name="Group 835"/>
                  <p:cNvGrpSpPr>
                    <a:grpSpLocks noChangeAspect="1"/>
                  </p:cNvGrpSpPr>
                  <p:nvPr/>
                </p:nvGrpSpPr>
                <p:grpSpPr bwMode="auto">
                  <a:xfrm>
                    <a:off x="3290" y="3255"/>
                    <a:ext cx="241" cy="247"/>
                    <a:chOff x="2309" y="3927"/>
                    <a:chExt cx="241" cy="247"/>
                  </a:xfrm>
                </p:grpSpPr>
                <p:sp>
                  <p:nvSpPr>
                    <p:cNvPr id="264" name="Oval 83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5" name="Oval 83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6" name="Oval 83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7" name="Oval 83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8" name="Oval 84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9" name="Oval 84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1" name="Group 842"/>
                <p:cNvGrpSpPr>
                  <a:grpSpLocks/>
                </p:cNvGrpSpPr>
                <p:nvPr/>
              </p:nvGrpSpPr>
              <p:grpSpPr bwMode="auto">
                <a:xfrm>
                  <a:off x="6933" y="4260"/>
                  <a:ext cx="411" cy="404"/>
                  <a:chOff x="7613" y="6117"/>
                  <a:chExt cx="411" cy="404"/>
                </a:xfrm>
              </p:grpSpPr>
              <p:sp>
                <p:nvSpPr>
                  <p:cNvPr id="252" name="Oval 84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3" name="Oval 84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54" name="Group 845"/>
                  <p:cNvGrpSpPr>
                    <a:grpSpLocks noChangeAspect="1"/>
                  </p:cNvGrpSpPr>
                  <p:nvPr/>
                </p:nvGrpSpPr>
                <p:grpSpPr bwMode="auto">
                  <a:xfrm rot="-1901642">
                    <a:off x="7744" y="6238"/>
                    <a:ext cx="171" cy="173"/>
                    <a:chOff x="2309" y="3927"/>
                    <a:chExt cx="241" cy="247"/>
                  </a:xfrm>
                </p:grpSpPr>
                <p:sp>
                  <p:nvSpPr>
                    <p:cNvPr id="255" name="Oval 84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6" name="Oval 84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7" name="Oval 84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8" name="Oval 84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9" name="Oval 85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60" name="Oval 85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2" name="Group 852"/>
                <p:cNvGrpSpPr>
                  <a:grpSpLocks noChangeAspect="1"/>
                </p:cNvGrpSpPr>
                <p:nvPr/>
              </p:nvGrpSpPr>
              <p:grpSpPr bwMode="auto">
                <a:xfrm rot="-1901642">
                  <a:off x="6860" y="3837"/>
                  <a:ext cx="411" cy="404"/>
                  <a:chOff x="4907" y="2830"/>
                  <a:chExt cx="519" cy="520"/>
                </a:xfrm>
              </p:grpSpPr>
              <p:sp>
                <p:nvSpPr>
                  <p:cNvPr id="243" name="Oval 853"/>
                  <p:cNvSpPr>
                    <a:spLocks noChangeAspect="1" noChangeArrowheads="1"/>
                  </p:cNvSpPr>
                  <p:nvPr/>
                </p:nvSpPr>
                <p:spPr bwMode="auto">
                  <a:xfrm>
                    <a:off x="4907" y="2830"/>
                    <a:ext cx="519" cy="520"/>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4" name="Oval 854"/>
                  <p:cNvSpPr>
                    <a:spLocks noChangeAspect="1" noChangeArrowheads="1"/>
                  </p:cNvSpPr>
                  <p:nvPr/>
                </p:nvSpPr>
                <p:spPr bwMode="auto">
                  <a:xfrm>
                    <a:off x="5006" y="2927"/>
                    <a:ext cx="326" cy="327"/>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45" name="Group 855"/>
                  <p:cNvGrpSpPr>
                    <a:grpSpLocks noChangeAspect="1"/>
                  </p:cNvGrpSpPr>
                  <p:nvPr/>
                </p:nvGrpSpPr>
                <p:grpSpPr bwMode="auto">
                  <a:xfrm>
                    <a:off x="5049" y="2987"/>
                    <a:ext cx="217" cy="222"/>
                    <a:chOff x="2309" y="3927"/>
                    <a:chExt cx="241" cy="247"/>
                  </a:xfrm>
                </p:grpSpPr>
                <p:sp>
                  <p:nvSpPr>
                    <p:cNvPr id="246" name="Oval 85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7" name="Oval 85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8" name="Oval 85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9" name="Oval 85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0" name="Oval 86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51" name="Oval 86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3" name="Group 862"/>
                <p:cNvGrpSpPr>
                  <a:grpSpLocks/>
                </p:cNvGrpSpPr>
                <p:nvPr/>
              </p:nvGrpSpPr>
              <p:grpSpPr bwMode="auto">
                <a:xfrm>
                  <a:off x="6126" y="3957"/>
                  <a:ext cx="411" cy="404"/>
                  <a:chOff x="7613" y="6117"/>
                  <a:chExt cx="411" cy="404"/>
                </a:xfrm>
              </p:grpSpPr>
              <p:sp>
                <p:nvSpPr>
                  <p:cNvPr id="234" name="Oval 86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5" name="Oval 86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36" name="Group 865"/>
                  <p:cNvGrpSpPr>
                    <a:grpSpLocks noChangeAspect="1"/>
                  </p:cNvGrpSpPr>
                  <p:nvPr/>
                </p:nvGrpSpPr>
                <p:grpSpPr bwMode="auto">
                  <a:xfrm rot="-1901642">
                    <a:off x="7744" y="6238"/>
                    <a:ext cx="171" cy="173"/>
                    <a:chOff x="2309" y="3927"/>
                    <a:chExt cx="241" cy="247"/>
                  </a:xfrm>
                </p:grpSpPr>
                <p:sp>
                  <p:nvSpPr>
                    <p:cNvPr id="237" name="Oval 86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8" name="Oval 86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9" name="Oval 86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0" name="Oval 86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1" name="Oval 87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42" name="Oval 87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4" name="Group 872"/>
                <p:cNvGrpSpPr>
                  <a:grpSpLocks/>
                </p:cNvGrpSpPr>
                <p:nvPr/>
              </p:nvGrpSpPr>
              <p:grpSpPr bwMode="auto">
                <a:xfrm>
                  <a:off x="6188" y="4377"/>
                  <a:ext cx="411" cy="404"/>
                  <a:chOff x="7613" y="6117"/>
                  <a:chExt cx="411" cy="404"/>
                </a:xfrm>
              </p:grpSpPr>
              <p:sp>
                <p:nvSpPr>
                  <p:cNvPr id="225" name="Oval 87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6" name="Oval 87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27" name="Group 875"/>
                  <p:cNvGrpSpPr>
                    <a:grpSpLocks noChangeAspect="1"/>
                  </p:cNvGrpSpPr>
                  <p:nvPr/>
                </p:nvGrpSpPr>
                <p:grpSpPr bwMode="auto">
                  <a:xfrm rot="-1901642">
                    <a:off x="7744" y="6238"/>
                    <a:ext cx="171" cy="173"/>
                    <a:chOff x="2309" y="3927"/>
                    <a:chExt cx="241" cy="247"/>
                  </a:xfrm>
                </p:grpSpPr>
                <p:sp>
                  <p:nvSpPr>
                    <p:cNvPr id="228" name="Oval 87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9" name="Oval 87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0" name="Oval 87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1" name="Oval 87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2" name="Oval 88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33" name="Oval 88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15" name="Group 882"/>
                <p:cNvGrpSpPr>
                  <a:grpSpLocks/>
                </p:cNvGrpSpPr>
                <p:nvPr/>
              </p:nvGrpSpPr>
              <p:grpSpPr bwMode="auto">
                <a:xfrm>
                  <a:off x="6594" y="4527"/>
                  <a:ext cx="411" cy="404"/>
                  <a:chOff x="7613" y="6117"/>
                  <a:chExt cx="411" cy="404"/>
                </a:xfrm>
              </p:grpSpPr>
              <p:sp>
                <p:nvSpPr>
                  <p:cNvPr id="216" name="Oval 883"/>
                  <p:cNvSpPr>
                    <a:spLocks noChangeAspect="1" noChangeArrowheads="1"/>
                  </p:cNvSpPr>
                  <p:nvPr/>
                </p:nvSpPr>
                <p:spPr bwMode="auto">
                  <a:xfrm rot="-1901642">
                    <a:off x="7613" y="6117"/>
                    <a:ext cx="411" cy="404"/>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17" name="Oval 884"/>
                  <p:cNvSpPr>
                    <a:spLocks noChangeAspect="1" noChangeArrowheads="1"/>
                  </p:cNvSpPr>
                  <p:nvPr/>
                </p:nvSpPr>
                <p:spPr bwMode="auto">
                  <a:xfrm rot="-1901642">
                    <a:off x="7691" y="6191"/>
                    <a:ext cx="257" cy="254"/>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18" name="Group 885"/>
                  <p:cNvGrpSpPr>
                    <a:grpSpLocks noChangeAspect="1"/>
                  </p:cNvGrpSpPr>
                  <p:nvPr/>
                </p:nvGrpSpPr>
                <p:grpSpPr bwMode="auto">
                  <a:xfrm rot="-1901642">
                    <a:off x="7744" y="6238"/>
                    <a:ext cx="171" cy="173"/>
                    <a:chOff x="2309" y="3927"/>
                    <a:chExt cx="241" cy="247"/>
                  </a:xfrm>
                </p:grpSpPr>
                <p:sp>
                  <p:nvSpPr>
                    <p:cNvPr id="219" name="Oval 886"/>
                    <p:cNvSpPr>
                      <a:spLocks noChangeAspect="1" noChangeArrowheads="1"/>
                    </p:cNvSpPr>
                    <p:nvPr/>
                  </p:nvSpPr>
                  <p:spPr bwMode="auto">
                    <a:xfrm>
                      <a:off x="2402" y="3927"/>
                      <a:ext cx="51" cy="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0" name="Oval 887"/>
                    <p:cNvSpPr>
                      <a:spLocks noChangeAspect="1" noChangeArrowheads="1"/>
                    </p:cNvSpPr>
                    <p:nvPr/>
                  </p:nvSpPr>
                  <p:spPr bwMode="auto">
                    <a:xfrm>
                      <a:off x="2309" y="4035"/>
                      <a:ext cx="51" cy="51"/>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1" name="Oval 888"/>
                    <p:cNvSpPr>
                      <a:spLocks noChangeAspect="1" noChangeArrowheads="1"/>
                    </p:cNvSpPr>
                    <p:nvPr/>
                  </p:nvSpPr>
                  <p:spPr bwMode="auto">
                    <a:xfrm>
                      <a:off x="2496" y="3969"/>
                      <a:ext cx="51" cy="51"/>
                    </a:xfrm>
                    <a:prstGeom prst="ellipse">
                      <a:avLst/>
                    </a:prstGeom>
                    <a:solidFill>
                      <a:srgbClr val="8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2" name="Oval 889"/>
                    <p:cNvSpPr>
                      <a:spLocks noChangeAspect="1" noChangeArrowheads="1"/>
                    </p:cNvSpPr>
                    <p:nvPr/>
                  </p:nvSpPr>
                  <p:spPr bwMode="auto">
                    <a:xfrm>
                      <a:off x="2407" y="4014"/>
                      <a:ext cx="51" cy="51"/>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3" name="Oval 890"/>
                    <p:cNvSpPr>
                      <a:spLocks noChangeAspect="1" noChangeArrowheads="1"/>
                    </p:cNvSpPr>
                    <p:nvPr/>
                  </p:nvSpPr>
                  <p:spPr bwMode="auto">
                    <a:xfrm>
                      <a:off x="2392" y="4122"/>
                      <a:ext cx="51" cy="52"/>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24" name="Oval 891"/>
                    <p:cNvSpPr>
                      <a:spLocks noChangeAspect="1" noChangeArrowheads="1"/>
                    </p:cNvSpPr>
                    <p:nvPr/>
                  </p:nvSpPr>
                  <p:spPr bwMode="auto">
                    <a:xfrm>
                      <a:off x="2499" y="4104"/>
                      <a:ext cx="51" cy="51"/>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grpSp>
        <p:grpSp>
          <p:nvGrpSpPr>
            <p:cNvPr id="270" name="Group 892"/>
            <p:cNvGrpSpPr>
              <a:grpSpLocks/>
            </p:cNvGrpSpPr>
            <p:nvPr/>
          </p:nvGrpSpPr>
          <p:grpSpPr bwMode="auto">
            <a:xfrm>
              <a:off x="7106205" y="2839391"/>
              <a:ext cx="696650" cy="1027162"/>
              <a:chOff x="2064" y="1480"/>
              <a:chExt cx="1288" cy="2313"/>
            </a:xfrm>
          </p:grpSpPr>
          <p:grpSp>
            <p:nvGrpSpPr>
              <p:cNvPr id="271" name="Group 893"/>
              <p:cNvGrpSpPr>
                <a:grpSpLocks/>
              </p:cNvGrpSpPr>
              <p:nvPr/>
            </p:nvGrpSpPr>
            <p:grpSpPr bwMode="auto">
              <a:xfrm>
                <a:off x="2064" y="1480"/>
                <a:ext cx="1288" cy="2313"/>
                <a:chOff x="816" y="1847"/>
                <a:chExt cx="1288" cy="2313"/>
              </a:xfrm>
            </p:grpSpPr>
            <p:sp>
              <p:nvSpPr>
                <p:cNvPr id="352" name="Oval 894"/>
                <p:cNvSpPr>
                  <a:spLocks noChangeArrowheads="1"/>
                </p:cNvSpPr>
                <p:nvPr/>
              </p:nvSpPr>
              <p:spPr bwMode="auto">
                <a:xfrm>
                  <a:off x="816" y="2872"/>
                  <a:ext cx="1288" cy="12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53" name="Group 895"/>
                <p:cNvGrpSpPr>
                  <a:grpSpLocks noChangeAspect="1"/>
                </p:cNvGrpSpPr>
                <p:nvPr/>
              </p:nvGrpSpPr>
              <p:grpSpPr bwMode="auto">
                <a:xfrm>
                  <a:off x="1056" y="1847"/>
                  <a:ext cx="793" cy="793"/>
                  <a:chOff x="2406" y="3018"/>
                  <a:chExt cx="793" cy="793"/>
                </a:xfrm>
              </p:grpSpPr>
              <p:grpSp>
                <p:nvGrpSpPr>
                  <p:cNvPr id="355" name="Group 896"/>
                  <p:cNvGrpSpPr>
                    <a:grpSpLocks noChangeAspect="1"/>
                  </p:cNvGrpSpPr>
                  <p:nvPr/>
                </p:nvGrpSpPr>
                <p:grpSpPr bwMode="auto">
                  <a:xfrm>
                    <a:off x="2568" y="3168"/>
                    <a:ext cx="459" cy="495"/>
                    <a:chOff x="2568" y="3168"/>
                    <a:chExt cx="459" cy="495"/>
                  </a:xfrm>
                </p:grpSpPr>
                <p:sp>
                  <p:nvSpPr>
                    <p:cNvPr id="357" name="Oval 897"/>
                    <p:cNvSpPr>
                      <a:spLocks noChangeAspect="1" noChangeArrowheads="1"/>
                    </p:cNvSpPr>
                    <p:nvPr/>
                  </p:nvSpPr>
                  <p:spPr bwMode="auto">
                    <a:xfrm>
                      <a:off x="2715" y="3168"/>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8" name="Oval 898"/>
                    <p:cNvSpPr>
                      <a:spLocks noChangeAspect="1" noChangeArrowheads="1"/>
                    </p:cNvSpPr>
                    <p:nvPr/>
                  </p:nvSpPr>
                  <p:spPr bwMode="auto">
                    <a:xfrm>
                      <a:off x="2721" y="3498"/>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9" name="Oval 899"/>
                    <p:cNvSpPr>
                      <a:spLocks noChangeAspect="1" noChangeArrowheads="1"/>
                    </p:cNvSpPr>
                    <p:nvPr/>
                  </p:nvSpPr>
                  <p:spPr bwMode="auto">
                    <a:xfrm>
                      <a:off x="2568" y="3252"/>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0" name="Oval 900"/>
                    <p:cNvSpPr>
                      <a:spLocks noChangeAspect="1" noChangeArrowheads="1"/>
                    </p:cNvSpPr>
                    <p:nvPr/>
                  </p:nvSpPr>
                  <p:spPr bwMode="auto">
                    <a:xfrm>
                      <a:off x="2862" y="3246"/>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1" name="Oval 901"/>
                    <p:cNvSpPr>
                      <a:spLocks noChangeAspect="1" noChangeArrowheads="1"/>
                    </p:cNvSpPr>
                    <p:nvPr/>
                  </p:nvSpPr>
                  <p:spPr bwMode="auto">
                    <a:xfrm>
                      <a:off x="2574" y="3420"/>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2" name="Oval 902"/>
                    <p:cNvSpPr>
                      <a:spLocks noChangeAspect="1" noChangeArrowheads="1"/>
                    </p:cNvSpPr>
                    <p:nvPr/>
                  </p:nvSpPr>
                  <p:spPr bwMode="auto">
                    <a:xfrm>
                      <a:off x="2862" y="3414"/>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3" name="Oval 903"/>
                    <p:cNvSpPr>
                      <a:spLocks noChangeAspect="1" noChangeArrowheads="1"/>
                    </p:cNvSpPr>
                    <p:nvPr/>
                  </p:nvSpPr>
                  <p:spPr bwMode="auto">
                    <a:xfrm>
                      <a:off x="2718" y="3333"/>
                      <a:ext cx="165" cy="165"/>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356" name="AutoShape 904"/>
                  <p:cNvSpPr>
                    <a:spLocks noChangeAspect="1" noChangeArrowheads="1"/>
                  </p:cNvSpPr>
                  <p:nvPr/>
                </p:nvSpPr>
                <p:spPr bwMode="auto">
                  <a:xfrm>
                    <a:off x="2406" y="3018"/>
                    <a:ext cx="793" cy="793"/>
                  </a:xfrm>
                  <a:custGeom>
                    <a:avLst/>
                    <a:gdLst>
                      <a:gd name="T0" fmla="*/ 397 w 21600"/>
                      <a:gd name="T1" fmla="*/ 0 h 21600"/>
                      <a:gd name="T2" fmla="*/ 116 w 21600"/>
                      <a:gd name="T3" fmla="*/ 116 h 21600"/>
                      <a:gd name="T4" fmla="*/ 0 w 21600"/>
                      <a:gd name="T5" fmla="*/ 397 h 21600"/>
                      <a:gd name="T6" fmla="*/ 116 w 21600"/>
                      <a:gd name="T7" fmla="*/ 677 h 21600"/>
                      <a:gd name="T8" fmla="*/ 397 w 21600"/>
                      <a:gd name="T9" fmla="*/ 793 h 21600"/>
                      <a:gd name="T10" fmla="*/ 677 w 21600"/>
                      <a:gd name="T11" fmla="*/ 677 h 21600"/>
                      <a:gd name="T12" fmla="*/ 793 w 21600"/>
                      <a:gd name="T13" fmla="*/ 397 h 21600"/>
                      <a:gd name="T14" fmla="*/ 677 w 21600"/>
                      <a:gd name="T15" fmla="*/ 116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004" y="10800"/>
                        </a:moveTo>
                        <a:cubicBezTo>
                          <a:pt x="4004" y="14553"/>
                          <a:pt x="7047" y="17596"/>
                          <a:pt x="10800" y="17596"/>
                        </a:cubicBezTo>
                        <a:cubicBezTo>
                          <a:pt x="14553" y="17596"/>
                          <a:pt x="17596" y="14553"/>
                          <a:pt x="17596" y="10800"/>
                        </a:cubicBezTo>
                        <a:cubicBezTo>
                          <a:pt x="17596" y="7047"/>
                          <a:pt x="14553" y="4004"/>
                          <a:pt x="10800" y="4004"/>
                        </a:cubicBezTo>
                        <a:cubicBezTo>
                          <a:pt x="7047" y="4004"/>
                          <a:pt x="4004" y="7047"/>
                          <a:pt x="4004" y="10800"/>
                        </a:cubicBezTo>
                        <a:close/>
                      </a:path>
                    </a:pathLst>
                  </a:cu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grpSp>
            <p:sp>
              <p:nvSpPr>
                <p:cNvPr id="354" name="Rectangle 905"/>
                <p:cNvSpPr>
                  <a:spLocks noChangeArrowheads="1"/>
                </p:cNvSpPr>
                <p:nvPr/>
              </p:nvSpPr>
              <p:spPr bwMode="auto">
                <a:xfrm>
                  <a:off x="1314" y="2556"/>
                  <a:ext cx="288" cy="384"/>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272" name="Oval 906"/>
              <p:cNvSpPr>
                <a:spLocks noChangeArrowheads="1"/>
              </p:cNvSpPr>
              <p:nvPr/>
            </p:nvSpPr>
            <p:spPr bwMode="auto">
              <a:xfrm>
                <a:off x="2210" y="2653"/>
                <a:ext cx="998" cy="996"/>
              </a:xfrm>
              <a:prstGeom prst="ellipse">
                <a:avLst/>
              </a:prstGeom>
              <a:solidFill>
                <a:srgbClr val="669F9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3" name="Oval 907"/>
              <p:cNvSpPr>
                <a:spLocks noChangeArrowheads="1"/>
              </p:cNvSpPr>
              <p:nvPr/>
            </p:nvSpPr>
            <p:spPr bwMode="auto">
              <a:xfrm>
                <a:off x="2268" y="2706"/>
                <a:ext cx="888" cy="8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4" name="Oval 908"/>
              <p:cNvSpPr>
                <a:spLocks noChangeArrowheads="1"/>
              </p:cNvSpPr>
              <p:nvPr/>
            </p:nvSpPr>
            <p:spPr bwMode="auto">
              <a:xfrm>
                <a:off x="2290" y="2704"/>
                <a:ext cx="850" cy="85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5" name="Oval 909" descr="Light upward diagonal"/>
              <p:cNvSpPr>
                <a:spLocks noChangeArrowheads="1"/>
              </p:cNvSpPr>
              <p:nvPr/>
            </p:nvSpPr>
            <p:spPr bwMode="auto">
              <a:xfrm>
                <a:off x="2608" y="3044"/>
                <a:ext cx="218" cy="218"/>
              </a:xfrm>
              <a:prstGeom prst="ellipse">
                <a:avLst/>
              </a:prstGeom>
              <a:pattFill prst="ltUpDiag">
                <a:fgClr>
                  <a:schemeClr val="tx1"/>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76" name="AutoShape 910"/>
              <p:cNvSpPr>
                <a:spLocks noChangeArrowheads="1"/>
              </p:cNvSpPr>
              <p:nvPr/>
            </p:nvSpPr>
            <p:spPr bwMode="auto">
              <a:xfrm>
                <a:off x="2372" y="2807"/>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77" name="Oval 911"/>
              <p:cNvSpPr>
                <a:spLocks noChangeArrowheads="1"/>
              </p:cNvSpPr>
              <p:nvPr/>
            </p:nvSpPr>
            <p:spPr bwMode="auto">
              <a:xfrm>
                <a:off x="2544" y="2948"/>
                <a:ext cx="21" cy="21"/>
              </a:xfrm>
              <a:prstGeom prst="ellipse">
                <a:avLst/>
              </a:prstGeom>
              <a:solidFill>
                <a:srgbClr val="9966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78" name="Group 912"/>
              <p:cNvGrpSpPr>
                <a:grpSpLocks/>
              </p:cNvGrpSpPr>
              <p:nvPr/>
            </p:nvGrpSpPr>
            <p:grpSpPr bwMode="auto">
              <a:xfrm>
                <a:off x="2448" y="2900"/>
                <a:ext cx="132" cy="132"/>
                <a:chOff x="1200" y="3264"/>
                <a:chExt cx="132" cy="132"/>
              </a:xfrm>
            </p:grpSpPr>
            <p:sp>
              <p:nvSpPr>
                <p:cNvPr id="339" name="Oval 913"/>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40" name="Group 914"/>
                <p:cNvGrpSpPr>
                  <a:grpSpLocks/>
                </p:cNvGrpSpPr>
                <p:nvPr/>
              </p:nvGrpSpPr>
              <p:grpSpPr bwMode="auto">
                <a:xfrm>
                  <a:off x="1200" y="3264"/>
                  <a:ext cx="132" cy="132"/>
                  <a:chOff x="1200" y="3264"/>
                  <a:chExt cx="132" cy="132"/>
                </a:xfrm>
              </p:grpSpPr>
              <p:sp>
                <p:nvSpPr>
                  <p:cNvPr id="341" name="Oval 915"/>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2" name="Oval 916"/>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3" name="Oval 917"/>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4" name="Oval 918"/>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5" name="Oval 919"/>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6" name="Oval 920"/>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7" name="Oval 921"/>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8" name="Oval 922"/>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49" name="Oval 923"/>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0" name="Oval 924"/>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51" name="Oval 925"/>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sp>
            <p:nvSpPr>
              <p:cNvPr id="279" name="AutoShape 926"/>
              <p:cNvSpPr>
                <a:spLocks noChangeArrowheads="1"/>
              </p:cNvSpPr>
              <p:nvPr/>
            </p:nvSpPr>
            <p:spPr bwMode="auto">
              <a:xfrm>
                <a:off x="2674" y="2751"/>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0" name="AutoShape 927"/>
              <p:cNvSpPr>
                <a:spLocks noChangeArrowheads="1"/>
              </p:cNvSpPr>
              <p:nvPr/>
            </p:nvSpPr>
            <p:spPr bwMode="auto">
              <a:xfrm>
                <a:off x="2829" y="3030"/>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1" name="AutoShape 928"/>
              <p:cNvSpPr>
                <a:spLocks noChangeArrowheads="1"/>
              </p:cNvSpPr>
              <p:nvPr/>
            </p:nvSpPr>
            <p:spPr bwMode="auto">
              <a:xfrm>
                <a:off x="2610" y="3255"/>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sp>
            <p:nvSpPr>
              <p:cNvPr id="282" name="AutoShape 929"/>
              <p:cNvSpPr>
                <a:spLocks noChangeArrowheads="1"/>
              </p:cNvSpPr>
              <p:nvPr/>
            </p:nvSpPr>
            <p:spPr bwMode="auto">
              <a:xfrm>
                <a:off x="2328" y="3125"/>
                <a:ext cx="308" cy="317"/>
              </a:xfrm>
              <a:custGeom>
                <a:avLst/>
                <a:gdLst>
                  <a:gd name="T0" fmla="*/ 154 w 21600"/>
                  <a:gd name="T1" fmla="*/ 0 h 21600"/>
                  <a:gd name="T2" fmla="*/ 45 w 21600"/>
                  <a:gd name="T3" fmla="*/ 46 h 21600"/>
                  <a:gd name="T4" fmla="*/ 0 w 21600"/>
                  <a:gd name="T5" fmla="*/ 159 h 21600"/>
                  <a:gd name="T6" fmla="*/ 45 w 21600"/>
                  <a:gd name="T7" fmla="*/ 271 h 21600"/>
                  <a:gd name="T8" fmla="*/ 154 w 21600"/>
                  <a:gd name="T9" fmla="*/ 317 h 21600"/>
                  <a:gd name="T10" fmla="*/ 263 w 21600"/>
                  <a:gd name="T11" fmla="*/ 271 h 21600"/>
                  <a:gd name="T12" fmla="*/ 308 w 21600"/>
                  <a:gd name="T13" fmla="*/ 159 h 21600"/>
                  <a:gd name="T14" fmla="*/ 263 w 21600"/>
                  <a:gd name="T15" fmla="*/ 46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34 h 21600"/>
                  <a:gd name="T26" fmla="*/ 18444 w 21600"/>
                  <a:gd name="T27" fmla="*/ 1846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35" y="10800"/>
                    </a:moveTo>
                    <a:cubicBezTo>
                      <a:pt x="2735" y="15254"/>
                      <a:pt x="6346" y="18865"/>
                      <a:pt x="10800" y="18865"/>
                    </a:cubicBezTo>
                    <a:cubicBezTo>
                      <a:pt x="15254" y="18865"/>
                      <a:pt x="18865" y="15254"/>
                      <a:pt x="18865" y="10800"/>
                    </a:cubicBezTo>
                    <a:cubicBezTo>
                      <a:pt x="18865" y="6346"/>
                      <a:pt x="15254" y="2735"/>
                      <a:pt x="10800" y="2735"/>
                    </a:cubicBezTo>
                    <a:cubicBezTo>
                      <a:pt x="6346" y="2735"/>
                      <a:pt x="2735" y="6346"/>
                      <a:pt x="2735" y="10800"/>
                    </a:cubicBezTo>
                    <a:close/>
                  </a:path>
                </a:pathLst>
              </a:custGeom>
              <a:solidFill>
                <a:srgbClr val="E6E6E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dirty="0">
                  <a:latin typeface="Huawei Sans" panose="020C0503030203020204" pitchFamily="34" charset="0"/>
                </a:endParaRPr>
              </a:p>
            </p:txBody>
          </p:sp>
          <p:grpSp>
            <p:nvGrpSpPr>
              <p:cNvPr id="283" name="Group 930"/>
              <p:cNvGrpSpPr>
                <a:grpSpLocks/>
              </p:cNvGrpSpPr>
              <p:nvPr/>
            </p:nvGrpSpPr>
            <p:grpSpPr bwMode="auto">
              <a:xfrm>
                <a:off x="2414" y="3214"/>
                <a:ext cx="132" cy="132"/>
                <a:chOff x="1200" y="3264"/>
                <a:chExt cx="132" cy="132"/>
              </a:xfrm>
            </p:grpSpPr>
            <p:sp>
              <p:nvSpPr>
                <p:cNvPr id="326" name="Oval 931"/>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27" name="Group 932"/>
                <p:cNvGrpSpPr>
                  <a:grpSpLocks/>
                </p:cNvGrpSpPr>
                <p:nvPr/>
              </p:nvGrpSpPr>
              <p:grpSpPr bwMode="auto">
                <a:xfrm>
                  <a:off x="1200" y="3264"/>
                  <a:ext cx="132" cy="132"/>
                  <a:chOff x="1200" y="3264"/>
                  <a:chExt cx="132" cy="132"/>
                </a:xfrm>
              </p:grpSpPr>
              <p:sp>
                <p:nvSpPr>
                  <p:cNvPr id="328" name="Oval 933"/>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9" name="Oval 934"/>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0" name="Oval 935"/>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1" name="Oval 936"/>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2" name="Oval 937"/>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3" name="Oval 938"/>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4" name="Oval 939"/>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5" name="Oval 940"/>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6" name="Oval 941"/>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7" name="Oval 942"/>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38" name="Oval 943"/>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4" name="Group 944"/>
              <p:cNvGrpSpPr>
                <a:grpSpLocks/>
              </p:cNvGrpSpPr>
              <p:nvPr/>
            </p:nvGrpSpPr>
            <p:grpSpPr bwMode="auto">
              <a:xfrm>
                <a:off x="2922" y="3116"/>
                <a:ext cx="132" cy="132"/>
                <a:chOff x="1200" y="3264"/>
                <a:chExt cx="132" cy="132"/>
              </a:xfrm>
            </p:grpSpPr>
            <p:sp>
              <p:nvSpPr>
                <p:cNvPr id="313" name="Oval 945"/>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14" name="Group 946"/>
                <p:cNvGrpSpPr>
                  <a:grpSpLocks/>
                </p:cNvGrpSpPr>
                <p:nvPr/>
              </p:nvGrpSpPr>
              <p:grpSpPr bwMode="auto">
                <a:xfrm>
                  <a:off x="1200" y="3264"/>
                  <a:ext cx="132" cy="132"/>
                  <a:chOff x="1200" y="3264"/>
                  <a:chExt cx="132" cy="132"/>
                </a:xfrm>
              </p:grpSpPr>
              <p:sp>
                <p:nvSpPr>
                  <p:cNvPr id="315" name="Oval 947"/>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6" name="Oval 948"/>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7" name="Oval 949"/>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8" name="Oval 950"/>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9" name="Oval 951"/>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0" name="Oval 952"/>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1" name="Oval 953"/>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2" name="Oval 954"/>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3" name="Oval 955"/>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4" name="Oval 956"/>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25" name="Oval 957"/>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5" name="Group 958"/>
              <p:cNvGrpSpPr>
                <a:grpSpLocks/>
              </p:cNvGrpSpPr>
              <p:nvPr/>
            </p:nvGrpSpPr>
            <p:grpSpPr bwMode="auto">
              <a:xfrm>
                <a:off x="2700" y="3344"/>
                <a:ext cx="132" cy="132"/>
                <a:chOff x="1200" y="3264"/>
                <a:chExt cx="132" cy="132"/>
              </a:xfrm>
            </p:grpSpPr>
            <p:sp>
              <p:nvSpPr>
                <p:cNvPr id="300" name="Oval 959"/>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301" name="Group 960"/>
                <p:cNvGrpSpPr>
                  <a:grpSpLocks/>
                </p:cNvGrpSpPr>
                <p:nvPr/>
              </p:nvGrpSpPr>
              <p:grpSpPr bwMode="auto">
                <a:xfrm>
                  <a:off x="1200" y="3264"/>
                  <a:ext cx="132" cy="132"/>
                  <a:chOff x="1200" y="3264"/>
                  <a:chExt cx="132" cy="132"/>
                </a:xfrm>
              </p:grpSpPr>
              <p:sp>
                <p:nvSpPr>
                  <p:cNvPr id="302" name="Oval 961"/>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3" name="Oval 962"/>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4" name="Oval 963"/>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5" name="Oval 964"/>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6" name="Oval 965"/>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7" name="Oval 966"/>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8" name="Oval 967"/>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09" name="Oval 968"/>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0" name="Oval 969"/>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1" name="Oval 970"/>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12" name="Oval 971"/>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nvGrpSpPr>
              <p:cNvPr id="286" name="Group 972"/>
              <p:cNvGrpSpPr>
                <a:grpSpLocks/>
              </p:cNvGrpSpPr>
              <p:nvPr/>
            </p:nvGrpSpPr>
            <p:grpSpPr bwMode="auto">
              <a:xfrm>
                <a:off x="2754" y="2840"/>
                <a:ext cx="132" cy="132"/>
                <a:chOff x="1200" y="3264"/>
                <a:chExt cx="132" cy="132"/>
              </a:xfrm>
            </p:grpSpPr>
            <p:sp>
              <p:nvSpPr>
                <p:cNvPr id="287" name="Oval 973"/>
                <p:cNvSpPr>
                  <a:spLocks noChangeArrowheads="1"/>
                </p:cNvSpPr>
                <p:nvPr/>
              </p:nvSpPr>
              <p:spPr bwMode="auto">
                <a:xfrm>
                  <a:off x="1270" y="3343"/>
                  <a:ext cx="21" cy="21"/>
                </a:xfrm>
                <a:prstGeom prst="ellipse">
                  <a:avLst/>
                </a:prstGeom>
                <a:solidFill>
                  <a:srgbClr val="FF00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288" name="Group 974"/>
                <p:cNvGrpSpPr>
                  <a:grpSpLocks/>
                </p:cNvGrpSpPr>
                <p:nvPr/>
              </p:nvGrpSpPr>
              <p:grpSpPr bwMode="auto">
                <a:xfrm>
                  <a:off x="1200" y="3264"/>
                  <a:ext cx="132" cy="132"/>
                  <a:chOff x="1200" y="3264"/>
                  <a:chExt cx="132" cy="132"/>
                </a:xfrm>
              </p:grpSpPr>
              <p:sp>
                <p:nvSpPr>
                  <p:cNvPr id="289" name="Oval 975"/>
                  <p:cNvSpPr>
                    <a:spLocks noChangeArrowheads="1"/>
                  </p:cNvSpPr>
                  <p:nvPr/>
                </p:nvSpPr>
                <p:spPr bwMode="auto">
                  <a:xfrm>
                    <a:off x="1273" y="3367"/>
                    <a:ext cx="21" cy="21"/>
                  </a:xfrm>
                  <a:prstGeom prst="ellipse">
                    <a:avLst/>
                  </a:prstGeom>
                  <a:solidFill>
                    <a:srgbClr val="FF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0" name="Oval 976"/>
                  <p:cNvSpPr>
                    <a:spLocks noChangeArrowheads="1"/>
                  </p:cNvSpPr>
                  <p:nvPr/>
                </p:nvSpPr>
                <p:spPr bwMode="auto">
                  <a:xfrm>
                    <a:off x="1296" y="3360"/>
                    <a:ext cx="21" cy="21"/>
                  </a:xfrm>
                  <a:prstGeom prst="ellipse">
                    <a:avLst/>
                  </a:prstGeom>
                  <a:solidFill>
                    <a:srgbClr val="00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1" name="Oval 977"/>
                  <p:cNvSpPr>
                    <a:spLocks noChangeArrowheads="1"/>
                  </p:cNvSpPr>
                  <p:nvPr/>
                </p:nvSpPr>
                <p:spPr bwMode="auto">
                  <a:xfrm>
                    <a:off x="1243" y="3375"/>
                    <a:ext cx="21" cy="21"/>
                  </a:xfrm>
                  <a:prstGeom prst="ellipse">
                    <a:avLst/>
                  </a:prstGeom>
                  <a:solidFill>
                    <a:srgbClr val="80008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2" name="Oval 978"/>
                  <p:cNvSpPr>
                    <a:spLocks noChangeArrowheads="1"/>
                  </p:cNvSpPr>
                  <p:nvPr/>
                </p:nvSpPr>
                <p:spPr bwMode="auto">
                  <a:xfrm>
                    <a:off x="1278" y="3302"/>
                    <a:ext cx="21" cy="21"/>
                  </a:xfrm>
                  <a:prstGeom prst="ellipse">
                    <a:avLst/>
                  </a:prstGeom>
                  <a:solidFill>
                    <a:schemeClr val="folHlink"/>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3" name="Oval 979"/>
                  <p:cNvSpPr>
                    <a:spLocks noChangeArrowheads="1"/>
                  </p:cNvSpPr>
                  <p:nvPr/>
                </p:nvSpPr>
                <p:spPr bwMode="auto">
                  <a:xfrm>
                    <a:off x="1200" y="3312"/>
                    <a:ext cx="21" cy="21"/>
                  </a:xfrm>
                  <a:prstGeom prst="ellipse">
                    <a:avLst/>
                  </a:prstGeom>
                  <a:solidFill>
                    <a:srgbClr val="0000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4" name="Oval 980"/>
                  <p:cNvSpPr>
                    <a:spLocks noChangeArrowheads="1"/>
                  </p:cNvSpPr>
                  <p:nvPr/>
                </p:nvSpPr>
                <p:spPr bwMode="auto">
                  <a:xfrm>
                    <a:off x="1296" y="3312"/>
                    <a:ext cx="21" cy="21"/>
                  </a:xfrm>
                  <a:prstGeom prst="ellipse">
                    <a:avLst/>
                  </a:prstGeom>
                  <a:solidFill>
                    <a:srgbClr val="FF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5" name="Oval 981"/>
                  <p:cNvSpPr>
                    <a:spLocks noChangeArrowheads="1"/>
                  </p:cNvSpPr>
                  <p:nvPr/>
                </p:nvSpPr>
                <p:spPr bwMode="auto">
                  <a:xfrm>
                    <a:off x="1296" y="3264"/>
                    <a:ext cx="21" cy="21"/>
                  </a:xfrm>
                  <a:prstGeom prst="ellipse">
                    <a:avLst/>
                  </a:prstGeom>
                  <a:solidFill>
                    <a:srgbClr val="00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6" name="Oval 982"/>
                  <p:cNvSpPr>
                    <a:spLocks noChangeArrowheads="1"/>
                  </p:cNvSpPr>
                  <p:nvPr/>
                </p:nvSpPr>
                <p:spPr bwMode="auto">
                  <a:xfrm>
                    <a:off x="1248" y="3312"/>
                    <a:ext cx="21" cy="21"/>
                  </a:xfrm>
                  <a:prstGeom prst="ellipse">
                    <a:avLst/>
                  </a:prstGeom>
                  <a:solidFill>
                    <a:srgbClr val="A56D47"/>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7" name="Oval 983"/>
                  <p:cNvSpPr>
                    <a:spLocks noChangeArrowheads="1"/>
                  </p:cNvSpPr>
                  <p:nvPr/>
                </p:nvSpPr>
                <p:spPr bwMode="auto">
                  <a:xfrm>
                    <a:off x="1248" y="3264"/>
                    <a:ext cx="21" cy="21"/>
                  </a:xfrm>
                  <a:prstGeom prst="ellipse">
                    <a:avLst/>
                  </a:prstGeom>
                  <a:solidFill>
                    <a:srgbClr val="F79145"/>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8" name="Oval 984"/>
                  <p:cNvSpPr>
                    <a:spLocks noChangeArrowheads="1"/>
                  </p:cNvSpPr>
                  <p:nvPr/>
                </p:nvSpPr>
                <p:spPr bwMode="auto">
                  <a:xfrm>
                    <a:off x="1248" y="3360"/>
                    <a:ext cx="21" cy="21"/>
                  </a:xfrm>
                  <a:prstGeom prst="ellipse">
                    <a:avLst/>
                  </a:pr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299" name="Oval 985"/>
                  <p:cNvSpPr>
                    <a:spLocks noChangeArrowheads="1"/>
                  </p:cNvSpPr>
                  <p:nvPr/>
                </p:nvSpPr>
                <p:spPr bwMode="auto">
                  <a:xfrm>
                    <a:off x="1311" y="3333"/>
                    <a:ext cx="21" cy="21"/>
                  </a:xfrm>
                  <a:prstGeom prst="ellipse">
                    <a:avLst/>
                  </a:prstGeom>
                  <a:solidFill>
                    <a:schemeClr val="tx2"/>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pSp>
        <p:grpSp>
          <p:nvGrpSpPr>
            <p:cNvPr id="364" name="Group 986"/>
            <p:cNvGrpSpPr>
              <a:grpSpLocks/>
            </p:cNvGrpSpPr>
            <p:nvPr/>
          </p:nvGrpSpPr>
          <p:grpSpPr bwMode="auto">
            <a:xfrm>
              <a:off x="4765897" y="3170147"/>
              <a:ext cx="743820" cy="652407"/>
              <a:chOff x="609" y="3003"/>
              <a:chExt cx="1090" cy="1088"/>
            </a:xfrm>
          </p:grpSpPr>
          <p:sp>
            <p:nvSpPr>
              <p:cNvPr id="365" name="Oval 987"/>
              <p:cNvSpPr>
                <a:spLocks noChangeAspect="1" noChangeArrowheads="1"/>
              </p:cNvSpPr>
              <p:nvPr/>
            </p:nvSpPr>
            <p:spPr bwMode="auto">
              <a:xfrm rot="-184343">
                <a:off x="609" y="3003"/>
                <a:ext cx="1090" cy="1088"/>
              </a:xfrm>
              <a:prstGeom prst="ellipse">
                <a:avLst/>
              </a:prstGeom>
              <a:gradFill rotWithShape="1">
                <a:gsLst>
                  <a:gs pos="0">
                    <a:srgbClr val="808080"/>
                  </a:gs>
                  <a:gs pos="50000">
                    <a:srgbClr val="3B3B3B"/>
                  </a:gs>
                  <a:gs pos="100000">
                    <a:srgbClr val="808080"/>
                  </a:gs>
                </a:gsLst>
                <a:lin ang="5400000" scaled="1"/>
              </a:gra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6" name="Oval 988"/>
              <p:cNvSpPr>
                <a:spLocks noChangeAspect="1" noChangeArrowheads="1"/>
              </p:cNvSpPr>
              <p:nvPr/>
            </p:nvSpPr>
            <p:spPr bwMode="auto">
              <a:xfrm rot="-184343">
                <a:off x="763" y="3160"/>
                <a:ext cx="779" cy="777"/>
              </a:xfrm>
              <a:prstGeom prst="ellipse">
                <a:avLst/>
              </a:prstGeom>
              <a:solidFill>
                <a:srgbClr val="00CC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7" name="Oval 989"/>
              <p:cNvSpPr>
                <a:spLocks noChangeAspect="1" noChangeArrowheads="1"/>
              </p:cNvSpPr>
              <p:nvPr/>
            </p:nvSpPr>
            <p:spPr bwMode="auto">
              <a:xfrm rot="-90836">
                <a:off x="791" y="3189"/>
                <a:ext cx="719" cy="719"/>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8" name="Oval 990"/>
              <p:cNvSpPr>
                <a:spLocks noChangeAspect="1" noChangeArrowheads="1"/>
              </p:cNvSpPr>
              <p:nvPr/>
            </p:nvSpPr>
            <p:spPr bwMode="auto">
              <a:xfrm rot="-90836">
                <a:off x="816" y="3214"/>
                <a:ext cx="668" cy="667"/>
              </a:xfrm>
              <a:prstGeom prst="ellipse">
                <a:avLst/>
              </a:prstGeom>
              <a:solidFill>
                <a:srgbClr val="FFFF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69" name="Oval 991" descr="浅色下对角线"/>
              <p:cNvSpPr>
                <a:spLocks noChangeAspect="1" noChangeArrowheads="1"/>
              </p:cNvSpPr>
              <p:nvPr/>
            </p:nvSpPr>
            <p:spPr bwMode="auto">
              <a:xfrm rot="-184343">
                <a:off x="1046" y="3440"/>
                <a:ext cx="217" cy="218"/>
              </a:xfrm>
              <a:prstGeom prst="ellipse">
                <a:avLst/>
              </a:prstGeom>
              <a:pattFill prst="ltDnDiag">
                <a:fgClr>
                  <a:srgbClr val="000000"/>
                </a:fgClr>
                <a:bgClr>
                  <a:srgbClr val="FFFFFF"/>
                </a:bgClr>
              </a:patt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0" name="Oval 992"/>
              <p:cNvSpPr>
                <a:spLocks noChangeAspect="1" noChangeArrowheads="1"/>
              </p:cNvSpPr>
              <p:nvPr/>
            </p:nvSpPr>
            <p:spPr bwMode="auto">
              <a:xfrm rot="-184343">
                <a:off x="1033" y="3224"/>
                <a:ext cx="218" cy="217"/>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1" name="Oval 993"/>
              <p:cNvSpPr>
                <a:spLocks noChangeAspect="1" noChangeArrowheads="1"/>
              </p:cNvSpPr>
              <p:nvPr/>
            </p:nvSpPr>
            <p:spPr bwMode="auto">
              <a:xfrm rot="-184343">
                <a:off x="1233" y="3326"/>
                <a:ext cx="218" cy="218"/>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2" name="Oval 994"/>
              <p:cNvSpPr>
                <a:spLocks noChangeAspect="1" noChangeArrowheads="1"/>
              </p:cNvSpPr>
              <p:nvPr/>
            </p:nvSpPr>
            <p:spPr bwMode="auto">
              <a:xfrm rot="-184343">
                <a:off x="1237" y="3544"/>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3" name="Oval 995"/>
              <p:cNvSpPr>
                <a:spLocks noChangeAspect="1" noChangeArrowheads="1"/>
              </p:cNvSpPr>
              <p:nvPr/>
            </p:nvSpPr>
            <p:spPr bwMode="auto">
              <a:xfrm rot="-184343">
                <a:off x="1049" y="3659"/>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4" name="Oval 996"/>
              <p:cNvSpPr>
                <a:spLocks noChangeAspect="1" noChangeArrowheads="1"/>
              </p:cNvSpPr>
              <p:nvPr/>
            </p:nvSpPr>
            <p:spPr bwMode="auto">
              <a:xfrm rot="-184343">
                <a:off x="858" y="3549"/>
                <a:ext cx="217" cy="217"/>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5" name="Oval 997"/>
              <p:cNvSpPr>
                <a:spLocks noChangeAspect="1" noChangeArrowheads="1"/>
              </p:cNvSpPr>
              <p:nvPr/>
            </p:nvSpPr>
            <p:spPr bwMode="auto">
              <a:xfrm rot="-184343">
                <a:off x="846" y="3331"/>
                <a:ext cx="217" cy="218"/>
              </a:xfrm>
              <a:prstGeom prst="ellipse">
                <a:avLst/>
              </a:prstGeom>
              <a:solidFill>
                <a:srgbClr val="C0C0C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76" name="Line 998"/>
              <p:cNvSpPr>
                <a:spLocks noChangeAspect="1" noChangeShapeType="1"/>
              </p:cNvSpPr>
              <p:nvPr/>
            </p:nvSpPr>
            <p:spPr bwMode="auto">
              <a:xfrm rot="-184343">
                <a:off x="1171" y="380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nvGrpSpPr>
              <p:cNvPr id="377" name="Group 999"/>
              <p:cNvGrpSpPr>
                <a:grpSpLocks noChangeAspect="1"/>
              </p:cNvGrpSpPr>
              <p:nvPr/>
            </p:nvGrpSpPr>
            <p:grpSpPr bwMode="auto">
              <a:xfrm rot="-184343">
                <a:off x="1075" y="3267"/>
                <a:ext cx="134" cy="133"/>
                <a:chOff x="8797" y="10755"/>
                <a:chExt cx="465" cy="465"/>
              </a:xfrm>
            </p:grpSpPr>
            <p:sp>
              <p:nvSpPr>
                <p:cNvPr id="448" name="Oval 1000"/>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9" name="Oval 1001"/>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0" name="Oval 1002"/>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1" name="Oval 1003"/>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2" name="Oval 1004"/>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3" name="Oval 1005"/>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4" name="Oval 1006"/>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5" name="Oval 1007"/>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6" name="Oval 1008"/>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7" name="Oval 1009"/>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8" name="Oval 1010"/>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59" name="Oval 1011"/>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0" name="Oval 1012"/>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78" name="Group 1013"/>
              <p:cNvGrpSpPr>
                <a:grpSpLocks noChangeAspect="1"/>
              </p:cNvGrpSpPr>
              <p:nvPr/>
            </p:nvGrpSpPr>
            <p:grpSpPr bwMode="auto">
              <a:xfrm rot="-184343">
                <a:off x="1276" y="3368"/>
                <a:ext cx="134" cy="133"/>
                <a:chOff x="8797" y="10755"/>
                <a:chExt cx="465" cy="465"/>
              </a:xfrm>
            </p:grpSpPr>
            <p:sp>
              <p:nvSpPr>
                <p:cNvPr id="435" name="Oval 1014"/>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6" name="Oval 1015"/>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7" name="Oval 1016"/>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8" name="Oval 1017"/>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9" name="Oval 1018"/>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0" name="Oval 1019"/>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1" name="Oval 1020"/>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2" name="Oval 1021"/>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3" name="Oval 1022"/>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4" name="Oval 1023"/>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5" name="Oval 1024"/>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6" name="Oval 1025"/>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47" name="Oval 1026"/>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79" name="Group 1027"/>
              <p:cNvGrpSpPr>
                <a:grpSpLocks noChangeAspect="1"/>
              </p:cNvGrpSpPr>
              <p:nvPr/>
            </p:nvGrpSpPr>
            <p:grpSpPr bwMode="auto">
              <a:xfrm rot="-184343">
                <a:off x="1279" y="3586"/>
                <a:ext cx="133" cy="133"/>
                <a:chOff x="8797" y="10755"/>
                <a:chExt cx="465" cy="465"/>
              </a:xfrm>
            </p:grpSpPr>
            <p:sp>
              <p:nvSpPr>
                <p:cNvPr id="422" name="Oval 1028"/>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3" name="Oval 1029"/>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4" name="Oval 1030"/>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5" name="Oval 1031"/>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6" name="Oval 1032"/>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7" name="Oval 1033"/>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8" name="Oval 1034"/>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9" name="Oval 1035"/>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0" name="Oval 1036"/>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1" name="Oval 1037"/>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2" name="Oval 1038"/>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3" name="Oval 1039"/>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34" name="Oval 1040"/>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0" name="Group 1041"/>
              <p:cNvGrpSpPr>
                <a:grpSpLocks noChangeAspect="1"/>
              </p:cNvGrpSpPr>
              <p:nvPr/>
            </p:nvGrpSpPr>
            <p:grpSpPr bwMode="auto">
              <a:xfrm rot="-184343">
                <a:off x="1091" y="3701"/>
                <a:ext cx="134" cy="134"/>
                <a:chOff x="8797" y="10755"/>
                <a:chExt cx="465" cy="465"/>
              </a:xfrm>
            </p:grpSpPr>
            <p:sp>
              <p:nvSpPr>
                <p:cNvPr id="409" name="Oval 1042"/>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0" name="Oval 1043"/>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1" name="Oval 1044"/>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2" name="Oval 1045"/>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3" name="Oval 1046"/>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4" name="Oval 1047"/>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5" name="Oval 1048"/>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6" name="Oval 1049"/>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7" name="Oval 1050"/>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8" name="Oval 1051"/>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19" name="Oval 1052"/>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0" name="Oval 1053"/>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21" name="Oval 1054"/>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1" name="Group 1055"/>
              <p:cNvGrpSpPr>
                <a:grpSpLocks noChangeAspect="1"/>
              </p:cNvGrpSpPr>
              <p:nvPr/>
            </p:nvGrpSpPr>
            <p:grpSpPr bwMode="auto">
              <a:xfrm rot="-184343">
                <a:off x="900" y="3591"/>
                <a:ext cx="134" cy="133"/>
                <a:chOff x="8797" y="10755"/>
                <a:chExt cx="465" cy="465"/>
              </a:xfrm>
            </p:grpSpPr>
            <p:sp>
              <p:nvSpPr>
                <p:cNvPr id="396" name="Oval 1056"/>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7" name="Oval 1057"/>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8" name="Oval 1058"/>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9" name="Oval 1059"/>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0" name="Oval 1060"/>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1" name="Oval 1061"/>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2" name="Oval 1062"/>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3" name="Oval 1063"/>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4" name="Oval 1064"/>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5" name="Oval 1065"/>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6" name="Oval 1066"/>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7" name="Oval 1067"/>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08" name="Oval 1068"/>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382" name="Group 1069"/>
              <p:cNvGrpSpPr>
                <a:grpSpLocks noChangeAspect="1"/>
              </p:cNvGrpSpPr>
              <p:nvPr/>
            </p:nvGrpSpPr>
            <p:grpSpPr bwMode="auto">
              <a:xfrm rot="-184343">
                <a:off x="887" y="3374"/>
                <a:ext cx="134" cy="133"/>
                <a:chOff x="8797" y="10755"/>
                <a:chExt cx="465" cy="465"/>
              </a:xfrm>
            </p:grpSpPr>
            <p:sp>
              <p:nvSpPr>
                <p:cNvPr id="383" name="Oval 1070"/>
                <p:cNvSpPr>
                  <a:spLocks noChangeAspect="1" noChangeArrowheads="1"/>
                </p:cNvSpPr>
                <p:nvPr/>
              </p:nvSpPr>
              <p:spPr bwMode="auto">
                <a:xfrm>
                  <a:off x="8797" y="10755"/>
                  <a:ext cx="465" cy="465"/>
                </a:xfrm>
                <a:prstGeom prst="ellipse">
                  <a:avLst/>
                </a:prstGeom>
                <a:solidFill>
                  <a:srgbClr val="FFCC99"/>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4" name="Oval 1071"/>
                <p:cNvSpPr>
                  <a:spLocks noChangeAspect="1" noChangeArrowheads="1"/>
                </p:cNvSpPr>
                <p:nvPr/>
              </p:nvSpPr>
              <p:spPr bwMode="auto">
                <a:xfrm>
                  <a:off x="8999" y="10903"/>
                  <a:ext cx="67" cy="65"/>
                </a:xfrm>
                <a:prstGeom prst="ellipse">
                  <a:avLst/>
                </a:prstGeom>
                <a:solidFill>
                  <a:srgbClr val="0000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5" name="Oval 1072"/>
                <p:cNvSpPr>
                  <a:spLocks noChangeAspect="1" noChangeArrowheads="1"/>
                </p:cNvSpPr>
                <p:nvPr/>
              </p:nvSpPr>
              <p:spPr bwMode="auto">
                <a:xfrm>
                  <a:off x="8968" y="10998"/>
                  <a:ext cx="67" cy="64"/>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6" name="Oval 1073"/>
                <p:cNvSpPr>
                  <a:spLocks noChangeAspect="1" noChangeArrowheads="1"/>
                </p:cNvSpPr>
                <p:nvPr/>
              </p:nvSpPr>
              <p:spPr bwMode="auto">
                <a:xfrm>
                  <a:off x="9060" y="11022"/>
                  <a:ext cx="67" cy="64"/>
                </a:xfrm>
                <a:prstGeom prst="ellipse">
                  <a:avLst/>
                </a:prstGeom>
                <a:solidFill>
                  <a:srgbClr val="008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7" name="Oval 1074"/>
                <p:cNvSpPr>
                  <a:spLocks noChangeAspect="1" noChangeArrowheads="1"/>
                </p:cNvSpPr>
                <p:nvPr/>
              </p:nvSpPr>
              <p:spPr bwMode="auto">
                <a:xfrm>
                  <a:off x="9149" y="10944"/>
                  <a:ext cx="67" cy="65"/>
                </a:xfrm>
                <a:prstGeom prst="ellipse">
                  <a:avLst/>
                </a:prstGeom>
                <a:solidFill>
                  <a:srgbClr val="9933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8" name="Oval 1075"/>
                <p:cNvSpPr>
                  <a:spLocks noChangeAspect="1" noChangeArrowheads="1"/>
                </p:cNvSpPr>
                <p:nvPr/>
              </p:nvSpPr>
              <p:spPr bwMode="auto">
                <a:xfrm>
                  <a:off x="9068" y="10939"/>
                  <a:ext cx="67" cy="65"/>
                </a:xfrm>
                <a:prstGeom prst="ellipse">
                  <a:avLst/>
                </a:prstGeom>
                <a:solidFill>
                  <a:srgbClr val="CCFF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89" name="Oval 1076"/>
                <p:cNvSpPr>
                  <a:spLocks noChangeAspect="1" noChangeArrowheads="1"/>
                </p:cNvSpPr>
                <p:nvPr/>
              </p:nvSpPr>
              <p:spPr bwMode="auto">
                <a:xfrm>
                  <a:off x="8885" y="11034"/>
                  <a:ext cx="67" cy="64"/>
                </a:xfrm>
                <a:prstGeom prst="ellipse">
                  <a:avLst/>
                </a:prstGeom>
                <a:solidFill>
                  <a:srgbClr val="FF99CC"/>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0" name="Oval 1077"/>
                <p:cNvSpPr>
                  <a:spLocks noChangeAspect="1" noChangeArrowheads="1"/>
                </p:cNvSpPr>
                <p:nvPr/>
              </p:nvSpPr>
              <p:spPr bwMode="auto">
                <a:xfrm>
                  <a:off x="8888" y="10841"/>
                  <a:ext cx="67" cy="64"/>
                </a:xfrm>
                <a:prstGeom prst="ellipse">
                  <a:avLst/>
                </a:prstGeom>
                <a:solidFill>
                  <a:srgbClr val="969696"/>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1" name="Oval 1078"/>
                <p:cNvSpPr>
                  <a:spLocks noChangeAspect="1" noChangeArrowheads="1"/>
                </p:cNvSpPr>
                <p:nvPr/>
              </p:nvSpPr>
              <p:spPr bwMode="auto">
                <a:xfrm>
                  <a:off x="8835" y="10941"/>
                  <a:ext cx="67" cy="65"/>
                </a:xfrm>
                <a:prstGeom prst="ellipse">
                  <a:avLst/>
                </a:prstGeom>
                <a:solidFill>
                  <a:srgbClr val="80008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2" name="Oval 1079"/>
                <p:cNvSpPr>
                  <a:spLocks noChangeAspect="1" noChangeArrowheads="1"/>
                </p:cNvSpPr>
                <p:nvPr/>
              </p:nvSpPr>
              <p:spPr bwMode="auto">
                <a:xfrm>
                  <a:off x="9046" y="10824"/>
                  <a:ext cx="67" cy="65"/>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3" name="Oval 1080"/>
                <p:cNvSpPr>
                  <a:spLocks noChangeAspect="1" noChangeArrowheads="1"/>
                </p:cNvSpPr>
                <p:nvPr/>
              </p:nvSpPr>
              <p:spPr bwMode="auto">
                <a:xfrm>
                  <a:off x="9150" y="11048"/>
                  <a:ext cx="67" cy="64"/>
                </a:xfrm>
                <a:prstGeom prst="ellipse">
                  <a:avLst/>
                </a:prstGeom>
                <a:solidFill>
                  <a:srgbClr val="00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4" name="Oval 1081"/>
                <p:cNvSpPr>
                  <a:spLocks noChangeAspect="1" noChangeArrowheads="1"/>
                </p:cNvSpPr>
                <p:nvPr/>
              </p:nvSpPr>
              <p:spPr bwMode="auto">
                <a:xfrm>
                  <a:off x="8990" y="11085"/>
                  <a:ext cx="67" cy="64"/>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395" name="Oval 1082"/>
                <p:cNvSpPr>
                  <a:spLocks noChangeAspect="1" noChangeArrowheads="1"/>
                </p:cNvSpPr>
                <p:nvPr/>
              </p:nvSpPr>
              <p:spPr bwMode="auto">
                <a:xfrm>
                  <a:off x="8922" y="10926"/>
                  <a:ext cx="67" cy="65"/>
                </a:xfrm>
                <a:prstGeom prst="ellipse">
                  <a:avLst/>
                </a:prstGeom>
                <a:solidFill>
                  <a:srgbClr val="FF00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graphicFrame>
          <p:nvGraphicFramePr>
            <p:cNvPr id="461" name="Object 1083"/>
            <p:cNvGraphicFramePr>
              <a:graphicFrameLocks noChangeAspect="1"/>
            </p:cNvGraphicFramePr>
            <p:nvPr>
              <p:extLst>
                <p:ext uri="{D42A27DB-BD31-4B8C-83A1-F6EECF244321}">
                  <p14:modId xmlns:p14="http://schemas.microsoft.com/office/powerpoint/2010/main" val="3221001684"/>
                </p:ext>
              </p:extLst>
            </p:nvPr>
          </p:nvGraphicFramePr>
          <p:xfrm>
            <a:off x="9366690" y="3173181"/>
            <a:ext cx="772846" cy="717647"/>
          </p:xfrm>
          <a:graphic>
            <a:graphicData uri="http://schemas.openxmlformats.org/presentationml/2006/ole">
              <mc:AlternateContent xmlns:mc="http://schemas.openxmlformats.org/markup-compatibility/2006">
                <mc:Choice xmlns:v="urn:schemas-microsoft-com:vml" Requires="v">
                  <p:oleObj name="Visio" r:id="rId10" imgW="3769766" imgH="2175967" progId="Visio.Drawing.11">
                    <p:embed/>
                  </p:oleObj>
                </mc:Choice>
                <mc:Fallback>
                  <p:oleObj name="Visio" r:id="rId10" imgW="3769766" imgH="2175967" progId="Visio.Drawing.11">
                    <p:embed/>
                    <p:pic>
                      <p:nvPicPr>
                        <p:cNvPr id="461" name="Object 1083"/>
                        <p:cNvPicPr>
                          <a:picLocks noChangeAspect="1" noChangeArrowheads="1"/>
                        </p:cNvPicPr>
                        <p:nvPr/>
                      </p:nvPicPr>
                      <p:blipFill>
                        <a:blip r:embed="rId11">
                          <a:extLst>
                            <a:ext uri="{28A0092B-C50C-407E-A947-70E740481C1C}">
                              <a14:useLocalDpi xmlns:a14="http://schemas.microsoft.com/office/drawing/2010/main" val="0"/>
                            </a:ext>
                          </a:extLst>
                        </a:blip>
                        <a:srcRect r="48463" b="10649"/>
                        <a:stretch>
                          <a:fillRect/>
                        </a:stretch>
                      </p:blipFill>
                      <p:spPr bwMode="auto">
                        <a:xfrm>
                          <a:off x="9366690" y="3173181"/>
                          <a:ext cx="772846" cy="71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62" name="Group 1084"/>
            <p:cNvGrpSpPr>
              <a:grpSpLocks noChangeAspect="1"/>
            </p:cNvGrpSpPr>
            <p:nvPr/>
          </p:nvGrpSpPr>
          <p:grpSpPr bwMode="auto">
            <a:xfrm>
              <a:off x="2883677" y="4990154"/>
              <a:ext cx="749261" cy="647855"/>
              <a:chOff x="4200" y="5370"/>
              <a:chExt cx="4252" cy="4252"/>
            </a:xfrm>
          </p:grpSpPr>
          <p:sp>
            <p:nvSpPr>
              <p:cNvPr id="463" name="Oval 1085"/>
              <p:cNvSpPr>
                <a:spLocks noChangeAspect="1" noChangeArrowheads="1"/>
              </p:cNvSpPr>
              <p:nvPr/>
            </p:nvSpPr>
            <p:spPr bwMode="auto">
              <a:xfrm>
                <a:off x="4200" y="5370"/>
                <a:ext cx="4252" cy="4252"/>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64" name="Oval 1086"/>
              <p:cNvSpPr>
                <a:spLocks noChangeAspect="1" noChangeArrowheads="1"/>
              </p:cNvSpPr>
              <p:nvPr/>
            </p:nvSpPr>
            <p:spPr bwMode="auto">
              <a:xfrm>
                <a:off x="4603" y="5770"/>
                <a:ext cx="3458" cy="3458"/>
              </a:xfrm>
              <a:prstGeom prst="ellipse">
                <a:avLst/>
              </a:prstGeom>
              <a:solidFill>
                <a:srgbClr val="FF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65" name="Group 1087"/>
              <p:cNvGrpSpPr>
                <a:grpSpLocks noChangeAspect="1"/>
              </p:cNvGrpSpPr>
              <p:nvPr/>
            </p:nvGrpSpPr>
            <p:grpSpPr bwMode="auto">
              <a:xfrm>
                <a:off x="4761" y="5808"/>
                <a:ext cx="3123" cy="3408"/>
                <a:chOff x="4761" y="5808"/>
                <a:chExt cx="3123" cy="3408"/>
              </a:xfrm>
            </p:grpSpPr>
            <p:grpSp>
              <p:nvGrpSpPr>
                <p:cNvPr id="466" name="Group 1088"/>
                <p:cNvGrpSpPr>
                  <a:grpSpLocks noChangeAspect="1"/>
                </p:cNvGrpSpPr>
                <p:nvPr/>
              </p:nvGrpSpPr>
              <p:grpSpPr bwMode="auto">
                <a:xfrm>
                  <a:off x="4761" y="6369"/>
                  <a:ext cx="1134" cy="1134"/>
                  <a:chOff x="5355" y="6141"/>
                  <a:chExt cx="1860" cy="1860"/>
                </a:xfrm>
              </p:grpSpPr>
              <p:sp>
                <p:nvSpPr>
                  <p:cNvPr id="578" name="Oval 1089"/>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9" name="Oval 1090"/>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80" name="Group 1091"/>
                  <p:cNvGrpSpPr>
                    <a:grpSpLocks noChangeAspect="1"/>
                  </p:cNvGrpSpPr>
                  <p:nvPr/>
                </p:nvGrpSpPr>
                <p:grpSpPr bwMode="auto">
                  <a:xfrm>
                    <a:off x="6125" y="6544"/>
                    <a:ext cx="346" cy="346"/>
                    <a:chOff x="5915" y="6469"/>
                    <a:chExt cx="346" cy="346"/>
                  </a:xfrm>
                </p:grpSpPr>
                <p:sp>
                  <p:nvSpPr>
                    <p:cNvPr id="597" name="Oval 109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8" name="Oval 109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1" name="Group 1094"/>
                  <p:cNvGrpSpPr>
                    <a:grpSpLocks noChangeAspect="1"/>
                  </p:cNvGrpSpPr>
                  <p:nvPr/>
                </p:nvGrpSpPr>
                <p:grpSpPr bwMode="auto">
                  <a:xfrm>
                    <a:off x="5820" y="6720"/>
                    <a:ext cx="346" cy="346"/>
                    <a:chOff x="5915" y="6469"/>
                    <a:chExt cx="346" cy="346"/>
                  </a:xfrm>
                </p:grpSpPr>
                <p:sp>
                  <p:nvSpPr>
                    <p:cNvPr id="595" name="Oval 109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6" name="Oval 109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2" name="Group 1097"/>
                  <p:cNvGrpSpPr>
                    <a:grpSpLocks noChangeAspect="1"/>
                  </p:cNvGrpSpPr>
                  <p:nvPr/>
                </p:nvGrpSpPr>
                <p:grpSpPr bwMode="auto">
                  <a:xfrm>
                    <a:off x="5820" y="7101"/>
                    <a:ext cx="346" cy="346"/>
                    <a:chOff x="5915" y="6469"/>
                    <a:chExt cx="346" cy="346"/>
                  </a:xfrm>
                </p:grpSpPr>
                <p:sp>
                  <p:nvSpPr>
                    <p:cNvPr id="593" name="Oval 109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4" name="Oval 109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3" name="Group 1100"/>
                  <p:cNvGrpSpPr>
                    <a:grpSpLocks noChangeAspect="1"/>
                  </p:cNvGrpSpPr>
                  <p:nvPr/>
                </p:nvGrpSpPr>
                <p:grpSpPr bwMode="auto">
                  <a:xfrm>
                    <a:off x="6420" y="6740"/>
                    <a:ext cx="346" cy="346"/>
                    <a:chOff x="5915" y="6469"/>
                    <a:chExt cx="346" cy="346"/>
                  </a:xfrm>
                </p:grpSpPr>
                <p:sp>
                  <p:nvSpPr>
                    <p:cNvPr id="591" name="Oval 110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2" name="Oval 110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4" name="Group 1103"/>
                  <p:cNvGrpSpPr>
                    <a:grpSpLocks noChangeAspect="1"/>
                  </p:cNvGrpSpPr>
                  <p:nvPr/>
                </p:nvGrpSpPr>
                <p:grpSpPr bwMode="auto">
                  <a:xfrm>
                    <a:off x="6120" y="7263"/>
                    <a:ext cx="346" cy="346"/>
                    <a:chOff x="5915" y="6469"/>
                    <a:chExt cx="346" cy="346"/>
                  </a:xfrm>
                </p:grpSpPr>
                <p:sp>
                  <p:nvSpPr>
                    <p:cNvPr id="589" name="Oval 110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90" name="Oval 110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85" name="Group 1106"/>
                  <p:cNvGrpSpPr>
                    <a:grpSpLocks noChangeAspect="1"/>
                  </p:cNvGrpSpPr>
                  <p:nvPr/>
                </p:nvGrpSpPr>
                <p:grpSpPr bwMode="auto">
                  <a:xfrm>
                    <a:off x="6420" y="7086"/>
                    <a:ext cx="346" cy="346"/>
                    <a:chOff x="5915" y="6469"/>
                    <a:chExt cx="346" cy="346"/>
                  </a:xfrm>
                </p:grpSpPr>
                <p:sp>
                  <p:nvSpPr>
                    <p:cNvPr id="587" name="Oval 110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88" name="Oval 110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86" name="Oval 1109"/>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7" name="Group 1110"/>
                <p:cNvGrpSpPr>
                  <a:grpSpLocks noChangeAspect="1"/>
                </p:cNvGrpSpPr>
                <p:nvPr/>
              </p:nvGrpSpPr>
              <p:grpSpPr bwMode="auto">
                <a:xfrm>
                  <a:off x="5760" y="5808"/>
                  <a:ext cx="1134" cy="1134"/>
                  <a:chOff x="5355" y="6141"/>
                  <a:chExt cx="1860" cy="1860"/>
                </a:xfrm>
              </p:grpSpPr>
              <p:sp>
                <p:nvSpPr>
                  <p:cNvPr id="557" name="Oval 1111"/>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8" name="Oval 1112"/>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59" name="Group 1113"/>
                  <p:cNvGrpSpPr>
                    <a:grpSpLocks noChangeAspect="1"/>
                  </p:cNvGrpSpPr>
                  <p:nvPr/>
                </p:nvGrpSpPr>
                <p:grpSpPr bwMode="auto">
                  <a:xfrm>
                    <a:off x="6125" y="6544"/>
                    <a:ext cx="346" cy="346"/>
                    <a:chOff x="5915" y="6469"/>
                    <a:chExt cx="346" cy="346"/>
                  </a:xfrm>
                </p:grpSpPr>
                <p:sp>
                  <p:nvSpPr>
                    <p:cNvPr id="576" name="Oval 111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7" name="Oval 111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0" name="Group 1116"/>
                  <p:cNvGrpSpPr>
                    <a:grpSpLocks noChangeAspect="1"/>
                  </p:cNvGrpSpPr>
                  <p:nvPr/>
                </p:nvGrpSpPr>
                <p:grpSpPr bwMode="auto">
                  <a:xfrm>
                    <a:off x="5820" y="6720"/>
                    <a:ext cx="346" cy="346"/>
                    <a:chOff x="5915" y="6469"/>
                    <a:chExt cx="346" cy="346"/>
                  </a:xfrm>
                </p:grpSpPr>
                <p:sp>
                  <p:nvSpPr>
                    <p:cNvPr id="574" name="Oval 111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5" name="Oval 111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1" name="Group 1119"/>
                  <p:cNvGrpSpPr>
                    <a:grpSpLocks noChangeAspect="1"/>
                  </p:cNvGrpSpPr>
                  <p:nvPr/>
                </p:nvGrpSpPr>
                <p:grpSpPr bwMode="auto">
                  <a:xfrm>
                    <a:off x="5820" y="7101"/>
                    <a:ext cx="346" cy="346"/>
                    <a:chOff x="5915" y="6469"/>
                    <a:chExt cx="346" cy="346"/>
                  </a:xfrm>
                </p:grpSpPr>
                <p:sp>
                  <p:nvSpPr>
                    <p:cNvPr id="572" name="Oval 112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3" name="Oval 112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2" name="Group 1122"/>
                  <p:cNvGrpSpPr>
                    <a:grpSpLocks noChangeAspect="1"/>
                  </p:cNvGrpSpPr>
                  <p:nvPr/>
                </p:nvGrpSpPr>
                <p:grpSpPr bwMode="auto">
                  <a:xfrm>
                    <a:off x="6420" y="6740"/>
                    <a:ext cx="346" cy="346"/>
                    <a:chOff x="5915" y="6469"/>
                    <a:chExt cx="346" cy="346"/>
                  </a:xfrm>
                </p:grpSpPr>
                <p:sp>
                  <p:nvSpPr>
                    <p:cNvPr id="570" name="Oval 112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71" name="Oval 112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3" name="Group 1125"/>
                  <p:cNvGrpSpPr>
                    <a:grpSpLocks noChangeAspect="1"/>
                  </p:cNvGrpSpPr>
                  <p:nvPr/>
                </p:nvGrpSpPr>
                <p:grpSpPr bwMode="auto">
                  <a:xfrm>
                    <a:off x="6120" y="7263"/>
                    <a:ext cx="346" cy="346"/>
                    <a:chOff x="5915" y="6469"/>
                    <a:chExt cx="346" cy="346"/>
                  </a:xfrm>
                </p:grpSpPr>
                <p:sp>
                  <p:nvSpPr>
                    <p:cNvPr id="568" name="Oval 112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69" name="Oval 112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64" name="Group 1128"/>
                  <p:cNvGrpSpPr>
                    <a:grpSpLocks noChangeAspect="1"/>
                  </p:cNvGrpSpPr>
                  <p:nvPr/>
                </p:nvGrpSpPr>
                <p:grpSpPr bwMode="auto">
                  <a:xfrm>
                    <a:off x="6420" y="7086"/>
                    <a:ext cx="346" cy="346"/>
                    <a:chOff x="5915" y="6469"/>
                    <a:chExt cx="346" cy="346"/>
                  </a:xfrm>
                </p:grpSpPr>
                <p:sp>
                  <p:nvSpPr>
                    <p:cNvPr id="566" name="Oval 112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67" name="Oval 113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65" name="Oval 1131"/>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8" name="Group 1132"/>
                <p:cNvGrpSpPr>
                  <a:grpSpLocks noChangeAspect="1"/>
                </p:cNvGrpSpPr>
                <p:nvPr/>
              </p:nvGrpSpPr>
              <p:grpSpPr bwMode="auto">
                <a:xfrm>
                  <a:off x="6750" y="6387"/>
                  <a:ext cx="1134" cy="1134"/>
                  <a:chOff x="5355" y="6141"/>
                  <a:chExt cx="1860" cy="1860"/>
                </a:xfrm>
              </p:grpSpPr>
              <p:sp>
                <p:nvSpPr>
                  <p:cNvPr id="536" name="Oval 1133"/>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7" name="Oval 1134"/>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38" name="Group 1135"/>
                  <p:cNvGrpSpPr>
                    <a:grpSpLocks noChangeAspect="1"/>
                  </p:cNvGrpSpPr>
                  <p:nvPr/>
                </p:nvGrpSpPr>
                <p:grpSpPr bwMode="auto">
                  <a:xfrm>
                    <a:off x="6125" y="6544"/>
                    <a:ext cx="346" cy="346"/>
                    <a:chOff x="5915" y="6469"/>
                    <a:chExt cx="346" cy="346"/>
                  </a:xfrm>
                </p:grpSpPr>
                <p:sp>
                  <p:nvSpPr>
                    <p:cNvPr id="555" name="Oval 113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6" name="Oval 113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39" name="Group 1138"/>
                  <p:cNvGrpSpPr>
                    <a:grpSpLocks noChangeAspect="1"/>
                  </p:cNvGrpSpPr>
                  <p:nvPr/>
                </p:nvGrpSpPr>
                <p:grpSpPr bwMode="auto">
                  <a:xfrm>
                    <a:off x="5820" y="6720"/>
                    <a:ext cx="346" cy="346"/>
                    <a:chOff x="5915" y="6469"/>
                    <a:chExt cx="346" cy="346"/>
                  </a:xfrm>
                </p:grpSpPr>
                <p:sp>
                  <p:nvSpPr>
                    <p:cNvPr id="553" name="Oval 113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4" name="Oval 114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0" name="Group 1141"/>
                  <p:cNvGrpSpPr>
                    <a:grpSpLocks noChangeAspect="1"/>
                  </p:cNvGrpSpPr>
                  <p:nvPr/>
                </p:nvGrpSpPr>
                <p:grpSpPr bwMode="auto">
                  <a:xfrm>
                    <a:off x="5820" y="7101"/>
                    <a:ext cx="346" cy="346"/>
                    <a:chOff x="5915" y="6469"/>
                    <a:chExt cx="346" cy="346"/>
                  </a:xfrm>
                </p:grpSpPr>
                <p:sp>
                  <p:nvSpPr>
                    <p:cNvPr id="551" name="Oval 114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2" name="Oval 114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1" name="Group 1144"/>
                  <p:cNvGrpSpPr>
                    <a:grpSpLocks noChangeAspect="1"/>
                  </p:cNvGrpSpPr>
                  <p:nvPr/>
                </p:nvGrpSpPr>
                <p:grpSpPr bwMode="auto">
                  <a:xfrm>
                    <a:off x="6420" y="6740"/>
                    <a:ext cx="346" cy="346"/>
                    <a:chOff x="5915" y="6469"/>
                    <a:chExt cx="346" cy="346"/>
                  </a:xfrm>
                </p:grpSpPr>
                <p:sp>
                  <p:nvSpPr>
                    <p:cNvPr id="549" name="Oval 114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50" name="Oval 114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2" name="Group 1147"/>
                  <p:cNvGrpSpPr>
                    <a:grpSpLocks noChangeAspect="1"/>
                  </p:cNvGrpSpPr>
                  <p:nvPr/>
                </p:nvGrpSpPr>
                <p:grpSpPr bwMode="auto">
                  <a:xfrm>
                    <a:off x="6120" y="7263"/>
                    <a:ext cx="346" cy="346"/>
                    <a:chOff x="5915" y="6469"/>
                    <a:chExt cx="346" cy="346"/>
                  </a:xfrm>
                </p:grpSpPr>
                <p:sp>
                  <p:nvSpPr>
                    <p:cNvPr id="547" name="Oval 114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48" name="Oval 114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43" name="Group 1150"/>
                  <p:cNvGrpSpPr>
                    <a:grpSpLocks noChangeAspect="1"/>
                  </p:cNvGrpSpPr>
                  <p:nvPr/>
                </p:nvGrpSpPr>
                <p:grpSpPr bwMode="auto">
                  <a:xfrm>
                    <a:off x="6420" y="7086"/>
                    <a:ext cx="346" cy="346"/>
                    <a:chOff x="5915" y="6469"/>
                    <a:chExt cx="346" cy="346"/>
                  </a:xfrm>
                </p:grpSpPr>
                <p:sp>
                  <p:nvSpPr>
                    <p:cNvPr id="545" name="Oval 115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46" name="Oval 115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44" name="Oval 1153"/>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69" name="Group 1154"/>
                <p:cNvGrpSpPr>
                  <a:grpSpLocks noChangeAspect="1"/>
                </p:cNvGrpSpPr>
                <p:nvPr/>
              </p:nvGrpSpPr>
              <p:grpSpPr bwMode="auto">
                <a:xfrm>
                  <a:off x="4761" y="7512"/>
                  <a:ext cx="1134" cy="1134"/>
                  <a:chOff x="5355" y="6141"/>
                  <a:chExt cx="1860" cy="1860"/>
                </a:xfrm>
              </p:grpSpPr>
              <p:sp>
                <p:nvSpPr>
                  <p:cNvPr id="515" name="Oval 1155"/>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6" name="Oval 1156"/>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517" name="Group 1157"/>
                  <p:cNvGrpSpPr>
                    <a:grpSpLocks noChangeAspect="1"/>
                  </p:cNvGrpSpPr>
                  <p:nvPr/>
                </p:nvGrpSpPr>
                <p:grpSpPr bwMode="auto">
                  <a:xfrm>
                    <a:off x="6125" y="6544"/>
                    <a:ext cx="346" cy="346"/>
                    <a:chOff x="5915" y="6469"/>
                    <a:chExt cx="346" cy="346"/>
                  </a:xfrm>
                </p:grpSpPr>
                <p:sp>
                  <p:nvSpPr>
                    <p:cNvPr id="534" name="Oval 115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5" name="Oval 115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18" name="Group 1160"/>
                  <p:cNvGrpSpPr>
                    <a:grpSpLocks noChangeAspect="1"/>
                  </p:cNvGrpSpPr>
                  <p:nvPr/>
                </p:nvGrpSpPr>
                <p:grpSpPr bwMode="auto">
                  <a:xfrm>
                    <a:off x="5820" y="6720"/>
                    <a:ext cx="346" cy="346"/>
                    <a:chOff x="5915" y="6469"/>
                    <a:chExt cx="346" cy="346"/>
                  </a:xfrm>
                </p:grpSpPr>
                <p:sp>
                  <p:nvSpPr>
                    <p:cNvPr id="532" name="Oval 116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3" name="Oval 116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19" name="Group 1163"/>
                  <p:cNvGrpSpPr>
                    <a:grpSpLocks noChangeAspect="1"/>
                  </p:cNvGrpSpPr>
                  <p:nvPr/>
                </p:nvGrpSpPr>
                <p:grpSpPr bwMode="auto">
                  <a:xfrm>
                    <a:off x="5820" y="7101"/>
                    <a:ext cx="346" cy="346"/>
                    <a:chOff x="5915" y="6469"/>
                    <a:chExt cx="346" cy="346"/>
                  </a:xfrm>
                </p:grpSpPr>
                <p:sp>
                  <p:nvSpPr>
                    <p:cNvPr id="530" name="Oval 116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31" name="Oval 116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0" name="Group 1166"/>
                  <p:cNvGrpSpPr>
                    <a:grpSpLocks noChangeAspect="1"/>
                  </p:cNvGrpSpPr>
                  <p:nvPr/>
                </p:nvGrpSpPr>
                <p:grpSpPr bwMode="auto">
                  <a:xfrm>
                    <a:off x="6420" y="6740"/>
                    <a:ext cx="346" cy="346"/>
                    <a:chOff x="5915" y="6469"/>
                    <a:chExt cx="346" cy="346"/>
                  </a:xfrm>
                </p:grpSpPr>
                <p:sp>
                  <p:nvSpPr>
                    <p:cNvPr id="528" name="Oval 116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9" name="Oval 116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1" name="Group 1169"/>
                  <p:cNvGrpSpPr>
                    <a:grpSpLocks noChangeAspect="1"/>
                  </p:cNvGrpSpPr>
                  <p:nvPr/>
                </p:nvGrpSpPr>
                <p:grpSpPr bwMode="auto">
                  <a:xfrm>
                    <a:off x="6120" y="7263"/>
                    <a:ext cx="346" cy="346"/>
                    <a:chOff x="5915" y="6469"/>
                    <a:chExt cx="346" cy="346"/>
                  </a:xfrm>
                </p:grpSpPr>
                <p:sp>
                  <p:nvSpPr>
                    <p:cNvPr id="526" name="Oval 117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7" name="Oval 117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22" name="Group 1172"/>
                  <p:cNvGrpSpPr>
                    <a:grpSpLocks noChangeAspect="1"/>
                  </p:cNvGrpSpPr>
                  <p:nvPr/>
                </p:nvGrpSpPr>
                <p:grpSpPr bwMode="auto">
                  <a:xfrm>
                    <a:off x="6420" y="7086"/>
                    <a:ext cx="346" cy="346"/>
                    <a:chOff x="5915" y="6469"/>
                    <a:chExt cx="346" cy="346"/>
                  </a:xfrm>
                </p:grpSpPr>
                <p:sp>
                  <p:nvSpPr>
                    <p:cNvPr id="524" name="Oval 117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25" name="Oval 117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23" name="Oval 1175"/>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0" name="Group 1176"/>
                <p:cNvGrpSpPr>
                  <a:grpSpLocks noChangeAspect="1"/>
                </p:cNvGrpSpPr>
                <p:nvPr/>
              </p:nvGrpSpPr>
              <p:grpSpPr bwMode="auto">
                <a:xfrm>
                  <a:off x="5736" y="8082"/>
                  <a:ext cx="1134" cy="1134"/>
                  <a:chOff x="5355" y="6141"/>
                  <a:chExt cx="1860" cy="1860"/>
                </a:xfrm>
              </p:grpSpPr>
              <p:sp>
                <p:nvSpPr>
                  <p:cNvPr id="494" name="Oval 1177"/>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5" name="Oval 1178"/>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96" name="Group 1179"/>
                  <p:cNvGrpSpPr>
                    <a:grpSpLocks noChangeAspect="1"/>
                  </p:cNvGrpSpPr>
                  <p:nvPr/>
                </p:nvGrpSpPr>
                <p:grpSpPr bwMode="auto">
                  <a:xfrm>
                    <a:off x="6125" y="6544"/>
                    <a:ext cx="346" cy="346"/>
                    <a:chOff x="5915" y="6469"/>
                    <a:chExt cx="346" cy="346"/>
                  </a:xfrm>
                </p:grpSpPr>
                <p:sp>
                  <p:nvSpPr>
                    <p:cNvPr id="513" name="Oval 1180"/>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4" name="Oval 1181"/>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7" name="Group 1182"/>
                  <p:cNvGrpSpPr>
                    <a:grpSpLocks noChangeAspect="1"/>
                  </p:cNvGrpSpPr>
                  <p:nvPr/>
                </p:nvGrpSpPr>
                <p:grpSpPr bwMode="auto">
                  <a:xfrm>
                    <a:off x="5820" y="6720"/>
                    <a:ext cx="346" cy="346"/>
                    <a:chOff x="5915" y="6469"/>
                    <a:chExt cx="346" cy="346"/>
                  </a:xfrm>
                </p:grpSpPr>
                <p:sp>
                  <p:nvSpPr>
                    <p:cNvPr id="511" name="Oval 1183"/>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2" name="Oval 1184"/>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8" name="Group 1185"/>
                  <p:cNvGrpSpPr>
                    <a:grpSpLocks noChangeAspect="1"/>
                  </p:cNvGrpSpPr>
                  <p:nvPr/>
                </p:nvGrpSpPr>
                <p:grpSpPr bwMode="auto">
                  <a:xfrm>
                    <a:off x="5820" y="7101"/>
                    <a:ext cx="346" cy="346"/>
                    <a:chOff x="5915" y="6469"/>
                    <a:chExt cx="346" cy="346"/>
                  </a:xfrm>
                </p:grpSpPr>
                <p:sp>
                  <p:nvSpPr>
                    <p:cNvPr id="509" name="Oval 1186"/>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10" name="Oval 1187"/>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99" name="Group 1188"/>
                  <p:cNvGrpSpPr>
                    <a:grpSpLocks noChangeAspect="1"/>
                  </p:cNvGrpSpPr>
                  <p:nvPr/>
                </p:nvGrpSpPr>
                <p:grpSpPr bwMode="auto">
                  <a:xfrm>
                    <a:off x="6420" y="6740"/>
                    <a:ext cx="346" cy="346"/>
                    <a:chOff x="5915" y="6469"/>
                    <a:chExt cx="346" cy="346"/>
                  </a:xfrm>
                </p:grpSpPr>
                <p:sp>
                  <p:nvSpPr>
                    <p:cNvPr id="507" name="Oval 1189"/>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8" name="Oval 1190"/>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00" name="Group 1191"/>
                  <p:cNvGrpSpPr>
                    <a:grpSpLocks noChangeAspect="1"/>
                  </p:cNvGrpSpPr>
                  <p:nvPr/>
                </p:nvGrpSpPr>
                <p:grpSpPr bwMode="auto">
                  <a:xfrm>
                    <a:off x="6120" y="7263"/>
                    <a:ext cx="346" cy="346"/>
                    <a:chOff x="5915" y="6469"/>
                    <a:chExt cx="346" cy="346"/>
                  </a:xfrm>
                </p:grpSpPr>
                <p:sp>
                  <p:nvSpPr>
                    <p:cNvPr id="505" name="Oval 119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6" name="Oval 119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501" name="Group 1194"/>
                  <p:cNvGrpSpPr>
                    <a:grpSpLocks noChangeAspect="1"/>
                  </p:cNvGrpSpPr>
                  <p:nvPr/>
                </p:nvGrpSpPr>
                <p:grpSpPr bwMode="auto">
                  <a:xfrm>
                    <a:off x="6420" y="7086"/>
                    <a:ext cx="346" cy="346"/>
                    <a:chOff x="5915" y="6469"/>
                    <a:chExt cx="346" cy="346"/>
                  </a:xfrm>
                </p:grpSpPr>
                <p:sp>
                  <p:nvSpPr>
                    <p:cNvPr id="503" name="Oval 119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504" name="Oval 119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502" name="Oval 1197"/>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1" name="Group 1198"/>
                <p:cNvGrpSpPr>
                  <a:grpSpLocks noChangeAspect="1"/>
                </p:cNvGrpSpPr>
                <p:nvPr/>
              </p:nvGrpSpPr>
              <p:grpSpPr bwMode="auto">
                <a:xfrm>
                  <a:off x="6735" y="7530"/>
                  <a:ext cx="1134" cy="1134"/>
                  <a:chOff x="5355" y="6141"/>
                  <a:chExt cx="1860" cy="1860"/>
                </a:xfrm>
              </p:grpSpPr>
              <p:sp>
                <p:nvSpPr>
                  <p:cNvPr id="473" name="Oval 1199"/>
                  <p:cNvSpPr>
                    <a:spLocks noChangeAspect="1" noChangeArrowheads="1"/>
                  </p:cNvSpPr>
                  <p:nvPr/>
                </p:nvSpPr>
                <p:spPr bwMode="auto">
                  <a:xfrm>
                    <a:off x="5355" y="6141"/>
                    <a:ext cx="1860" cy="1860"/>
                  </a:xfrm>
                  <a:prstGeom prst="ellipse">
                    <a:avLst/>
                  </a:prstGeom>
                  <a:solidFill>
                    <a:srgbClr val="FF66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74" name="Oval 1200"/>
                  <p:cNvSpPr>
                    <a:spLocks noChangeAspect="1" noChangeArrowheads="1"/>
                  </p:cNvSpPr>
                  <p:nvPr/>
                </p:nvSpPr>
                <p:spPr bwMode="auto">
                  <a:xfrm>
                    <a:off x="5580" y="6372"/>
                    <a:ext cx="1440" cy="1404"/>
                  </a:xfrm>
                  <a:prstGeom prst="ellipse">
                    <a:avLst/>
                  </a:prstGeom>
                  <a:solidFill>
                    <a:srgbClr val="FFFF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nvGrpSpPr>
                  <p:cNvPr id="475" name="Group 1201"/>
                  <p:cNvGrpSpPr>
                    <a:grpSpLocks noChangeAspect="1"/>
                  </p:cNvGrpSpPr>
                  <p:nvPr/>
                </p:nvGrpSpPr>
                <p:grpSpPr bwMode="auto">
                  <a:xfrm>
                    <a:off x="6125" y="6544"/>
                    <a:ext cx="346" cy="346"/>
                    <a:chOff x="5915" y="6469"/>
                    <a:chExt cx="346" cy="346"/>
                  </a:xfrm>
                </p:grpSpPr>
                <p:sp>
                  <p:nvSpPr>
                    <p:cNvPr id="492" name="Oval 1202"/>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3" name="Oval 1203"/>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6" name="Group 1204"/>
                  <p:cNvGrpSpPr>
                    <a:grpSpLocks noChangeAspect="1"/>
                  </p:cNvGrpSpPr>
                  <p:nvPr/>
                </p:nvGrpSpPr>
                <p:grpSpPr bwMode="auto">
                  <a:xfrm>
                    <a:off x="5820" y="6720"/>
                    <a:ext cx="346" cy="346"/>
                    <a:chOff x="5915" y="6469"/>
                    <a:chExt cx="346" cy="346"/>
                  </a:xfrm>
                </p:grpSpPr>
                <p:sp>
                  <p:nvSpPr>
                    <p:cNvPr id="490" name="Oval 1205"/>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91" name="Oval 1206"/>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7" name="Group 1207"/>
                  <p:cNvGrpSpPr>
                    <a:grpSpLocks noChangeAspect="1"/>
                  </p:cNvGrpSpPr>
                  <p:nvPr/>
                </p:nvGrpSpPr>
                <p:grpSpPr bwMode="auto">
                  <a:xfrm>
                    <a:off x="5820" y="7101"/>
                    <a:ext cx="346" cy="346"/>
                    <a:chOff x="5915" y="6469"/>
                    <a:chExt cx="346" cy="346"/>
                  </a:xfrm>
                </p:grpSpPr>
                <p:sp>
                  <p:nvSpPr>
                    <p:cNvPr id="488" name="Oval 1208"/>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9" name="Oval 1209"/>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8" name="Group 1210"/>
                  <p:cNvGrpSpPr>
                    <a:grpSpLocks noChangeAspect="1"/>
                  </p:cNvGrpSpPr>
                  <p:nvPr/>
                </p:nvGrpSpPr>
                <p:grpSpPr bwMode="auto">
                  <a:xfrm>
                    <a:off x="6420" y="6740"/>
                    <a:ext cx="346" cy="346"/>
                    <a:chOff x="5915" y="6469"/>
                    <a:chExt cx="346" cy="346"/>
                  </a:xfrm>
                </p:grpSpPr>
                <p:sp>
                  <p:nvSpPr>
                    <p:cNvPr id="486" name="Oval 1211"/>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7" name="Oval 1212"/>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79" name="Group 1213"/>
                  <p:cNvGrpSpPr>
                    <a:grpSpLocks noChangeAspect="1"/>
                  </p:cNvGrpSpPr>
                  <p:nvPr/>
                </p:nvGrpSpPr>
                <p:grpSpPr bwMode="auto">
                  <a:xfrm>
                    <a:off x="6120" y="7263"/>
                    <a:ext cx="346" cy="346"/>
                    <a:chOff x="5915" y="6469"/>
                    <a:chExt cx="346" cy="346"/>
                  </a:xfrm>
                </p:grpSpPr>
                <p:sp>
                  <p:nvSpPr>
                    <p:cNvPr id="484" name="Oval 1214"/>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5" name="Oval 1215"/>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nvGrpSpPr>
                  <p:cNvPr id="480" name="Group 1216"/>
                  <p:cNvGrpSpPr>
                    <a:grpSpLocks noChangeAspect="1"/>
                  </p:cNvGrpSpPr>
                  <p:nvPr/>
                </p:nvGrpSpPr>
                <p:grpSpPr bwMode="auto">
                  <a:xfrm>
                    <a:off x="6420" y="7086"/>
                    <a:ext cx="346" cy="346"/>
                    <a:chOff x="5915" y="6469"/>
                    <a:chExt cx="346" cy="346"/>
                  </a:xfrm>
                </p:grpSpPr>
                <p:sp>
                  <p:nvSpPr>
                    <p:cNvPr id="482" name="Oval 1217"/>
                    <p:cNvSpPr>
                      <a:spLocks noChangeAspect="1" noChangeArrowheads="1"/>
                    </p:cNvSpPr>
                    <p:nvPr/>
                  </p:nvSpPr>
                  <p:spPr bwMode="auto">
                    <a:xfrm>
                      <a:off x="5915" y="6469"/>
                      <a:ext cx="346" cy="346"/>
                    </a:xfrm>
                    <a:prstGeom prst="ellipse">
                      <a:avLst/>
                    </a:prstGeom>
                    <a:solidFill>
                      <a:srgbClr val="FF9900">
                        <a:alpha val="50195"/>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sp>
                  <p:nvSpPr>
                    <p:cNvPr id="483" name="Oval 1218"/>
                    <p:cNvSpPr>
                      <a:spLocks noChangeAspect="1" noChangeArrowheads="1"/>
                    </p:cNvSpPr>
                    <p:nvPr/>
                  </p:nvSpPr>
                  <p:spPr bwMode="auto">
                    <a:xfrm>
                      <a:off x="6008" y="6569"/>
                      <a:ext cx="159" cy="155"/>
                    </a:xfrm>
                    <a:prstGeom prst="ellipse">
                      <a:avLst/>
                    </a:prstGeom>
                    <a:solidFill>
                      <a:srgbClr val="00FFFF"/>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481" name="Oval 1219"/>
                  <p:cNvSpPr>
                    <a:spLocks noChangeAspect="1" noChangeArrowheads="1"/>
                  </p:cNvSpPr>
                  <p:nvPr/>
                </p:nvSpPr>
                <p:spPr bwMode="auto">
                  <a:xfrm>
                    <a:off x="6120" y="6900"/>
                    <a:ext cx="346" cy="346"/>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sp>
              <p:nvSpPr>
                <p:cNvPr id="472" name="Oval 1220"/>
                <p:cNvSpPr>
                  <a:spLocks noChangeAspect="1" noChangeArrowheads="1"/>
                </p:cNvSpPr>
                <p:nvPr/>
              </p:nvSpPr>
              <p:spPr bwMode="auto">
                <a:xfrm>
                  <a:off x="5745" y="6945"/>
                  <a:ext cx="1134" cy="1134"/>
                </a:xfrm>
                <a:prstGeom prst="ellipse">
                  <a:avLst/>
                </a:prstGeom>
                <a:solidFill>
                  <a:srgbClr val="99CC00"/>
                </a:solidFill>
                <a:ln w="9525">
                  <a:solidFill>
                    <a:srgbClr val="000000"/>
                  </a:solidFill>
                  <a:round/>
                  <a:headEnd/>
                  <a:tailEnd/>
                </a:ln>
              </p:spPr>
              <p:txBody>
                <a:bodyPr wrap="square">
                  <a:noAutofit/>
                </a:bodyPr>
                <a:lstStyle>
                  <a:lvl1pPr>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eaLnBrk="1" fontAlgn="ctr" hangingPunct="1"/>
                  <a:endParaRPr lang="en-US" altLang="zh-CN" dirty="0">
                    <a:latin typeface="Huawei Sans" panose="020C0503030203020204" pitchFamily="34" charset="0"/>
                    <a:ea typeface="+mn-ea"/>
                  </a:endParaRPr>
                </a:p>
              </p:txBody>
            </p:sp>
          </p:grpSp>
        </p:grpSp>
        <p:pic>
          <p:nvPicPr>
            <p:cNvPr id="599" name="Picture 1221"/>
            <p:cNvPicPr>
              <a:picLocks noChangeAspect="1" noChangeArrowheads="1"/>
            </p:cNvPicPr>
            <p:nvPr>
              <p:custDataLst>
                <p:tags r:id="rId1"/>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3033" y="4786270"/>
              <a:ext cx="705720" cy="85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Text Box 1222"/>
            <p:cNvSpPr txBox="1">
              <a:spLocks noChangeArrowheads="1"/>
            </p:cNvSpPr>
            <p:nvPr/>
          </p:nvSpPr>
          <p:spPr bwMode="auto">
            <a:xfrm>
              <a:off x="1933386" y="5598561"/>
              <a:ext cx="2727855"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Cabo ótico multipolar para interior(estrutura seca, leve e macia)</a:t>
              </a:r>
              <a:r>
                <a:rPr lang="en-US" sz="1200" dirty="0">
                  <a:solidFill>
                    <a:schemeClr val="tx1"/>
                  </a:solidFill>
                  <a:latin typeface="Huawei Sans" panose="020C0503030203020204" pitchFamily="34" charset="0"/>
                  <a:ea typeface="+mn-ea"/>
                </a:rPr>
                <a:t>)</a:t>
              </a:r>
            </a:p>
          </p:txBody>
        </p:sp>
        <p:sp>
          <p:nvSpPr>
            <p:cNvPr id="601" name="Text Box 1223"/>
            <p:cNvSpPr txBox="1">
              <a:spLocks noChangeArrowheads="1"/>
            </p:cNvSpPr>
            <p:nvPr/>
          </p:nvSpPr>
          <p:spPr bwMode="auto">
            <a:xfrm>
              <a:off x="6356297" y="5614676"/>
              <a:ext cx="1961619" cy="4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8355" tIns="39177" rIns="78355" bIns="39177">
              <a:noAutofit/>
            </a:bodyPr>
            <a:lstStyle>
              <a:lvl1pPr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1pPr>
              <a:lvl2pPr marL="742950" indent="-28575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2pPr>
              <a:lvl3pPr marL="11430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3pPr>
              <a:lvl4pPr marL="16002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4pPr>
              <a:lvl5pPr marL="2057400" indent="-228600" defTabSz="784225">
                <a:spcBef>
                  <a:spcPct val="20000"/>
                </a:spcBef>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5pPr>
              <a:lvl6pPr marL="25146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6pPr>
              <a:lvl7pPr marL="29718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7pPr>
              <a:lvl8pPr marL="34290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8pPr>
              <a:lvl9pPr marL="3886200" indent="-228600" defTabSz="784225" eaLnBrk="0" fontAlgn="base" hangingPunct="0">
                <a:spcBef>
                  <a:spcPct val="20000"/>
                </a:spcBef>
                <a:spcAft>
                  <a:spcPct val="0"/>
                </a:spcAft>
                <a:buFont typeface="Wingdings" panose="05000000000000000000" pitchFamily="2" charset="2"/>
                <a:buChar char="§"/>
                <a:defRPr sz="1400">
                  <a:solidFill>
                    <a:schemeClr val="bg2"/>
                  </a:solidFill>
                  <a:latin typeface="Arial" panose="020B0604020202020204"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200" dirty="0">
                  <a:solidFill>
                    <a:schemeClr val="tx1"/>
                  </a:solidFill>
                  <a:latin typeface="Huawei Sans" panose="020C0503030203020204" pitchFamily="34" charset="0"/>
                  <a:ea typeface="+mn-ea"/>
                </a:rPr>
                <a:t>Cabo plano(facilmente descarnado e dobrado)</a:t>
              </a:r>
              <a:endParaRPr lang="en-US" sz="1200" dirty="0">
                <a:solidFill>
                  <a:schemeClr val="tx1"/>
                </a:solidFill>
                <a:latin typeface="Huawei Sans" panose="020C0503030203020204" pitchFamily="34" charset="0"/>
                <a:ea typeface="+mn-ea"/>
              </a:endParaRPr>
            </a:p>
          </p:txBody>
        </p:sp>
        <p:pic>
          <p:nvPicPr>
            <p:cNvPr id="602" name="Picture 1227" descr="Slide 8 - ADSS Wide Shot"/>
            <p:cNvPicPr>
              <a:picLocks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7886309" y="3044217"/>
              <a:ext cx="1445912" cy="9513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777777"/>
                    </a:outerShdw>
                  </a:effectLst>
                </a14:hiddenEffects>
              </a:ext>
            </a:extLst>
          </p:spPr>
        </p:pic>
        <p:pic>
          <p:nvPicPr>
            <p:cNvPr id="603" name="Picture 1228" descr="37"/>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r="13896"/>
            <a:stretch>
              <a:fillRect/>
            </a:stretch>
          </p:blipFill>
          <p:spPr bwMode="auto">
            <a:xfrm>
              <a:off x="5584098" y="3036631"/>
              <a:ext cx="1416884" cy="9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 name="Picture 1229"/>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l="4817" r="8649"/>
            <a:stretch>
              <a:fillRect/>
            </a:stretch>
          </p:blipFill>
          <p:spPr bwMode="auto">
            <a:xfrm>
              <a:off x="3345384" y="3018424"/>
              <a:ext cx="1367902" cy="977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5" name="Picture 1230"/>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10154050" y="3017208"/>
              <a:ext cx="1411442" cy="96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6" name="Picture 6" descr="P1060822_RiserBox"/>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4793609" y="4919787"/>
              <a:ext cx="1471310" cy="98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1233"/>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8802976" y="4910684"/>
              <a:ext cx="1640030" cy="100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8" name="圆角矩形 75"/>
            <p:cNvSpPr/>
            <p:nvPr/>
          </p:nvSpPr>
          <p:spPr>
            <a:xfrm>
              <a:off x="1927169" y="2821839"/>
              <a:ext cx="9817331" cy="332438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610" name="Text Box 819"/>
            <p:cNvSpPr txBox="1">
              <a:spLocks noChangeArrowheads="1"/>
            </p:cNvSpPr>
            <p:nvPr/>
          </p:nvSpPr>
          <p:spPr bwMode="auto">
            <a:xfrm>
              <a:off x="1234911" y="4695304"/>
              <a:ext cx="630355" cy="1450920"/>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a:latin typeface="Huawei Sans" panose="020C0503030203020204" pitchFamily="34" charset="0"/>
                  <a:ea typeface="+mn-ea"/>
                </a:rPr>
                <a:t>Cabo </a:t>
              </a:r>
              <a:r>
                <a:rPr lang="en-US" sz="1600" dirty="0" err="1">
                  <a:latin typeface="Huawei Sans" panose="020C0503030203020204" pitchFamily="34" charset="0"/>
                  <a:ea typeface="+mn-ea"/>
                </a:rPr>
                <a:t>interno</a:t>
              </a:r>
              <a:endParaRPr lang="en-US" sz="1600" dirty="0">
                <a:latin typeface="Huawei Sans" panose="020C0503030203020204" pitchFamily="34" charset="0"/>
                <a:ea typeface="+mn-ea"/>
              </a:endParaRPr>
            </a:p>
          </p:txBody>
        </p:sp>
        <p:sp>
          <p:nvSpPr>
            <p:cNvPr id="611" name="Text Box 819"/>
            <p:cNvSpPr txBox="1">
              <a:spLocks noChangeArrowheads="1"/>
            </p:cNvSpPr>
            <p:nvPr/>
          </p:nvSpPr>
          <p:spPr bwMode="auto">
            <a:xfrm>
              <a:off x="659926" y="2824813"/>
              <a:ext cx="489171" cy="3321411"/>
            </a:xfrm>
            <a:prstGeom prst="rect">
              <a:avLst/>
            </a:prstGeom>
            <a:gradFill>
              <a:gsLst>
                <a:gs pos="0">
                  <a:srgbClr val="00B0F0"/>
                </a:gs>
                <a:gs pos="100000">
                  <a:srgbClr val="0070C0"/>
                </a:gs>
              </a:gsLst>
              <a:lin ang="5400000" scaled="1"/>
            </a:gradFill>
          </p:spPr>
          <p:txBody>
            <a:bodyPr vert="vert270" wrap="square" rtlCol="0" anchor="ctr" anchorCtr="0">
              <a:noAutofit/>
            </a:bodyPr>
            <a:lstStyle>
              <a:defPPr>
                <a:defRPr lang="zh-CN"/>
              </a:defPPr>
              <a:lvl1pPr algn="ctr" fontAlgn="auto">
                <a:spcBef>
                  <a:spcPts val="0"/>
                </a:spcBef>
                <a:spcAft>
                  <a:spcPts val="0"/>
                </a:spcAft>
                <a:defRPr sz="1800" b="1">
                  <a:solidFill>
                    <a:prstClr val="white"/>
                  </a:solidFill>
                  <a:latin typeface="Huawei Sans" panose="020C0503030203020204" pitchFamily="34" charset="0"/>
                  <a:ea typeface="微软雅黑"/>
                  <a:cs typeface="Huawei Sans" panose="020C0503030203020204" pitchFamily="34" charset="0"/>
                </a:defRPr>
              </a:lvl1pPr>
            </a:lstStyle>
            <a:p>
              <a:pPr fontAlgn="ctr"/>
              <a:r>
                <a:rPr lang="en-US" sz="1600" dirty="0" err="1">
                  <a:latin typeface="Huawei Sans" panose="020C0503030203020204" pitchFamily="34" charset="0"/>
                  <a:ea typeface="+mn-ea"/>
                </a:rPr>
                <a:t>Aplicações</a:t>
              </a:r>
              <a:endParaRPr lang="en-US" sz="1600" dirty="0">
                <a:latin typeface="Huawei Sans" panose="020C0503030203020204" pitchFamily="34" charset="0"/>
                <a:ea typeface="+mn-ea"/>
              </a:endParaRPr>
            </a:p>
          </p:txBody>
        </p:sp>
      </p:grpSp>
    </p:spTree>
    <p:extLst>
      <p:ext uri="{BB962C8B-B14F-4D97-AF65-F5344CB8AC3E}">
        <p14:creationId xmlns:p14="http://schemas.microsoft.com/office/powerpoint/2010/main" val="217603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pt-BR" sz="1600" dirty="0">
                <a:latin typeface="Huawei Sans" panose="020C0503030203020204" pitchFamily="34" charset="0"/>
              </a:rPr>
              <a:t>O quadro seguinte apresenta as classificações dos cabos ópticos.</a:t>
            </a:r>
            <a:endParaRPr lang="en-US" altLang="zh-CN" dirty="0">
              <a:latin typeface="Huawei Sans" panose="020C0503030203020204" pitchFamily="34" charset="0"/>
            </a:endParaRPr>
          </a:p>
        </p:txBody>
      </p:sp>
      <p:sp>
        <p:nvSpPr>
          <p:cNvPr id="3" name="标题 2"/>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(1) - </a:t>
            </a:r>
            <a:r>
              <a:rPr lang="en-US" dirty="0" err="1">
                <a:latin typeface="Huawei Sans" panose="020C0503030203020204" pitchFamily="34" charset="0"/>
              </a:rPr>
              <a:t>Fibras</a:t>
            </a:r>
            <a:r>
              <a:rPr lang="en-US" dirty="0">
                <a:latin typeface="Huawei Sans" panose="020C0503030203020204" pitchFamily="34" charset="0"/>
              </a:rPr>
              <a:t> e Cabos (3)</a:t>
            </a:r>
          </a:p>
        </p:txBody>
      </p:sp>
      <p:graphicFrame>
        <p:nvGraphicFramePr>
          <p:cNvPr id="5" name="表格 4"/>
          <p:cNvGraphicFramePr>
            <a:graphicFrameLocks noGrp="1"/>
          </p:cNvGraphicFramePr>
          <p:nvPr>
            <p:extLst>
              <p:ext uri="{D42A27DB-BD31-4B8C-83A1-F6EECF244321}">
                <p14:modId xmlns:p14="http://schemas.microsoft.com/office/powerpoint/2010/main" val="1479472728"/>
              </p:ext>
            </p:extLst>
          </p:nvPr>
        </p:nvGraphicFramePr>
        <p:xfrm>
          <a:off x="869950" y="1962273"/>
          <a:ext cx="10374622" cy="3110482"/>
        </p:xfrm>
        <a:graphic>
          <a:graphicData uri="http://schemas.openxmlformats.org/drawingml/2006/table">
            <a:tbl>
              <a:tblPr/>
              <a:tblGrid>
                <a:gridCol w="2033506">
                  <a:extLst>
                    <a:ext uri="{9D8B030D-6E8A-4147-A177-3AD203B41FA5}">
                      <a16:colId xmlns:a16="http://schemas.microsoft.com/office/drawing/2014/main" val="20000"/>
                    </a:ext>
                  </a:extLst>
                </a:gridCol>
                <a:gridCol w="8341116">
                  <a:extLst>
                    <a:ext uri="{9D8B030D-6E8A-4147-A177-3AD203B41FA5}">
                      <a16:colId xmlns:a16="http://schemas.microsoft.com/office/drawing/2014/main" val="20001"/>
                    </a:ext>
                  </a:extLst>
                </a:gridCol>
              </a:tblGrid>
              <a:tr h="601818">
                <a:tc>
                  <a:txBody>
                    <a:bodyPr/>
                    <a:lstStyle/>
                    <a:p>
                      <a:pPr algn="ctr" fontAlgn="ctr">
                        <a:spcAft>
                          <a:spcPts val="0"/>
                        </a:spcAft>
                      </a:pPr>
                      <a:r>
                        <a:rPr lang="en-US" sz="1800" b="1" dirty="0" err="1">
                          <a:solidFill>
                            <a:schemeClr val="bg1"/>
                          </a:solidFill>
                          <a:latin typeface="Huawei Sans" panose="020C0503030203020204" pitchFamily="34" charset="0"/>
                          <a:ea typeface="+mn-ea"/>
                          <a:cs typeface="Huawei Sans" panose="020C0503030203020204" pitchFamily="34" charset="0"/>
                        </a:rPr>
                        <a:t>Ordenado</a:t>
                      </a:r>
                      <a:r>
                        <a:rPr lang="en-US" sz="1800" b="1" dirty="0">
                          <a:solidFill>
                            <a:schemeClr val="bg1"/>
                          </a:solidFill>
                          <a:latin typeface="Huawei Sans" panose="020C0503030203020204" pitchFamily="34" charset="0"/>
                          <a:ea typeface="+mn-ea"/>
                          <a:cs typeface="Huawei Sans" panose="020C0503030203020204" pitchFamily="34" charset="0"/>
                        </a:rPr>
                        <a:t> </a:t>
                      </a:r>
                      <a:r>
                        <a:rPr lang="en-US" sz="1800" b="1" dirty="0" err="1">
                          <a:solidFill>
                            <a:schemeClr val="bg1"/>
                          </a:solidFill>
                          <a:latin typeface="Huawei Sans" panose="020C0503030203020204" pitchFamily="34" charset="0"/>
                          <a:ea typeface="+mn-ea"/>
                          <a:cs typeface="Huawei Sans" panose="020C0503030203020204" pitchFamily="34" charset="0"/>
                        </a:rPr>
                        <a:t>por</a:t>
                      </a:r>
                      <a:endParaRPr lang="en-US" sz="1800" b="1" dirty="0">
                        <a:solidFill>
                          <a:schemeClr val="bg1"/>
                        </a:solidFill>
                        <a:latin typeface="Huawei Sans" panose="020C0503030203020204" pitchFamily="34" charset="0"/>
                        <a:ea typeface="+mn-ea"/>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err="1">
                          <a:solidFill>
                            <a:schemeClr val="bg1"/>
                          </a:solidFill>
                          <a:latin typeface="Huawei Sans" panose="020C0503030203020204" pitchFamily="34" charset="0"/>
                          <a:ea typeface="+mn-ea"/>
                          <a:cs typeface="Huawei Sans" panose="020C0503030203020204" pitchFamily="34" charset="0"/>
                        </a:rPr>
                        <a:t>Categoria</a:t>
                      </a:r>
                      <a:endParaRPr lang="en-US" sz="1800" b="1" dirty="0">
                        <a:solidFill>
                          <a:schemeClr val="bg1"/>
                        </a:solidFill>
                        <a:latin typeface="Huawei Sans" panose="020C0503030203020204" pitchFamily="34" charset="0"/>
                        <a:ea typeface="+mn-ea"/>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Cenário</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aplicação</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Cabos ópticos internos, externos e especiais (como cabos de alimentação</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Estrutura</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de base</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rPr>
                        <a:t>Cordões soltos, centrais e </a:t>
                      </a:r>
                      <a:r>
                        <a:rPr lang="pt-BR" sz="1600" dirty="0" err="1">
                          <a:latin typeface="Huawei Sans" panose="020C0503030203020204" pitchFamily="34" charset="0"/>
                          <a:ea typeface="方正兰亭黑简体" panose="02000000000000000000" pitchFamily="2" charset="-122"/>
                        </a:rPr>
                        <a:t>ranhurados</a:t>
                      </a:r>
                      <a:endParaRPr lang="en-US" sz="1600" dirty="0">
                        <a:latin typeface="Huawei Sans" panose="020C0503030203020204" pitchFamily="34" charset="0"/>
                        <a:ea typeface="方正兰亭黑简体" panose="02000000000000000000" pitchFamily="2" charset="-122"/>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627166">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Modo de </a:t>
                      </a: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implantação</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rPr>
                        <a:t>Tubos aéreos, dutos, enterrados, submarinos e soprados por ar micro</a:t>
                      </a:r>
                      <a:endParaRPr lang="en-US" sz="1600" dirty="0">
                        <a:latin typeface="Huawei Sans" panose="020C0503030203020204" pitchFamily="34" charset="0"/>
                        <a:ea typeface="方正兰亭黑简体" panose="02000000000000000000" pitchFamily="2" charset="-122"/>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627166">
                <a:tc>
                  <a:txBody>
                    <a:bodyPr/>
                    <a:lstStyle/>
                    <a:p>
                      <a:pPr marL="0" algn="ctr" defTabSz="914400" rtl="0" eaLnBrk="1" fontAlgn="ctr" latinLnBrk="0" hangingPunct="1">
                        <a:spcAft>
                          <a:spcPts val="0"/>
                        </a:spcAft>
                      </a:pP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Localização</a:t>
                      </a: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num ODN</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dirty="0">
                          <a:latin typeface="Huawei Sans" panose="020C0503030203020204" pitchFamily="34" charset="0"/>
                          <a:ea typeface="方正兰亭黑简体" panose="02000000000000000000" pitchFamily="2" charset="-122"/>
                        </a:rPr>
                        <a:t>Cabo de alimentação, cabo de distribuição e cabo </a:t>
                      </a:r>
                      <a:r>
                        <a:rPr lang="pt-BR" sz="1600" dirty="0" err="1">
                          <a:latin typeface="Huawei Sans" panose="020C0503030203020204" pitchFamily="34" charset="0"/>
                          <a:ea typeface="方正兰亭黑简体" panose="02000000000000000000" pitchFamily="2" charset="-122"/>
                        </a:rPr>
                        <a:t>drop</a:t>
                      </a:r>
                      <a:r>
                        <a:rPr lang="pt-BR" sz="1600" dirty="0">
                          <a:latin typeface="Huawei Sans" panose="020C0503030203020204" pitchFamily="34" charset="0"/>
                          <a:ea typeface="方正兰亭黑简体" panose="02000000000000000000" pitchFamily="2" charset="-122"/>
                        </a:rPr>
                        <a:t> (acesso)</a:t>
                      </a:r>
                      <a:endParaRPr lang="en-US" sz="1600" dirty="0">
                        <a:latin typeface="Huawei Sans" panose="020C0503030203020204" pitchFamily="34" charset="0"/>
                        <a:ea typeface="方正兰亭黑简体" panose="02000000000000000000" pitchFamily="2" charset="-122"/>
                      </a:endParaRPr>
                    </a:p>
                  </a:txBody>
                  <a:tcPr marL="9525" marR="9525" marT="9525"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983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(1) - </a:t>
            </a:r>
            <a:r>
              <a:rPr lang="en-US" dirty="0" err="1">
                <a:latin typeface="Huawei Sans" panose="020C0503030203020204" pitchFamily="34" charset="0"/>
              </a:rPr>
              <a:t>Fibras</a:t>
            </a:r>
            <a:r>
              <a:rPr lang="en-US" dirty="0">
                <a:latin typeface="Huawei Sans" panose="020C0503030203020204" pitchFamily="34" charset="0"/>
              </a:rPr>
              <a:t> e Cabos(4)</a:t>
            </a:r>
          </a:p>
        </p:txBody>
      </p:sp>
      <p:graphicFrame>
        <p:nvGraphicFramePr>
          <p:cNvPr id="4" name="表格 3"/>
          <p:cNvGraphicFramePr>
            <a:graphicFrameLocks noGrp="1"/>
          </p:cNvGraphicFramePr>
          <p:nvPr>
            <p:extLst>
              <p:ext uri="{D42A27DB-BD31-4B8C-83A1-F6EECF244321}">
                <p14:modId xmlns:p14="http://schemas.microsoft.com/office/powerpoint/2010/main" val="1093638452"/>
              </p:ext>
            </p:extLst>
          </p:nvPr>
        </p:nvGraphicFramePr>
        <p:xfrm>
          <a:off x="908689" y="1278198"/>
          <a:ext cx="10374623" cy="4608510"/>
        </p:xfrm>
        <a:graphic>
          <a:graphicData uri="http://schemas.openxmlformats.org/drawingml/2006/table">
            <a:tbl>
              <a:tblPr/>
              <a:tblGrid>
                <a:gridCol w="2129706">
                  <a:extLst>
                    <a:ext uri="{9D8B030D-6E8A-4147-A177-3AD203B41FA5}">
                      <a16:colId xmlns:a16="http://schemas.microsoft.com/office/drawing/2014/main" val="20000"/>
                    </a:ext>
                  </a:extLst>
                </a:gridCol>
                <a:gridCol w="1705761">
                  <a:extLst>
                    <a:ext uri="{9D8B030D-6E8A-4147-A177-3AD203B41FA5}">
                      <a16:colId xmlns:a16="http://schemas.microsoft.com/office/drawing/2014/main" val="20001"/>
                    </a:ext>
                  </a:extLst>
                </a:gridCol>
                <a:gridCol w="3269578">
                  <a:extLst>
                    <a:ext uri="{9D8B030D-6E8A-4147-A177-3AD203B41FA5}">
                      <a16:colId xmlns:a16="http://schemas.microsoft.com/office/drawing/2014/main" val="20002"/>
                    </a:ext>
                  </a:extLst>
                </a:gridCol>
                <a:gridCol w="3269578">
                  <a:extLst>
                    <a:ext uri="{9D8B030D-6E8A-4147-A177-3AD203B41FA5}">
                      <a16:colId xmlns:a16="http://schemas.microsoft.com/office/drawing/2014/main" val="20003"/>
                    </a:ext>
                  </a:extLst>
                </a:gridCol>
              </a:tblGrid>
              <a:tr h="52884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Estrutura</a:t>
                      </a:r>
                      <a:r>
                        <a:rPr kumimoji="0" lang="en-US" sz="1800" b="1" i="0" u="none" strike="noStrike" cap="none" normalizeH="0" baseline="0" dirty="0">
                          <a:ln>
                            <a:noFill/>
                          </a:ln>
                          <a:solidFill>
                            <a:schemeClr val="bg1"/>
                          </a:solidFill>
                          <a:latin typeface="Huawei Sans" panose="020C0503030203020204" pitchFamily="34" charset="0"/>
                          <a:ea typeface="+mn-ea"/>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Interno</a:t>
                      </a:r>
                      <a:r>
                        <a:rPr kumimoji="0" lang="en-US" sz="1800" b="1" i="0" u="none" strike="noStrike" cap="none" normalizeH="0" baseline="0" dirty="0">
                          <a:ln>
                            <a:noFill/>
                          </a:ln>
                          <a:solidFill>
                            <a:schemeClr val="bg1"/>
                          </a:solidFill>
                          <a:latin typeface="Huawei Sans" panose="020C0503030203020204" pitchFamily="34" charset="0"/>
                          <a:ea typeface="+mn-ea"/>
                        </a:rPr>
                        <a:t>/</a:t>
                      </a:r>
                      <a:r>
                        <a:rPr kumimoji="0" lang="en-US" sz="1800" b="1" i="0" u="none" strike="noStrike" cap="none" normalizeH="0" baseline="0" dirty="0" err="1">
                          <a:ln>
                            <a:noFill/>
                          </a:ln>
                          <a:solidFill>
                            <a:schemeClr val="bg1"/>
                          </a:solidFill>
                          <a:latin typeface="Huawei Sans" panose="020C0503030203020204" pitchFamily="34" charset="0"/>
                          <a:ea typeface="+mn-ea"/>
                        </a:rPr>
                        <a:t>externo</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latin typeface="Huawei Sans" panose="020C0503030203020204" pitchFamily="34" charset="0"/>
                          <a:ea typeface="+mn-ea"/>
                        </a:rPr>
                        <a:t>Modo de </a:t>
                      </a:r>
                      <a:r>
                        <a:rPr kumimoji="0" lang="en-US" sz="1800" b="1" i="0" u="none" strike="noStrike" cap="none" normalizeH="0" baseline="0" dirty="0" err="1">
                          <a:ln>
                            <a:noFill/>
                          </a:ln>
                          <a:solidFill>
                            <a:schemeClr val="bg1"/>
                          </a:solidFill>
                          <a:latin typeface="Huawei Sans" panose="020C0503030203020204" pitchFamily="34" charset="0"/>
                          <a:ea typeface="+mn-ea"/>
                        </a:rPr>
                        <a:t>encaminhamento</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latin typeface="Huawei Sans" panose="020C0503030203020204" pitchFamily="34" charset="0"/>
                          <a:ea typeface="+mn-ea"/>
                        </a:rPr>
                        <a:t>Modelo</a:t>
                      </a:r>
                      <a:r>
                        <a:rPr kumimoji="0" lang="en-US" sz="1800" b="1" i="0" u="none" strike="noStrike" cap="none" normalizeH="0" baseline="0" dirty="0">
                          <a:ln>
                            <a:noFill/>
                          </a:ln>
                          <a:solidFill>
                            <a:schemeClr val="bg1"/>
                          </a:solidFill>
                          <a:latin typeface="Huawei Sans" panose="020C0503030203020204" pitchFamily="34" charset="0"/>
                          <a:ea typeface="+mn-ea"/>
                        </a:rPr>
                        <a:t> de </a:t>
                      </a:r>
                      <a:r>
                        <a:rPr kumimoji="0" lang="en-US" sz="1800" b="1" i="0" u="none" strike="noStrike" cap="none" normalizeH="0" baseline="0" dirty="0" err="1">
                          <a:ln>
                            <a:noFill/>
                          </a:ln>
                          <a:solidFill>
                            <a:schemeClr val="bg1"/>
                          </a:solidFill>
                          <a:latin typeface="Huawei Sans" panose="020C0503030203020204" pitchFamily="34" charset="0"/>
                          <a:ea typeface="+mn-ea"/>
                        </a:rPr>
                        <a:t>cabo</a:t>
                      </a:r>
                      <a:r>
                        <a:rPr kumimoji="0" lang="en-US" sz="1800" b="1" i="0" u="none" strike="noStrike" cap="none" normalizeH="0" baseline="0" dirty="0">
                          <a:ln>
                            <a:noFill/>
                          </a:ln>
                          <a:solidFill>
                            <a:schemeClr val="bg1"/>
                          </a:solidFill>
                          <a:latin typeface="Huawei Sans" panose="020C0503030203020204" pitchFamily="34" charset="0"/>
                          <a:ea typeface="+mn-ea"/>
                        </a:rPr>
                        <a:t> </a:t>
                      </a:r>
                      <a:r>
                        <a:rPr kumimoji="0" lang="en-US" sz="1800" b="1" i="0" u="none" strike="noStrike" cap="none" normalizeH="0" baseline="0" dirty="0" err="1">
                          <a:ln>
                            <a:noFill/>
                          </a:ln>
                          <a:solidFill>
                            <a:schemeClr val="bg1"/>
                          </a:solidFill>
                          <a:latin typeface="Huawei Sans" panose="020C0503030203020204" pitchFamily="34" charset="0"/>
                          <a:ea typeface="+mn-ea"/>
                        </a:rPr>
                        <a:t>comum</a:t>
                      </a:r>
                      <a:endParaRPr kumimoji="0" lang="en-US" sz="1800" b="1" i="0" u="none" strike="noStrike" cap="none" normalizeH="0" baseline="0" dirty="0">
                        <a:ln>
                          <a:noFill/>
                        </a:ln>
                        <a:solidFill>
                          <a:schemeClr val="bg1"/>
                        </a:solidFill>
                        <a:latin typeface="Huawei Sans" panose="020C0503030203020204" pitchFamily="34" charset="0"/>
                        <a:ea typeface="+mn-ea"/>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53296">
                <a:tc rowSpan="5">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Tubo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loose com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fio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GYTA</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Diretamente</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enterrado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GYTY53</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Aéreo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autónomo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GYTC8S</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Soprado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ar</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GCYFTY</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Encaminhamento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vertical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ou</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horizontal</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GJBFJH</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453296">
                <a:tc rowSpan="2">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Tubo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central</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Micro-</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valas</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GLFXTS</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453296">
                <a:tc vMerge="1">
                  <a:txBody>
                    <a:bodyPr/>
                    <a:lstStyle/>
                    <a:p>
                      <a:endParaRPr lang="zh-CN" altLang="en-US"/>
                    </a:p>
                  </a:txBody>
                  <a:tcP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GYXTZY</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45329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Ranhurado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Externo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Duto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GYDGA</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453296">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Tipo arco</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Interno</a:t>
                      </a:r>
                      <a:endPar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endParaRP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Encaminhamento</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vertical </a:t>
                      </a:r>
                      <a:r>
                        <a:rPr kumimoji="0" lang="en-US" sz="1600" b="0" i="0" u="none" strike="noStrike" cap="none" normalizeH="0" baseline="0" dirty="0" err="1">
                          <a:ln>
                            <a:noFill/>
                          </a:ln>
                          <a:solidFill>
                            <a:schemeClr val="tx1"/>
                          </a:solidFill>
                          <a:latin typeface="Huawei Sans" panose="020C0503030203020204" pitchFamily="34" charset="0"/>
                          <a:ea typeface="方正兰亭黑简体" panose="02000000000000000000" pitchFamily="2" charset="-122"/>
                        </a:rPr>
                        <a:t>ou</a:t>
                      </a: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horizontal </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GJBH</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195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799" y="410400"/>
            <a:ext cx="10149595" cy="640800"/>
          </a:xfrm>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(2) - </a:t>
            </a:r>
            <a:r>
              <a:rPr lang="en-US" dirty="0" err="1">
                <a:latin typeface="Huawei Sans" panose="020C0503030203020204" pitchFamily="34" charset="0"/>
              </a:rPr>
              <a:t>Conectores</a:t>
            </a:r>
            <a:r>
              <a:rPr lang="en-US" dirty="0">
                <a:latin typeface="Huawei Sans" panose="020C0503030203020204" pitchFamily="34" charset="0"/>
              </a:rPr>
              <a:t> de </a:t>
            </a:r>
            <a:r>
              <a:rPr lang="en-US" dirty="0" err="1">
                <a:latin typeface="Huawei Sans" panose="020C0503030203020204" pitchFamily="34" charset="0"/>
              </a:rPr>
              <a:t>Fibra</a:t>
            </a:r>
            <a:r>
              <a:rPr lang="en-US" dirty="0">
                <a:latin typeface="Huawei Sans" panose="020C0503030203020204" pitchFamily="34" charset="0"/>
              </a:rPr>
              <a:t> </a:t>
            </a:r>
            <a:r>
              <a:rPr lang="en-US" dirty="0" err="1">
                <a:latin typeface="Huawei Sans" panose="020C0503030203020204" pitchFamily="34" charset="0"/>
              </a:rPr>
              <a:t>Óptica</a:t>
            </a:r>
            <a:endParaRPr lang="en-US" dirty="0">
              <a:latin typeface="Huawei Sans" panose="020C0503030203020204" pitchFamily="34" charset="0"/>
            </a:endParaRPr>
          </a:p>
        </p:txBody>
      </p:sp>
      <p:sp>
        <p:nvSpPr>
          <p:cNvPr id="4" name="圆角矩形 75"/>
          <p:cNvSpPr/>
          <p:nvPr/>
        </p:nvSpPr>
        <p:spPr>
          <a:xfrm>
            <a:off x="6134472" y="1575124"/>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Precisão</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4549" y="1575124"/>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Tipo </a:t>
            </a:r>
            <a:r>
              <a:rPr lang="en-US" sz="1600" b="1" dirty="0" err="1">
                <a:solidFill>
                  <a:prstClr val="white"/>
                </a:solidFill>
                <a:latin typeface="Huawei Sans" panose="020C0503030203020204" pitchFamily="34" charset="0"/>
                <a:ea typeface="方正兰亭黑简体" panose="02000000000000000000" pitchFamily="2" charset="-122"/>
              </a:rPr>
              <a:t>típico</a:t>
            </a:r>
            <a:r>
              <a:rPr lang="en-US" sz="1600" b="1" dirty="0">
                <a:solidFill>
                  <a:prstClr val="white"/>
                </a:solidFill>
                <a:latin typeface="Huawei Sans" panose="020C0503030203020204" pitchFamily="34" charset="0"/>
                <a:ea typeface="方正兰亭黑简体" panose="02000000000000000000" pitchFamily="2" charset="-122"/>
              </a:rPr>
              <a:t> (forma)</a:t>
            </a:r>
          </a:p>
        </p:txBody>
      </p:sp>
      <p:sp>
        <p:nvSpPr>
          <p:cNvPr id="6" name="圆角矩形 75"/>
          <p:cNvSpPr/>
          <p:nvPr/>
        </p:nvSpPr>
        <p:spPr>
          <a:xfrm>
            <a:off x="6134472" y="2024481"/>
            <a:ext cx="5532980" cy="37880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 name="圆角矩形 75"/>
          <p:cNvSpPr/>
          <p:nvPr/>
        </p:nvSpPr>
        <p:spPr>
          <a:xfrm>
            <a:off x="524549" y="2024481"/>
            <a:ext cx="5532980" cy="37880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文本框 7"/>
          <p:cNvSpPr txBox="1"/>
          <p:nvPr/>
        </p:nvSpPr>
        <p:spPr>
          <a:xfrm>
            <a:off x="6260858" y="5354963"/>
            <a:ext cx="5483537" cy="707886"/>
          </a:xfrm>
          <a:prstGeom prst="rect">
            <a:avLst/>
          </a:prstGeom>
          <a:noFill/>
        </p:spPr>
        <p:txBody>
          <a:bodyPr wrap="square" rtlCol="0">
            <a:noAutofit/>
          </a:bodyPr>
          <a:lstStyle/>
          <a:p>
            <a:pPr marL="285750" indent="-285750" fontAlgn="ctr">
              <a:lnSpc>
                <a:spcPts val="2400"/>
              </a:lnSpc>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adaptador (flange) tem o mesmo nome que o conetor.</a:t>
            </a:r>
            <a:endPar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9" name="Text Box 6"/>
          <p:cNvSpPr txBox="1">
            <a:spLocks noChangeArrowheads="1"/>
          </p:cNvSpPr>
          <p:nvPr/>
        </p:nvSpPr>
        <p:spPr bwMode="auto">
          <a:xfrm>
            <a:off x="839181" y="2756947"/>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SC</a:t>
            </a:r>
          </a:p>
        </p:txBody>
      </p:sp>
      <p:sp>
        <p:nvSpPr>
          <p:cNvPr id="10" name="Text Box 8"/>
          <p:cNvSpPr txBox="1">
            <a:spLocks noChangeArrowheads="1"/>
          </p:cNvSpPr>
          <p:nvPr/>
        </p:nvSpPr>
        <p:spPr bwMode="auto">
          <a:xfrm>
            <a:off x="839181" y="3692360"/>
            <a:ext cx="5762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FC</a:t>
            </a:r>
          </a:p>
        </p:txBody>
      </p:sp>
      <p:sp>
        <p:nvSpPr>
          <p:cNvPr id="11" name="Text Box 9"/>
          <p:cNvSpPr txBox="1">
            <a:spLocks noChangeArrowheads="1"/>
          </p:cNvSpPr>
          <p:nvPr/>
        </p:nvSpPr>
        <p:spPr bwMode="auto">
          <a:xfrm>
            <a:off x="839181" y="4628216"/>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LC</a:t>
            </a:r>
          </a:p>
        </p:txBody>
      </p:sp>
      <p:sp>
        <p:nvSpPr>
          <p:cNvPr id="12" name="Text Box 15"/>
          <p:cNvSpPr txBox="1">
            <a:spLocks noChangeArrowheads="1"/>
          </p:cNvSpPr>
          <p:nvPr/>
        </p:nvSpPr>
        <p:spPr bwMode="auto">
          <a:xfrm>
            <a:off x="2554193" y="2567565"/>
            <a:ext cx="1921554" cy="81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grande</a:t>
            </a:r>
            <a:r>
              <a:rPr lang="en-US" sz="1600" i="0" dirty="0">
                <a:latin typeface="Huawei Sans" panose="020C0503030203020204" pitchFamily="34" charset="0"/>
                <a:ea typeface="方正兰亭黑简体" panose="02000000000000000000" pitchFamily="2" charset="-122"/>
              </a:rPr>
              <a:t> e </a:t>
            </a:r>
            <a:r>
              <a:rPr lang="en-US" sz="1600" i="0" dirty="0" err="1">
                <a:latin typeface="Huawei Sans" panose="020C0503030203020204" pitchFamily="34" charset="0"/>
                <a:ea typeface="方正兰亭黑简体" panose="02000000000000000000" pitchFamily="2" charset="-122"/>
              </a:rPr>
              <a:t>quadrada</a:t>
            </a:r>
            <a:endParaRPr lang="en-US" sz="1600" i="0" dirty="0">
              <a:latin typeface="Huawei Sans" panose="020C0503030203020204" pitchFamily="34" charset="0"/>
              <a:ea typeface="方正兰亭黑简体" panose="02000000000000000000" pitchFamily="2" charset="-122"/>
            </a:endParaRPr>
          </a:p>
        </p:txBody>
      </p:sp>
      <p:sp>
        <p:nvSpPr>
          <p:cNvPr id="13" name="Text Box 16"/>
          <p:cNvSpPr txBox="1">
            <a:spLocks noChangeArrowheads="1"/>
          </p:cNvSpPr>
          <p:nvPr/>
        </p:nvSpPr>
        <p:spPr bwMode="auto">
          <a:xfrm>
            <a:off x="2567688" y="3596084"/>
            <a:ext cx="865188" cy="57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redonda</a:t>
            </a:r>
          </a:p>
        </p:txBody>
      </p:sp>
      <p:sp>
        <p:nvSpPr>
          <p:cNvPr id="14" name="Text Box 17"/>
          <p:cNvSpPr txBox="1">
            <a:spLocks noChangeArrowheads="1"/>
          </p:cNvSpPr>
          <p:nvPr/>
        </p:nvSpPr>
        <p:spPr bwMode="auto">
          <a:xfrm>
            <a:off x="2641244" y="4413503"/>
            <a:ext cx="1010100" cy="81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ea typeface="方正兰亭黑简体" panose="02000000000000000000" pitchFamily="2" charset="-122"/>
              </a:rPr>
              <a:t>Cabeça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quadrada</a:t>
            </a:r>
            <a:r>
              <a:rPr lang="en-US" sz="1600" i="0" dirty="0">
                <a:latin typeface="Huawei Sans" panose="020C0503030203020204" pitchFamily="34" charset="0"/>
                <a:ea typeface="方正兰亭黑简体" panose="02000000000000000000" pitchFamily="2" charset="-122"/>
              </a:rPr>
              <a:t> </a:t>
            </a:r>
            <a:r>
              <a:rPr lang="en-US" sz="1600" i="0" dirty="0" err="1">
                <a:latin typeface="Huawei Sans" panose="020C0503030203020204" pitchFamily="34" charset="0"/>
                <a:ea typeface="方正兰亭黑简体" panose="02000000000000000000" pitchFamily="2" charset="-122"/>
              </a:rPr>
              <a:t>pequena</a:t>
            </a:r>
            <a:endParaRPr lang="en-US" sz="1600" i="0" dirty="0">
              <a:latin typeface="Huawei Sans" panose="020C0503030203020204" pitchFamily="34" charset="0"/>
              <a:ea typeface="方正兰亭黑简体" panose="02000000000000000000" pitchFamily="2" charset="-122"/>
            </a:endParaRPr>
          </a:p>
        </p:txBody>
      </p:sp>
      <p:pic>
        <p:nvPicPr>
          <p:cNvPr id="15" name="Picture 2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443" y="3477647"/>
            <a:ext cx="1080000" cy="81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899" y="2541841"/>
            <a:ext cx="1081088"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3" descr="LC"/>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693" y="4413503"/>
            <a:ext cx="1079500" cy="81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4" descr="4436"/>
          <p:cNvPicPr preferRelativeResize="0">
            <a:picLocks noChangeArrowheads="1"/>
          </p:cNvPicPr>
          <p:nvPr/>
        </p:nvPicPr>
        <p:blipFill>
          <a:blip r:embed="rId6">
            <a:extLst>
              <a:ext uri="{28A0092B-C50C-407E-A947-70E740481C1C}">
                <a14:useLocalDpi xmlns:a14="http://schemas.microsoft.com/office/drawing/2010/main" val="0"/>
              </a:ext>
            </a:extLst>
          </a:blip>
          <a:srcRect l="5858" t="12640" r="5858" b="6256"/>
          <a:stretch>
            <a:fillRect/>
          </a:stretch>
        </p:blipFill>
        <p:spPr bwMode="auto">
          <a:xfrm>
            <a:off x="3700416" y="3262882"/>
            <a:ext cx="2089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6515571" y="2498605"/>
            <a:ext cx="5762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PC</a:t>
            </a:r>
          </a:p>
        </p:txBody>
      </p:sp>
      <p:sp>
        <p:nvSpPr>
          <p:cNvPr id="20" name="Text Box 11"/>
          <p:cNvSpPr txBox="1">
            <a:spLocks noChangeArrowheads="1"/>
          </p:cNvSpPr>
          <p:nvPr/>
        </p:nvSpPr>
        <p:spPr bwMode="auto">
          <a:xfrm>
            <a:off x="6483821" y="3461648"/>
            <a:ext cx="7207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i="0" dirty="0">
                <a:latin typeface="Huawei Sans" panose="020C0503030203020204" pitchFamily="34" charset="0"/>
                <a:ea typeface="+mn-ea"/>
                <a:cs typeface="Huawei Sans" panose="020C0503030203020204" pitchFamily="34" charset="0"/>
              </a:rPr>
              <a:t>APC</a:t>
            </a:r>
          </a:p>
        </p:txBody>
      </p:sp>
      <p:pic>
        <p:nvPicPr>
          <p:cNvPr id="21" name="Picture 13"/>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b="2237"/>
          <a:stretch>
            <a:fillRect/>
          </a:stretch>
        </p:blipFill>
        <p:spPr bwMode="auto">
          <a:xfrm>
            <a:off x="7202958" y="2275827"/>
            <a:ext cx="1375114" cy="82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2958" y="3212067"/>
            <a:ext cx="1375115" cy="8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8"/>
          <p:cNvSpPr txBox="1">
            <a:spLocks noChangeArrowheads="1"/>
          </p:cNvSpPr>
          <p:nvPr/>
        </p:nvSpPr>
        <p:spPr bwMode="auto">
          <a:xfrm>
            <a:off x="8901881" y="2527595"/>
            <a:ext cx="2198675" cy="57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a:latin typeface="Huawei Sans" panose="020C0503030203020204" pitchFamily="34" charset="0"/>
                <a:ea typeface="+mn-ea"/>
                <a:cs typeface="Huawei Sans" panose="020C0503030203020204" pitchFamily="34" charset="0"/>
              </a:rPr>
              <a:t>Azul (ORL &gt; 45 dB)</a:t>
            </a:r>
          </a:p>
        </p:txBody>
      </p:sp>
      <p:sp>
        <p:nvSpPr>
          <p:cNvPr id="24" name="Text Box 19"/>
          <p:cNvSpPr txBox="1">
            <a:spLocks noChangeArrowheads="1"/>
          </p:cNvSpPr>
          <p:nvPr/>
        </p:nvSpPr>
        <p:spPr bwMode="auto">
          <a:xfrm>
            <a:off x="8903468" y="3490638"/>
            <a:ext cx="2197088" cy="32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en-US" sz="1600" i="0" dirty="0">
                <a:latin typeface="Huawei Sans" panose="020C0503030203020204" pitchFamily="34" charset="0"/>
                <a:ea typeface="+mn-ea"/>
                <a:cs typeface="Huawei Sans" panose="020C0503030203020204" pitchFamily="34" charset="0"/>
              </a:rPr>
              <a:t>Verde (ORL &gt; 55 dB)</a:t>
            </a:r>
          </a:p>
        </p:txBody>
      </p:sp>
      <p:graphicFrame>
        <p:nvGraphicFramePr>
          <p:cNvPr id="25" name="Object 10"/>
          <p:cNvGraphicFramePr>
            <a:graphicFrameLocks noChangeAspect="1"/>
          </p:cNvGraphicFramePr>
          <p:nvPr>
            <p:extLst>
              <p:ext uri="{D42A27DB-BD31-4B8C-83A1-F6EECF244321}">
                <p14:modId xmlns:p14="http://schemas.microsoft.com/office/powerpoint/2010/main" val="3073131302"/>
              </p:ext>
            </p:extLst>
          </p:nvPr>
        </p:nvGraphicFramePr>
        <p:xfrm>
          <a:off x="7231623" y="4252300"/>
          <a:ext cx="1294731" cy="1059680"/>
        </p:xfrm>
        <a:graphic>
          <a:graphicData uri="http://schemas.openxmlformats.org/presentationml/2006/ole">
            <mc:AlternateContent xmlns:mc="http://schemas.openxmlformats.org/markup-compatibility/2006">
              <mc:Choice xmlns:v="urn:schemas-microsoft-com:vml" Requires="v">
                <p:oleObj name="绘图" r:id="rId9" imgW="2836800" imgH="2221200" progId="FLW3Drawing">
                  <p:embed/>
                </p:oleObj>
              </mc:Choice>
              <mc:Fallback>
                <p:oleObj name="绘图" r:id="rId9" imgW="2836800" imgH="2221200" progId="FLW3Drawing">
                  <p:embed/>
                  <p:pic>
                    <p:nvPicPr>
                      <p:cNvPr id="25"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1623" y="4252300"/>
                        <a:ext cx="1294731" cy="1059680"/>
                      </a:xfrm>
                      <a:prstGeom prst="rect">
                        <a:avLst/>
                      </a:prstGeom>
                      <a:noFill/>
                      <a:ln>
                        <a:noFill/>
                      </a:ln>
                      <a:effectLst/>
                    </p:spPr>
                  </p:pic>
                </p:oleObj>
              </mc:Fallback>
            </mc:AlternateContent>
          </a:graphicData>
        </a:graphic>
      </p:graphicFrame>
      <p:sp>
        <p:nvSpPr>
          <p:cNvPr id="26" name="Text Box 12"/>
          <p:cNvSpPr txBox="1">
            <a:spLocks noChangeArrowheads="1"/>
          </p:cNvSpPr>
          <p:nvPr/>
        </p:nvSpPr>
        <p:spPr bwMode="auto">
          <a:xfrm>
            <a:off x="8900962" y="4563456"/>
            <a:ext cx="1727200" cy="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600" i="0" dirty="0" err="1">
                <a:latin typeface="Huawei Sans" panose="020C0503030203020204" pitchFamily="34" charset="0"/>
              </a:rPr>
              <a:t>Adaptador</a:t>
            </a:r>
            <a:r>
              <a:rPr lang="en-US" sz="1600" i="0" dirty="0">
                <a:latin typeface="Huawei Sans" panose="020C0503030203020204" pitchFamily="34" charset="0"/>
              </a:rPr>
              <a:t> (SC-SC)</a:t>
            </a:r>
          </a:p>
        </p:txBody>
      </p:sp>
    </p:spTree>
    <p:extLst>
      <p:ext uri="{BB962C8B-B14F-4D97-AF65-F5344CB8AC3E}">
        <p14:creationId xmlns:p14="http://schemas.microsoft.com/office/powerpoint/2010/main" val="249857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 (3) - </a:t>
            </a:r>
            <a:r>
              <a:rPr lang="en-US" dirty="0" err="1">
                <a:latin typeface="Huawei Sans" panose="020C0503030203020204" pitchFamily="34" charset="0"/>
              </a:rPr>
              <a:t>Divisores</a:t>
            </a:r>
            <a:r>
              <a:rPr lang="en-US" dirty="0">
                <a:latin typeface="Huawei Sans" panose="020C0503030203020204" pitchFamily="34" charset="0"/>
              </a:rPr>
              <a:t> </a:t>
            </a:r>
            <a:r>
              <a:rPr lang="en-US" dirty="0" err="1">
                <a:latin typeface="Huawei Sans" panose="020C0503030203020204" pitchFamily="34" charset="0"/>
              </a:rPr>
              <a:t>Ópticos</a:t>
            </a:r>
            <a:endParaRPr lang="en-US" dirty="0">
              <a:latin typeface="Huawei Sans" panose="020C0503030203020204" pitchFamily="34" charset="0"/>
            </a:endParaRPr>
          </a:p>
        </p:txBody>
      </p:sp>
      <p:grpSp>
        <p:nvGrpSpPr>
          <p:cNvPr id="21" name="组合 20"/>
          <p:cNvGrpSpPr/>
          <p:nvPr/>
        </p:nvGrpSpPr>
        <p:grpSpPr>
          <a:xfrm>
            <a:off x="458891" y="1381065"/>
            <a:ext cx="11276183" cy="5245510"/>
            <a:chOff x="686754" y="1274804"/>
            <a:chExt cx="10342561" cy="6072939"/>
          </a:xfrm>
        </p:grpSpPr>
        <p:graphicFrame>
          <p:nvGraphicFramePr>
            <p:cNvPr id="4" name="Object 8"/>
            <p:cNvGraphicFramePr>
              <a:graphicFrameLocks noChangeAspect="1"/>
            </p:cNvGraphicFramePr>
            <p:nvPr>
              <p:extLst>
                <p:ext uri="{D42A27DB-BD31-4B8C-83A1-F6EECF244321}">
                  <p14:modId xmlns:p14="http://schemas.microsoft.com/office/powerpoint/2010/main" val="1507528776"/>
                </p:ext>
              </p:extLst>
            </p:nvPr>
          </p:nvGraphicFramePr>
          <p:xfrm>
            <a:off x="793999" y="1346812"/>
            <a:ext cx="2575110" cy="792088"/>
          </p:xfrm>
          <a:graphic>
            <a:graphicData uri="http://schemas.openxmlformats.org/presentationml/2006/ole">
              <mc:AlternateContent xmlns:mc="http://schemas.openxmlformats.org/markup-compatibility/2006">
                <mc:Choice xmlns:v="urn:schemas-microsoft-com:vml" Requires="v">
                  <p:oleObj name="Visio" r:id="rId3" imgW="2935605" imgH="1045845" progId="Visio.Drawing.11">
                    <p:embed/>
                  </p:oleObj>
                </mc:Choice>
                <mc:Fallback>
                  <p:oleObj name="Visio" r:id="rId3" imgW="2935605" imgH="1045845" progId="Visio.Drawing.11">
                    <p:embed/>
                    <p:pic>
                      <p:nvPicPr>
                        <p:cNvPr id="4" name="Object 8"/>
                        <p:cNvPicPr>
                          <a:picLocks noChangeAspect="1" noChangeArrowheads="1"/>
                        </p:cNvPicPr>
                        <p:nvPr/>
                      </p:nvPicPr>
                      <p:blipFill>
                        <a:blip r:embed="rId4">
                          <a:extLst>
                            <a:ext uri="{28A0092B-C50C-407E-A947-70E740481C1C}">
                              <a14:useLocalDpi xmlns:a14="http://schemas.microsoft.com/office/drawing/2010/main" val="0"/>
                            </a:ext>
                          </a:extLst>
                        </a:blip>
                        <a:srcRect l="2164" t="7283" r="3029" b="13354"/>
                        <a:stretch>
                          <a:fillRect/>
                        </a:stretch>
                      </p:blipFill>
                      <p:spPr bwMode="gray">
                        <a:xfrm>
                          <a:off x="793999" y="1346812"/>
                          <a:ext cx="2575110" cy="792088"/>
                        </a:xfrm>
                        <a:prstGeom prst="rect">
                          <a:avLst/>
                        </a:prstGeom>
                        <a:noFill/>
                        <a:ln>
                          <a:noFill/>
                        </a:ln>
                        <a:effectLst/>
                      </p:spPr>
                    </p:pic>
                  </p:oleObj>
                </mc:Fallback>
              </mc:AlternateContent>
            </a:graphicData>
          </a:graphic>
        </p:graphicFrame>
        <p:sp>
          <p:nvSpPr>
            <p:cNvPr id="5" name="Text Box 10"/>
            <p:cNvSpPr txBox="1">
              <a:spLocks noChangeArrowheads="1"/>
            </p:cNvSpPr>
            <p:nvPr/>
          </p:nvSpPr>
          <p:spPr bwMode="auto">
            <a:xfrm>
              <a:off x="695400" y="2389086"/>
              <a:ext cx="2772308"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Mini splitter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sem</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conetor</a:t>
              </a:r>
              <a:r>
                <a:rPr lang="en-US" sz="1400" b="0" dirty="0">
                  <a:latin typeface="Huawei Sans" panose="020C0503030203020204" pitchFamily="34" charset="0"/>
                  <a:ea typeface="方正兰亭黑简体" panose="02000000000000000000" pitchFamily="2" charset="-122"/>
                  <a:cs typeface="宋体" panose="02010600030101010101" pitchFamily="2" charset="-122"/>
                </a:rPr>
                <a:t>)</a:t>
              </a:r>
            </a:p>
          </p:txBody>
        </p:sp>
        <p:graphicFrame>
          <p:nvGraphicFramePr>
            <p:cNvPr id="6" name="Object 9"/>
            <p:cNvGraphicFramePr>
              <a:graphicFrameLocks noChangeAspect="1"/>
            </p:cNvGraphicFramePr>
            <p:nvPr>
              <p:extLst>
                <p:ext uri="{D42A27DB-BD31-4B8C-83A1-F6EECF244321}">
                  <p14:modId xmlns:p14="http://schemas.microsoft.com/office/powerpoint/2010/main" val="531966776"/>
                </p:ext>
              </p:extLst>
            </p:nvPr>
          </p:nvGraphicFramePr>
          <p:xfrm>
            <a:off x="3539716" y="1346812"/>
            <a:ext cx="2842479" cy="888800"/>
          </p:xfrm>
          <a:graphic>
            <a:graphicData uri="http://schemas.openxmlformats.org/presentationml/2006/ole">
              <mc:AlternateContent xmlns:mc="http://schemas.openxmlformats.org/markup-compatibility/2006">
                <mc:Choice xmlns:v="urn:schemas-microsoft-com:vml" Requires="v">
                  <p:oleObj name="Visio" r:id="rId5" imgW="2828544" imgH="1182624" progId="Visio.Drawing.11">
                    <p:embed/>
                  </p:oleObj>
                </mc:Choice>
                <mc:Fallback>
                  <p:oleObj name="Visio" r:id="rId5" imgW="2828544" imgH="1182624" progId="Visio.Drawing.11">
                    <p:embed/>
                    <p:pic>
                      <p:nvPicPr>
                        <p:cNvPr id="6" name="Object 9"/>
                        <p:cNvPicPr>
                          <a:picLocks noChangeAspect="1" noChangeArrowheads="1"/>
                        </p:cNvPicPr>
                        <p:nvPr/>
                      </p:nvPicPr>
                      <p:blipFill>
                        <a:blip r:embed="rId6">
                          <a:extLst>
                            <a:ext uri="{28A0092B-C50C-407E-A947-70E740481C1C}">
                              <a14:useLocalDpi xmlns:a14="http://schemas.microsoft.com/office/drawing/2010/main" val="0"/>
                            </a:ext>
                          </a:extLst>
                        </a:blip>
                        <a:srcRect l="2611" t="5370" r="3482" b="10738"/>
                        <a:stretch>
                          <a:fillRect/>
                        </a:stretch>
                      </p:blipFill>
                      <p:spPr bwMode="gray">
                        <a:xfrm>
                          <a:off x="3539716" y="1346812"/>
                          <a:ext cx="2842479" cy="888800"/>
                        </a:xfrm>
                        <a:prstGeom prst="rect">
                          <a:avLst/>
                        </a:prstGeom>
                        <a:noFill/>
                        <a:ln>
                          <a:noFill/>
                        </a:ln>
                        <a:effectLst/>
                      </p:spPr>
                    </p:pic>
                  </p:oleObj>
                </mc:Fallback>
              </mc:AlternateContent>
            </a:graphicData>
          </a:graphic>
        </p:graphicFrame>
        <p:sp>
          <p:nvSpPr>
            <p:cNvPr id="7" name="Text Box 11"/>
            <p:cNvSpPr txBox="1">
              <a:spLocks noChangeArrowheads="1"/>
            </p:cNvSpPr>
            <p:nvPr/>
          </p:nvSpPr>
          <p:spPr bwMode="auto">
            <a:xfrm>
              <a:off x="3630303" y="2389086"/>
              <a:ext cx="2661305"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Mini splitter (com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conetor</a:t>
              </a:r>
              <a:r>
                <a:rPr lang="en-US" sz="1400" b="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8" name="Text Box 18"/>
            <p:cNvSpPr txBox="1">
              <a:spLocks noChangeArrowheads="1"/>
            </p:cNvSpPr>
            <p:nvPr/>
          </p:nvSpPr>
          <p:spPr bwMode="auto">
            <a:xfrm>
              <a:off x="6361225" y="2389086"/>
              <a:ext cx="2045789"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400" b="0" dirty="0">
                  <a:latin typeface="Huawei Sans" panose="020C0503030203020204" pitchFamily="34" charset="0"/>
                  <a:ea typeface="方正兰亭黑简体" panose="02000000000000000000" pitchFamily="2" charset="-122"/>
                  <a:cs typeface="宋体" panose="02010600030101010101" pitchFamily="2" charset="-122"/>
                </a:rPr>
                <a:t>Unidade divisora em forma de caixa pequena</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aphicFrame>
          <p:nvGraphicFramePr>
            <p:cNvPr id="9" name="Object 14"/>
            <p:cNvGraphicFramePr>
              <a:graphicFrameLocks noChangeAspect="1"/>
            </p:cNvGraphicFramePr>
            <p:nvPr>
              <p:extLst>
                <p:ext uri="{D42A27DB-BD31-4B8C-83A1-F6EECF244321}">
                  <p14:modId xmlns:p14="http://schemas.microsoft.com/office/powerpoint/2010/main" val="1134749850"/>
                </p:ext>
              </p:extLst>
            </p:nvPr>
          </p:nvGraphicFramePr>
          <p:xfrm>
            <a:off x="8593472" y="1274804"/>
            <a:ext cx="2273811" cy="936104"/>
          </p:xfrm>
          <a:graphic>
            <a:graphicData uri="http://schemas.openxmlformats.org/presentationml/2006/ole">
              <mc:AlternateContent xmlns:mc="http://schemas.openxmlformats.org/markup-compatibility/2006">
                <mc:Choice xmlns:v="urn:schemas-microsoft-com:vml" Requires="v">
                  <p:oleObj name="Visio" r:id="rId7" imgW="6164961" imgH="2628900" progId="Visio.Drawing.11">
                    <p:embed/>
                  </p:oleObj>
                </mc:Choice>
                <mc:Fallback>
                  <p:oleObj name="Visio" r:id="rId7" imgW="6164961" imgH="2628900" progId="Visio.Drawing.11">
                    <p:embed/>
                    <p:pic>
                      <p:nvPicPr>
                        <p:cNvPr id="9" name="Object 14"/>
                        <p:cNvPicPr>
                          <a:picLocks noChangeAspect="1" noChangeArrowheads="1"/>
                        </p:cNvPicPr>
                        <p:nvPr/>
                      </p:nvPicPr>
                      <p:blipFill>
                        <a:blip r:embed="rId8">
                          <a:extLst>
                            <a:ext uri="{28A0092B-C50C-407E-A947-70E740481C1C}">
                              <a14:useLocalDpi xmlns:a14="http://schemas.microsoft.com/office/drawing/2010/main" val="0"/>
                            </a:ext>
                          </a:extLst>
                        </a:blip>
                        <a:srcRect l="53154" t="12561" r="5357" b="50241"/>
                        <a:stretch>
                          <a:fillRect/>
                        </a:stretch>
                      </p:blipFill>
                      <p:spPr bwMode="gray">
                        <a:xfrm>
                          <a:off x="8593472" y="1274804"/>
                          <a:ext cx="2273811" cy="936104"/>
                        </a:xfrm>
                        <a:prstGeom prst="rect">
                          <a:avLst/>
                        </a:prstGeom>
                        <a:noFill/>
                        <a:ln>
                          <a:noFill/>
                        </a:ln>
                        <a:effectLst/>
                      </p:spPr>
                    </p:pic>
                  </p:oleObj>
                </mc:Fallback>
              </mc:AlternateContent>
            </a:graphicData>
          </a:graphic>
        </p:graphicFrame>
        <p:sp>
          <p:nvSpPr>
            <p:cNvPr id="10" name="Text Box 19"/>
            <p:cNvSpPr txBox="1">
              <a:spLocks noChangeArrowheads="1"/>
            </p:cNvSpPr>
            <p:nvPr/>
          </p:nvSpPr>
          <p:spPr bwMode="auto">
            <a:xfrm>
              <a:off x="8593472" y="2389086"/>
              <a:ext cx="2248393"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19-inch rack-mounted splitter unit</a:t>
              </a:r>
            </a:p>
          </p:txBody>
        </p:sp>
        <p:graphicFrame>
          <p:nvGraphicFramePr>
            <p:cNvPr id="11" name="Object 12"/>
            <p:cNvGraphicFramePr>
              <a:graphicFrameLocks noChangeAspect="1"/>
            </p:cNvGraphicFramePr>
            <p:nvPr>
              <p:extLst>
                <p:ext uri="{D42A27DB-BD31-4B8C-83A1-F6EECF244321}">
                  <p14:modId xmlns:p14="http://schemas.microsoft.com/office/powerpoint/2010/main" val="1139629524"/>
                </p:ext>
              </p:extLst>
            </p:nvPr>
          </p:nvGraphicFramePr>
          <p:xfrm>
            <a:off x="6468240" y="2960948"/>
            <a:ext cx="1826550" cy="1405524"/>
          </p:xfrm>
          <a:graphic>
            <a:graphicData uri="http://schemas.openxmlformats.org/presentationml/2006/ole">
              <mc:AlternateContent xmlns:mc="http://schemas.openxmlformats.org/markup-compatibility/2006">
                <mc:Choice xmlns:v="urn:schemas-microsoft-com:vml" Requires="v">
                  <p:oleObj name="Visio" r:id="rId9" imgW="2546604" imgH="2013204" progId="Visio.Drawing.11">
                    <p:embed/>
                  </p:oleObj>
                </mc:Choice>
                <mc:Fallback>
                  <p:oleObj name="Visio" r:id="rId9" imgW="2546604" imgH="2013204" progId="Visio.Drawing.11">
                    <p:embed/>
                    <p:pic>
                      <p:nvPicPr>
                        <p:cNvPr id="11"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6468240" y="2960948"/>
                          <a:ext cx="1826550" cy="1405524"/>
                        </a:xfrm>
                        <a:prstGeom prst="rect">
                          <a:avLst/>
                        </a:prstGeom>
                        <a:noFill/>
                        <a:ln>
                          <a:noFill/>
                        </a:ln>
                        <a:effectLst/>
                      </p:spPr>
                    </p:pic>
                  </p:oleObj>
                </mc:Fallback>
              </mc:AlternateContent>
            </a:graphicData>
          </a:graphic>
        </p:graphicFrame>
        <p:sp>
          <p:nvSpPr>
            <p:cNvPr id="12" name="Text Box 20"/>
            <p:cNvSpPr txBox="1">
              <a:spLocks noChangeArrowheads="1"/>
            </p:cNvSpPr>
            <p:nvPr/>
          </p:nvSpPr>
          <p:spPr bwMode="auto">
            <a:xfrm>
              <a:off x="6329218" y="4387376"/>
              <a:ext cx="2162786" cy="6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pt-BR" sz="1400" b="0" dirty="0">
                  <a:latin typeface="Huawei Sans" panose="020C0503030203020204" pitchFamily="34" charset="0"/>
                  <a:ea typeface="方正兰亭黑简体" panose="02000000000000000000" pitchFamily="2" charset="-122"/>
                  <a:cs typeface="宋体" panose="02010600030101010101" pitchFamily="2" charset="-122"/>
                </a:rPr>
                <a:t>Unidade divisora interior de montagem na parede</a:t>
              </a:r>
              <a:endParaRPr lang="en-US" sz="1400" b="0" dirty="0">
                <a:latin typeface="Huawei Sans" panose="020C0503030203020204" pitchFamily="34" charset="0"/>
                <a:ea typeface="方正兰亭黑简体" panose="02000000000000000000" pitchFamily="2" charset="-122"/>
                <a:cs typeface="宋体" panose="02010600030101010101" pitchFamily="2" charset="-122"/>
              </a:endParaRPr>
            </a:p>
          </p:txBody>
        </p:sp>
        <p:graphicFrame>
          <p:nvGraphicFramePr>
            <p:cNvPr id="13" name="Object 13"/>
            <p:cNvGraphicFramePr>
              <a:graphicFrameLocks noChangeAspect="1"/>
            </p:cNvGraphicFramePr>
            <p:nvPr>
              <p:extLst>
                <p:ext uri="{D42A27DB-BD31-4B8C-83A1-F6EECF244321}">
                  <p14:modId xmlns:p14="http://schemas.microsoft.com/office/powerpoint/2010/main" val="3856554440"/>
                </p:ext>
              </p:extLst>
            </p:nvPr>
          </p:nvGraphicFramePr>
          <p:xfrm>
            <a:off x="8884283" y="2977702"/>
            <a:ext cx="1692188" cy="1372016"/>
          </p:xfrm>
          <a:graphic>
            <a:graphicData uri="http://schemas.openxmlformats.org/presentationml/2006/ole">
              <mc:AlternateContent xmlns:mc="http://schemas.openxmlformats.org/markup-compatibility/2006">
                <mc:Choice xmlns:v="urn:schemas-microsoft-com:vml" Requires="v">
                  <p:oleObj name="Visio" r:id="rId11" imgW="5773674" imgH="1687830" progId="Visio.Drawing.11">
                    <p:embed/>
                  </p:oleObj>
                </mc:Choice>
                <mc:Fallback>
                  <p:oleObj name="Visio" r:id="rId11" imgW="5773674" imgH="1687830" progId="Visio.Drawing.11">
                    <p:embed/>
                    <p:pic>
                      <p:nvPicPr>
                        <p:cNvPr id="13" name="Object 13"/>
                        <p:cNvPicPr>
                          <a:picLocks noChangeAspect="1" noChangeArrowheads="1"/>
                        </p:cNvPicPr>
                        <p:nvPr/>
                      </p:nvPicPr>
                      <p:blipFill>
                        <a:blip r:embed="rId12">
                          <a:extLst>
                            <a:ext uri="{28A0092B-C50C-407E-A947-70E740481C1C}">
                              <a14:useLocalDpi xmlns:a14="http://schemas.microsoft.com/office/drawing/2010/main" val="0"/>
                            </a:ext>
                          </a:extLst>
                        </a:blip>
                        <a:srcRect r="64888"/>
                        <a:stretch>
                          <a:fillRect/>
                        </a:stretch>
                      </p:blipFill>
                      <p:spPr bwMode="gray">
                        <a:xfrm>
                          <a:off x="8884283" y="2977702"/>
                          <a:ext cx="1692188" cy="1372016"/>
                        </a:xfrm>
                        <a:prstGeom prst="rect">
                          <a:avLst/>
                        </a:prstGeom>
                        <a:noFill/>
                        <a:ln>
                          <a:noFill/>
                        </a:ln>
                        <a:effectLst/>
                      </p:spPr>
                    </p:pic>
                  </p:oleObj>
                </mc:Fallback>
              </mc:AlternateContent>
            </a:graphicData>
          </a:graphic>
        </p:graphicFrame>
        <p:sp>
          <p:nvSpPr>
            <p:cNvPr id="14" name="Text Box 21"/>
            <p:cNvSpPr txBox="1">
              <a:spLocks noChangeArrowheads="1"/>
            </p:cNvSpPr>
            <p:nvPr/>
          </p:nvSpPr>
          <p:spPr bwMode="auto">
            <a:xfrm>
              <a:off x="8855865" y="4387376"/>
              <a:ext cx="1749025"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Unidade</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a:t>
              </a:r>
              <a:r>
                <a:rPr lang="en-US" sz="1400" b="0" dirty="0" err="1">
                  <a:latin typeface="Huawei Sans" panose="020C0503030203020204" pitchFamily="34" charset="0"/>
                  <a:ea typeface="方正兰亭黑简体" panose="02000000000000000000" pitchFamily="2" charset="-122"/>
                  <a:cs typeface="宋体" panose="02010600030101010101" pitchFamily="2" charset="-122"/>
                </a:rPr>
                <a:t>divisora</a:t>
              </a:r>
              <a:r>
                <a:rPr lang="en-US" sz="1400" b="0" dirty="0">
                  <a:latin typeface="Huawei Sans" panose="020C0503030203020204" pitchFamily="34" charset="0"/>
                  <a:ea typeface="方正兰亭黑简体" panose="02000000000000000000" pitchFamily="2" charset="-122"/>
                  <a:cs typeface="宋体" panose="02010600030101010101" pitchFamily="2" charset="-122"/>
                </a:rPr>
                <a:t> externa</a:t>
              </a:r>
            </a:p>
          </p:txBody>
        </p:sp>
        <p:sp>
          <p:nvSpPr>
            <p:cNvPr id="15" name="TextBox 18"/>
            <p:cNvSpPr txBox="1"/>
            <p:nvPr/>
          </p:nvSpPr>
          <p:spPr>
            <a:xfrm>
              <a:off x="686754" y="4924730"/>
              <a:ext cx="10342561" cy="2423013"/>
            </a:xfrm>
            <a:prstGeom prst="rect">
              <a:avLst/>
            </a:prstGeom>
            <a:noFill/>
          </p:spPr>
          <p:txBody>
            <a:bodyPr wrap="square" rtlCol="0">
              <a:noAutofit/>
            </a:bodyPr>
            <a:lstStyle/>
            <a:p>
              <a:pPr marL="285750" indent="-285750" algn="just" fontAlgn="ctr">
                <a:spcBef>
                  <a:spcPts val="600"/>
                </a:spcBef>
                <a:spcAft>
                  <a:spcPts val="600"/>
                </a:spcAft>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Os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splitters</a:t>
              </a:r>
              <a:r>
                <a:rPr lang="pt-BR" sz="1600" dirty="0">
                  <a:latin typeface="Huawei Sans" panose="020C0503030203020204" pitchFamily="34" charset="0"/>
                  <a:ea typeface="方正兰亭黑简体" panose="02000000000000000000" pitchFamily="2" charset="-122"/>
                  <a:cs typeface="宋体" panose="02010600030101010101" pitchFamily="2" charset="-122"/>
                </a:rPr>
                <a:t> ópticos de diferentes formas físicas são utilizados em diferentes cenários de aplicação, por exemplo,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mini-splitters</a:t>
              </a:r>
              <a:r>
                <a:rPr lang="pt-BR" sz="1600" dirty="0">
                  <a:latin typeface="Huawei Sans" panose="020C0503030203020204" pitchFamily="34" charset="0"/>
                  <a:ea typeface="方正兰亭黑简体" panose="02000000000000000000" pitchFamily="2" charset="-122"/>
                  <a:cs typeface="宋体" panose="02010600030101010101" pitchFamily="2" charset="-122"/>
                </a:rPr>
                <a:t> e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splitters</a:t>
              </a:r>
              <a:r>
                <a:rPr lang="pt-BR" sz="1600" dirty="0">
                  <a:latin typeface="Huawei Sans" panose="020C0503030203020204" pitchFamily="34" charset="0"/>
                  <a:ea typeface="方正兰亭黑简体" panose="02000000000000000000" pitchFamily="2" charset="-122"/>
                  <a:cs typeface="宋体" panose="02010600030101010101" pitchFamily="2" charset="-122"/>
                </a:rPr>
                <a:t> em forma de caixa pequena (instalados numa caixa de informação), unidades de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splitter</a:t>
              </a:r>
              <a:r>
                <a:rPr lang="pt-BR" sz="1600" dirty="0">
                  <a:latin typeface="Huawei Sans" panose="020C0503030203020204" pitchFamily="34" charset="0"/>
                  <a:ea typeface="方正兰亭黑简体" panose="02000000000000000000" pitchFamily="2" charset="-122"/>
                  <a:cs typeface="宋体" panose="02010600030101010101" pitchFamily="2" charset="-122"/>
                </a:rPr>
                <a:t> montadas em bastidor (instaladas num armário de 19 polegadas) e unidades de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splitter</a:t>
              </a:r>
              <a:r>
                <a:rPr lang="pt-BR" sz="1600" dirty="0">
                  <a:latin typeface="Huawei Sans" panose="020C0503030203020204" pitchFamily="34" charset="0"/>
                  <a:ea typeface="方正兰亭黑简体" panose="02000000000000000000" pitchFamily="2" charset="-122"/>
                  <a:cs typeface="宋体" panose="02010600030101010101" pitchFamily="2" charset="-122"/>
                </a:rPr>
                <a:t> independentes montadas na parede</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600"/>
                </a:spcBef>
                <a:spcAft>
                  <a:spcPts val="600"/>
                </a:spcAft>
                <a:buSzPct val="50000"/>
                <a:buFont typeface="Wingdings" panose="05000000000000000000" pitchFamily="2" charset="2"/>
                <a:buChar char="l"/>
              </a:pPr>
              <a:r>
                <a:rPr lang="pt-BR" sz="1600" dirty="0">
                  <a:latin typeface="Huawei Sans" panose="020C0503030203020204" pitchFamily="34" charset="0"/>
                </a:rPr>
                <a:t>Em termos de relação de entrada e saída, existem </a:t>
              </a:r>
              <a:r>
                <a:rPr lang="pt-BR" sz="1600" dirty="0" err="1">
                  <a:latin typeface="Huawei Sans" panose="020C0503030203020204" pitchFamily="34" charset="0"/>
                </a:rPr>
                <a:t>splitters</a:t>
              </a:r>
              <a:r>
                <a:rPr lang="pt-BR" sz="1600" dirty="0">
                  <a:latin typeface="Huawei Sans" panose="020C0503030203020204" pitchFamily="34" charset="0"/>
                </a:rPr>
                <a:t> 1:N (uma entrada e N saídas) e </a:t>
              </a:r>
              <a:r>
                <a:rPr lang="pt-BR" sz="1600" dirty="0" err="1">
                  <a:latin typeface="Huawei Sans" panose="020C0503030203020204" pitchFamily="34" charset="0"/>
                </a:rPr>
                <a:t>splitters</a:t>
              </a:r>
              <a:r>
                <a:rPr lang="pt-BR" sz="1600" dirty="0">
                  <a:latin typeface="Huawei Sans" panose="020C0503030203020204" pitchFamily="34" charset="0"/>
                </a:rPr>
                <a:t> 2:N (duas entradas e N saídas). (N = 2</a:t>
              </a:r>
              <a:r>
                <a:rPr lang="en-US" sz="1600" dirty="0">
                  <a:latin typeface="Huawei Sans" panose="020C0503030203020204" pitchFamily="34" charset="0"/>
                </a:rPr>
                <a:t>, 4, 8, 16, 32, 64, ...)</a:t>
              </a:r>
            </a:p>
          </p:txBody>
        </p:sp>
        <p:pic>
          <p:nvPicPr>
            <p:cNvPr id="16" name="Picture 8" descr="DSC097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61044" y="1274804"/>
              <a:ext cx="1440943" cy="106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1" descr="图片1"/>
            <p:cNvPicPr>
              <a:picLocks noChangeAspect="1" noChangeArrowheads="1"/>
            </p:cNvPicPr>
            <p:nvPr/>
          </p:nvPicPr>
          <p:blipFill>
            <a:blip r:embed="rId14">
              <a:extLst>
                <a:ext uri="{28A0092B-C50C-407E-A947-70E740481C1C}">
                  <a14:useLocalDpi xmlns:a14="http://schemas.microsoft.com/office/drawing/2010/main" val="0"/>
                </a:ext>
              </a:extLst>
            </a:blip>
            <a:srcRect r="-2" b="70"/>
            <a:stretch>
              <a:fillRect/>
            </a:stretch>
          </p:blipFill>
          <p:spPr bwMode="auto">
            <a:xfrm>
              <a:off x="1195083" y="3186616"/>
              <a:ext cx="1772942" cy="9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0"/>
            <p:cNvSpPr txBox="1">
              <a:spLocks noChangeArrowheads="1"/>
            </p:cNvSpPr>
            <p:nvPr/>
          </p:nvSpPr>
          <p:spPr bwMode="auto">
            <a:xfrm>
              <a:off x="786429" y="4387376"/>
              <a:ext cx="2590250"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Slotted splitter unit</a:t>
              </a:r>
            </a:p>
          </p:txBody>
        </p:sp>
        <p:pic>
          <p:nvPicPr>
            <p:cNvPr id="19" name="Picture 31" descr="DSC_0363"/>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1419" y="3145478"/>
              <a:ext cx="1719072" cy="10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20"/>
            <p:cNvSpPr txBox="1">
              <a:spLocks noChangeArrowheads="1"/>
            </p:cNvSpPr>
            <p:nvPr/>
          </p:nvSpPr>
          <p:spPr bwMode="auto">
            <a:xfrm>
              <a:off x="3665830" y="4387376"/>
              <a:ext cx="2590250" cy="35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r>
                <a:rPr lang="en-US" sz="1400" b="0" dirty="0">
                  <a:latin typeface="Huawei Sans" panose="020C0503030203020204" pitchFamily="34" charset="0"/>
                  <a:ea typeface="方正兰亭黑简体" panose="02000000000000000000" pitchFamily="2" charset="-122"/>
                  <a:cs typeface="宋体" panose="02010600030101010101" pitchFamily="2" charset="-122"/>
                </a:rPr>
                <a:t>Tray splitter unit</a:t>
              </a:r>
            </a:p>
          </p:txBody>
        </p:sp>
      </p:grpSp>
    </p:spTree>
    <p:extLst>
      <p:ext uri="{BB962C8B-B14F-4D97-AF65-F5344CB8AC3E}">
        <p14:creationId xmlns:p14="http://schemas.microsoft.com/office/powerpoint/2010/main" val="192722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Componentes</a:t>
            </a:r>
            <a:r>
              <a:rPr lang="en-US" dirty="0">
                <a:latin typeface="Huawei Sans" panose="020C0503030203020204" pitchFamily="34" charset="0"/>
              </a:rPr>
              <a:t> da ODN(4) - </a:t>
            </a:r>
            <a:r>
              <a:rPr lang="en-US" dirty="0" err="1">
                <a:latin typeface="Huawei Sans" panose="020C0503030203020204" pitchFamily="34" charset="0"/>
              </a:rPr>
              <a:t>Dispositivos</a:t>
            </a:r>
            <a:r>
              <a:rPr lang="en-US" dirty="0">
                <a:latin typeface="Huawei Sans" panose="020C0503030203020204" pitchFamily="34" charset="0"/>
              </a:rPr>
              <a:t> de </a:t>
            </a:r>
            <a:r>
              <a:rPr lang="en-US" dirty="0" err="1">
                <a:latin typeface="Huawei Sans" panose="020C0503030203020204" pitchFamily="34" charset="0"/>
              </a:rPr>
              <a:t>Conexão</a:t>
            </a:r>
            <a:r>
              <a:rPr lang="en-US" dirty="0">
                <a:latin typeface="Huawei Sans" panose="020C0503030203020204" pitchFamily="34" charset="0"/>
              </a:rPr>
              <a:t> (1)</a:t>
            </a:r>
          </a:p>
        </p:txBody>
      </p:sp>
      <p:grpSp>
        <p:nvGrpSpPr>
          <p:cNvPr id="23" name="组合 22"/>
          <p:cNvGrpSpPr/>
          <p:nvPr/>
        </p:nvGrpSpPr>
        <p:grpSpPr>
          <a:xfrm>
            <a:off x="522629" y="1248356"/>
            <a:ext cx="11146742" cy="4818893"/>
            <a:chOff x="522629" y="1215766"/>
            <a:chExt cx="11146742" cy="5096707"/>
          </a:xfrm>
        </p:grpSpPr>
        <p:sp>
          <p:nvSpPr>
            <p:cNvPr id="4" name="圆角矩形 75"/>
            <p:cNvSpPr/>
            <p:nvPr/>
          </p:nvSpPr>
          <p:spPr>
            <a:xfrm>
              <a:off x="6136391" y="1215766"/>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a:solidFill>
                    <a:prstClr val="white"/>
                  </a:solidFill>
                  <a:latin typeface="Huawei Sans" panose="020C0503030203020204" pitchFamily="34" charset="0"/>
                  <a:ea typeface="方正兰亭黑简体" panose="02000000000000000000" pitchFamily="2" charset="-122"/>
                </a:rPr>
                <a:t>Exterior </a:t>
              </a:r>
              <a:r>
                <a:rPr lang="en-US" sz="1800" b="1" dirty="0" err="1">
                  <a:solidFill>
                    <a:prstClr val="white"/>
                  </a:solidFill>
                  <a:latin typeface="Huawei Sans" panose="020C0503030203020204" pitchFamily="34" charset="0"/>
                  <a:ea typeface="方正兰亭黑简体" panose="02000000000000000000" pitchFamily="2" charset="-122"/>
                </a:rPr>
                <a:t>subterrâneo</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6468" y="1215766"/>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a:solidFill>
                    <a:prstClr val="white"/>
                  </a:solidFill>
                  <a:latin typeface="Huawei Sans" panose="020C0503030203020204" pitchFamily="34" charset="0"/>
                  <a:ea typeface="方正兰亭黑简体" panose="02000000000000000000" pitchFamily="2" charset="-122"/>
                </a:rPr>
                <a:t>CO</a:t>
              </a:r>
            </a:p>
          </p:txBody>
        </p:sp>
        <p:sp>
          <p:nvSpPr>
            <p:cNvPr id="6" name="文本框 5"/>
            <p:cNvSpPr txBox="1"/>
            <p:nvPr/>
          </p:nvSpPr>
          <p:spPr>
            <a:xfrm>
              <a:off x="522629" y="4763269"/>
              <a:ext cx="5483537" cy="1549204"/>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ODF é utilizado para ligar, terminar, distribuir e programar cabos ópticos de tronco. Funciona com um repartidor ótico para dividir sinais ópticos. Um ODF pode também ser utilizado numa sala de telecomunicações remota (por exemplo, na sala de equipamento no interior de um edifício), onde é necessário processar um número considerável de fibras ópticas, se o espaço no interior dessa sala o permitir. Os ODF podem ser classificados em ODF de tipo armário e ODF de tipo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sub-bastidor</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em função da sua capacidade</a:t>
              </a:r>
              <a:r>
                <a:rPr lang="en-US" sz="1200" dirty="0">
                  <a:solidFill>
                    <a:prstClr val="black"/>
                  </a:solidFill>
                  <a:latin typeface="Huawei Sans" panose="020C0503030203020204" pitchFamily="34" charset="0"/>
                </a:rPr>
                <a:t>.</a:t>
              </a:r>
            </a:p>
          </p:txBody>
        </p:sp>
        <p:sp>
          <p:nvSpPr>
            <p:cNvPr id="7" name="圆角矩形 75"/>
            <p:cNvSpPr/>
            <p:nvPr/>
          </p:nvSpPr>
          <p:spPr>
            <a:xfrm>
              <a:off x="6136391" y="1665122"/>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6468" y="1665122"/>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36391" y="4798329"/>
              <a:ext cx="5483537" cy="882878"/>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Em cenários subterrâneos exteriores, um fecho é utilizado para ligar e ramificar cabos ópticos. Um fecho funciona com um repartidor para implementar a divisão ótica e funciona com um painel de terminação para implementar a terminação e distribuição de cabos ópticos.</a:t>
              </a:r>
              <a:endParaRPr lang="en-US" sz="1200" dirty="0">
                <a:solidFill>
                  <a:prstClr val="black"/>
                </a:solidFill>
                <a:latin typeface="Huawei Sans" panose="020C0503030203020204" pitchFamily="34" charset="0"/>
              </a:endParaRPr>
            </a:p>
          </p:txBody>
        </p:sp>
        <p:sp>
          <p:nvSpPr>
            <p:cNvPr id="10" name="矩形 9"/>
            <p:cNvSpPr/>
            <p:nvPr/>
          </p:nvSpPr>
          <p:spPr>
            <a:xfrm>
              <a:off x="1399267" y="4240752"/>
              <a:ext cx="1228221" cy="325521"/>
            </a:xfrm>
            <a:prstGeom prst="rect">
              <a:avLst/>
            </a:prstGeom>
          </p:spPr>
          <p:txBody>
            <a:bodyPr wrap="square">
              <a:noAutofit/>
            </a:bodyPr>
            <a:lstStyle/>
            <a:p>
              <a:pPr fontAlgn="ctr"/>
              <a:r>
                <a:rPr lang="en-US" sz="1400" dirty="0">
                  <a:solidFill>
                    <a:prstClr val="black"/>
                  </a:solidFill>
                  <a:latin typeface="Huawei Sans" panose="020C0503030203020204" pitchFamily="34" charset="0"/>
                </a:rPr>
                <a:t>Cabinet ODF</a:t>
              </a:r>
            </a:p>
          </p:txBody>
        </p:sp>
        <p:sp>
          <p:nvSpPr>
            <p:cNvPr id="11" name="矩形 10"/>
            <p:cNvSpPr/>
            <p:nvPr/>
          </p:nvSpPr>
          <p:spPr>
            <a:xfrm>
              <a:off x="3402332" y="4240752"/>
              <a:ext cx="1253869" cy="325521"/>
            </a:xfrm>
            <a:prstGeom prst="rect">
              <a:avLst/>
            </a:prstGeom>
          </p:spPr>
          <p:txBody>
            <a:bodyPr wrap="square">
              <a:noAutofit/>
            </a:bodyPr>
            <a:lstStyle/>
            <a:p>
              <a:pPr fontAlgn="ctr"/>
              <a:r>
                <a:rPr lang="en-US" sz="1400" dirty="0" err="1">
                  <a:solidFill>
                    <a:prstClr val="black"/>
                  </a:solidFill>
                  <a:latin typeface="Huawei Sans" panose="020C0503030203020204" pitchFamily="34" charset="0"/>
                </a:rPr>
                <a:t>Subrack</a:t>
              </a:r>
              <a:r>
                <a:rPr lang="en-US" sz="1400" dirty="0">
                  <a:solidFill>
                    <a:prstClr val="black"/>
                  </a:solidFill>
                  <a:latin typeface="Huawei Sans" panose="020C0503030203020204" pitchFamily="34" charset="0"/>
                </a:rPr>
                <a:t> ODF</a:t>
              </a:r>
            </a:p>
          </p:txBody>
        </p:sp>
        <p:pic>
          <p:nvPicPr>
            <p:cNvPr id="12" name="图片 11"/>
            <p:cNvPicPr>
              <a:picLocks noChangeAspect="1"/>
            </p:cNvPicPr>
            <p:nvPr/>
          </p:nvPicPr>
          <p:blipFill>
            <a:blip r:embed="rId6"/>
            <a:stretch>
              <a:fillRect/>
            </a:stretch>
          </p:blipFill>
          <p:spPr>
            <a:xfrm>
              <a:off x="1247457" y="1791830"/>
              <a:ext cx="1212843" cy="2301078"/>
            </a:xfrm>
            <a:prstGeom prst="rect">
              <a:avLst/>
            </a:prstGeom>
            <a:ln>
              <a:noFill/>
            </a:ln>
          </p:spPr>
        </p:pic>
        <p:pic>
          <p:nvPicPr>
            <p:cNvPr id="13" name="图片 12"/>
            <p:cNvPicPr>
              <a:picLocks noChangeAspect="1"/>
            </p:cNvPicPr>
            <p:nvPr/>
          </p:nvPicPr>
          <p:blipFill>
            <a:blip r:embed="rId7"/>
            <a:stretch>
              <a:fillRect/>
            </a:stretch>
          </p:blipFill>
          <p:spPr>
            <a:xfrm>
              <a:off x="2938600" y="1791830"/>
              <a:ext cx="2016224" cy="915856"/>
            </a:xfrm>
            <a:prstGeom prst="rect">
              <a:avLst/>
            </a:prstGeom>
            <a:ln>
              <a:noFill/>
            </a:ln>
          </p:spPr>
        </p:pic>
        <p:pic>
          <p:nvPicPr>
            <p:cNvPr id="14" name="图片 13"/>
            <p:cNvPicPr>
              <a:picLocks noChangeAspect="1"/>
            </p:cNvPicPr>
            <p:nvPr/>
          </p:nvPicPr>
          <p:blipFill>
            <a:blip r:embed="rId8"/>
            <a:stretch>
              <a:fillRect/>
            </a:stretch>
          </p:blipFill>
          <p:spPr>
            <a:xfrm>
              <a:off x="2937348" y="2792303"/>
              <a:ext cx="2018729" cy="1300604"/>
            </a:xfrm>
            <a:prstGeom prst="rect">
              <a:avLst/>
            </a:prstGeom>
            <a:ln>
              <a:noFill/>
            </a:ln>
          </p:spPr>
        </p:pic>
        <p:pic>
          <p:nvPicPr>
            <p:cNvPr id="15" name="Picture 8"/>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946461" y="3029173"/>
              <a:ext cx="1722909" cy="11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9"/>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6473364" y="3021698"/>
              <a:ext cx="1362880" cy="116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Corning Terminal 2"/>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8193610" y="3021698"/>
              <a:ext cx="1465033" cy="115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12"/>
            <a:stretch>
              <a:fillRect/>
            </a:stretch>
          </p:blipFill>
          <p:spPr>
            <a:xfrm>
              <a:off x="8194831" y="1843564"/>
              <a:ext cx="1143448" cy="1035758"/>
            </a:xfrm>
            <a:prstGeom prst="rect">
              <a:avLst/>
            </a:prstGeom>
            <a:ln>
              <a:noFill/>
            </a:ln>
          </p:spPr>
        </p:pic>
        <p:pic>
          <p:nvPicPr>
            <p:cNvPr id="19" name="图片 18"/>
            <p:cNvPicPr>
              <a:picLocks noChangeAspect="1"/>
            </p:cNvPicPr>
            <p:nvPr/>
          </p:nvPicPr>
          <p:blipFill>
            <a:blip r:embed="rId13"/>
            <a:stretch>
              <a:fillRect/>
            </a:stretch>
          </p:blipFill>
          <p:spPr>
            <a:xfrm>
              <a:off x="6473364" y="1843564"/>
              <a:ext cx="1274225" cy="1070246"/>
            </a:xfrm>
            <a:prstGeom prst="rect">
              <a:avLst/>
            </a:prstGeom>
            <a:ln>
              <a:noFill/>
            </a:ln>
          </p:spPr>
        </p:pic>
        <p:pic>
          <p:nvPicPr>
            <p:cNvPr id="20" name="图片 19"/>
            <p:cNvPicPr>
              <a:picLocks noChangeAspect="1"/>
            </p:cNvPicPr>
            <p:nvPr/>
          </p:nvPicPr>
          <p:blipFill>
            <a:blip r:embed="rId14"/>
            <a:stretch>
              <a:fillRect/>
            </a:stretch>
          </p:blipFill>
          <p:spPr>
            <a:xfrm>
              <a:off x="9947001" y="1843563"/>
              <a:ext cx="650219" cy="1035759"/>
            </a:xfrm>
            <a:prstGeom prst="rect">
              <a:avLst/>
            </a:prstGeom>
            <a:ln>
              <a:noFill/>
            </a:ln>
          </p:spPr>
        </p:pic>
        <p:pic>
          <p:nvPicPr>
            <p:cNvPr id="21" name="图片 20"/>
            <p:cNvPicPr>
              <a:picLocks noChangeAspect="1"/>
            </p:cNvPicPr>
            <p:nvPr/>
          </p:nvPicPr>
          <p:blipFill>
            <a:blip r:embed="rId15"/>
            <a:stretch>
              <a:fillRect/>
            </a:stretch>
          </p:blipFill>
          <p:spPr>
            <a:xfrm>
              <a:off x="10798399" y="1843562"/>
              <a:ext cx="700120" cy="1041111"/>
            </a:xfrm>
            <a:prstGeom prst="rect">
              <a:avLst/>
            </a:prstGeom>
            <a:ln>
              <a:noFill/>
            </a:ln>
          </p:spPr>
        </p:pic>
        <p:sp>
          <p:nvSpPr>
            <p:cNvPr id="22" name="矩形 21"/>
            <p:cNvSpPr/>
            <p:nvPr/>
          </p:nvSpPr>
          <p:spPr>
            <a:xfrm>
              <a:off x="6834292" y="4240752"/>
              <a:ext cx="4401350" cy="553384"/>
            </a:xfrm>
            <a:prstGeom prst="rect">
              <a:avLst/>
            </a:prstGeom>
          </p:spPr>
          <p:txBody>
            <a:bodyPr wrap="square">
              <a:noAutofit/>
            </a:bodyPr>
            <a:lstStyle/>
            <a:p>
              <a:pPr algn="ctr" fontAlgn="ctr"/>
              <a:r>
                <a:rPr lang="pt-BR" sz="1400" dirty="0">
                  <a:solidFill>
                    <a:prstClr val="black"/>
                  </a:solidFill>
                  <a:latin typeface="Huawei Sans" panose="020C0503030203020204" pitchFamily="34" charset="0"/>
                  <a:ea typeface="方正兰亭黑简体" panose="02000000000000000000" pitchFamily="2" charset="-122"/>
                </a:rPr>
                <a:t>Fechos de cabos ópticos verticais e horizontais; cenários de instalação em postes, aéreos e em câmaras de visita</a:t>
              </a:r>
              <a:endParaRPr lang="en-US" sz="1400" dirty="0">
                <a:solidFill>
                  <a:prstClr val="black"/>
                </a:solidFill>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63655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Componentes da ODN(4) - Dispositivos de Conexão </a:t>
            </a:r>
            <a:r>
              <a:rPr lang="en-US" dirty="0">
                <a:latin typeface="Huawei Sans" panose="020C0503030203020204" pitchFamily="34" charset="0"/>
              </a:rPr>
              <a:t>(2)</a:t>
            </a:r>
          </a:p>
        </p:txBody>
      </p:sp>
      <p:grpSp>
        <p:nvGrpSpPr>
          <p:cNvPr id="19" name="组合 18"/>
          <p:cNvGrpSpPr/>
          <p:nvPr/>
        </p:nvGrpSpPr>
        <p:grpSpPr>
          <a:xfrm>
            <a:off x="526468" y="1242453"/>
            <a:ext cx="11142903" cy="5220775"/>
            <a:chOff x="526468" y="1233488"/>
            <a:chExt cx="11142903" cy="5542668"/>
          </a:xfrm>
        </p:grpSpPr>
        <p:sp>
          <p:nvSpPr>
            <p:cNvPr id="4" name="圆角矩形 75"/>
            <p:cNvSpPr/>
            <p:nvPr/>
          </p:nvSpPr>
          <p:spPr>
            <a:xfrm>
              <a:off x="6136391"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800" b="1" dirty="0">
                  <a:solidFill>
                    <a:prstClr val="white"/>
                  </a:solidFill>
                  <a:latin typeface="Huawei Sans" panose="020C0503030203020204" pitchFamily="34" charset="0"/>
                  <a:ea typeface="方正兰亭黑简体" panose="02000000000000000000" pitchFamily="2" charset="-122"/>
                </a:rPr>
                <a:t>Montagem em poste e em parede</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6468"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ea typeface="方正兰亭黑简体" panose="02000000000000000000" pitchFamily="2" charset="-122"/>
                </a:rPr>
                <a:t>Calçada</a:t>
              </a:r>
              <a:r>
                <a:rPr lang="en-US" sz="1800" b="1" dirty="0">
                  <a:solidFill>
                    <a:prstClr val="white"/>
                  </a:solidFill>
                  <a:latin typeface="Huawei Sans" panose="020C0503030203020204" pitchFamily="34" charset="0"/>
                  <a:ea typeface="方正兰亭黑简体" panose="02000000000000000000" pitchFamily="2" charset="-122"/>
                </a:rPr>
                <a:t> exterior</a:t>
              </a:r>
            </a:p>
          </p:txBody>
        </p:sp>
        <p:sp>
          <p:nvSpPr>
            <p:cNvPr id="6" name="文本框 5"/>
            <p:cNvSpPr txBox="1"/>
            <p:nvPr/>
          </p:nvSpPr>
          <p:spPr>
            <a:xfrm>
              <a:off x="551189" y="4717613"/>
              <a:ext cx="5483537" cy="2058543"/>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FDT no meio-fio é usado para conectar, terminar e conectar em ponte os cabos de alimentação e os cabos de distribuição. Depois de os cabos ópticos serem conduzidos, fixados, terminados e distribuídos num FDT, os cabos de alimentação e os cabos de distribuição são ligados utilizando cabos de ligação. Um FDT funciona com um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splitter</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para dividir os sinais ópticos</a:t>
              </a:r>
              <a:r>
                <a:rPr lang="en-US" sz="1400" dirty="0">
                  <a:solidFill>
                    <a:prstClr val="black"/>
                  </a:solidFill>
                  <a:latin typeface="Huawei Sans" panose="020C0503030203020204" pitchFamily="34" charset="0"/>
                </a:rPr>
                <a:t>.</a:t>
              </a:r>
            </a:p>
          </p:txBody>
        </p:sp>
        <p:sp>
          <p:nvSpPr>
            <p:cNvPr id="7" name="圆角矩形 75"/>
            <p:cNvSpPr/>
            <p:nvPr/>
          </p:nvSpPr>
          <p:spPr>
            <a:xfrm>
              <a:off x="6136391"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6468"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38310" y="4717613"/>
              <a:ext cx="5483537" cy="1731791"/>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Em cenários de montagem em postes e paredes exteriores, as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FATs</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exteriores são utilizadas para suportar a ligação, terminação e distribuição de cabos de distribuição e cabos de alimentação. Uma FAT funciona com um divisor para dividir sinais ópticos</a:t>
              </a:r>
              <a:r>
                <a:rPr lang="en-US" sz="1400" dirty="0">
                  <a:solidFill>
                    <a:prstClr val="black"/>
                  </a:solidFill>
                  <a:latin typeface="Huawei Sans" panose="020C0503030203020204" pitchFamily="34" charset="0"/>
                </a:rPr>
                <a:t>.</a:t>
              </a:r>
            </a:p>
          </p:txBody>
        </p:sp>
        <p:sp>
          <p:nvSpPr>
            <p:cNvPr id="10" name="矩形 9"/>
            <p:cNvSpPr/>
            <p:nvPr/>
          </p:nvSpPr>
          <p:spPr>
            <a:xfrm>
              <a:off x="742471" y="4258473"/>
              <a:ext cx="2799164" cy="326753"/>
            </a:xfrm>
            <a:prstGeom prst="rect">
              <a:avLst/>
            </a:prstGeom>
          </p:spPr>
          <p:txBody>
            <a:bodyPr wrap="square">
              <a:noAutofit/>
            </a:bodyPr>
            <a:lstStyle/>
            <a:p>
              <a:pPr fontAlgn="ctr"/>
              <a:r>
                <a:rPr lang="en-US" sz="1400" dirty="0" err="1">
                  <a:solidFill>
                    <a:prstClr val="black"/>
                  </a:solidFill>
                  <a:latin typeface="Huawei Sans" panose="020C0503030203020204" pitchFamily="34" charset="0"/>
                  <a:ea typeface="方正兰亭黑简体" panose="02000000000000000000" pitchFamily="2" charset="-122"/>
                </a:rPr>
                <a:t>Instalação</a:t>
              </a:r>
              <a:r>
                <a:rPr lang="en-US" sz="1400" dirty="0">
                  <a:solidFill>
                    <a:prstClr val="black"/>
                  </a:solidFill>
                  <a:latin typeface="Huawei Sans" panose="020C0503030203020204" pitchFamily="34" charset="0"/>
                  <a:ea typeface="方正兰亭黑简体" panose="02000000000000000000" pitchFamily="2" charset="-122"/>
                </a:rPr>
                <a:t> exterior no </a:t>
              </a:r>
              <a:r>
                <a:rPr lang="en-US" sz="1400" dirty="0" err="1">
                  <a:solidFill>
                    <a:prstClr val="black"/>
                  </a:solidFill>
                  <a:latin typeface="Huawei Sans" panose="020C0503030203020204" pitchFamily="34" charset="0"/>
                  <a:ea typeface="方正兰亭黑简体" panose="02000000000000000000" pitchFamily="2" charset="-122"/>
                </a:rPr>
                <a:t>passeio</a:t>
              </a:r>
              <a:endParaRPr lang="en-US" sz="1400" dirty="0">
                <a:solidFill>
                  <a:prstClr val="black"/>
                </a:solidFill>
                <a:latin typeface="Huawei Sans" panose="020C0503030203020204" pitchFamily="34" charset="0"/>
                <a:ea typeface="方正兰亭黑简体" panose="02000000000000000000" pitchFamily="2" charset="-122"/>
              </a:endParaRPr>
            </a:p>
          </p:txBody>
        </p:sp>
        <p:sp>
          <p:nvSpPr>
            <p:cNvPr id="11" name="矩形 10"/>
            <p:cNvSpPr/>
            <p:nvPr/>
          </p:nvSpPr>
          <p:spPr>
            <a:xfrm>
              <a:off x="3758841" y="4258473"/>
              <a:ext cx="1997040" cy="326753"/>
            </a:xfrm>
            <a:prstGeom prst="rect">
              <a:avLst/>
            </a:prstGeom>
          </p:spPr>
          <p:txBody>
            <a:bodyPr wrap="square">
              <a:noAutofit/>
            </a:bodyPr>
            <a:lstStyle/>
            <a:p>
              <a:pPr fontAlgn="ctr"/>
              <a:r>
                <a:rPr lang="en-US" sz="1400" dirty="0" err="1">
                  <a:solidFill>
                    <a:prstClr val="black"/>
                  </a:solidFill>
                  <a:latin typeface="Huawei Sans" panose="020C0503030203020204" pitchFamily="34" charset="0"/>
                  <a:ea typeface="方正兰亭黑简体" panose="02000000000000000000" pitchFamily="2" charset="-122"/>
                </a:rPr>
                <a:t>Pequena</a:t>
              </a:r>
              <a:r>
                <a:rPr lang="en-US" sz="1400" dirty="0">
                  <a:solidFill>
                    <a:prstClr val="black"/>
                  </a:solidFill>
                  <a:latin typeface="Huawei Sans" panose="020C0503030203020204" pitchFamily="34" charset="0"/>
                  <a:ea typeface="方正兰亭黑简体" panose="02000000000000000000" pitchFamily="2" charset="-122"/>
                </a:rPr>
                <a:t> </a:t>
              </a:r>
              <a:r>
                <a:rPr lang="en-US" sz="1400" dirty="0" err="1">
                  <a:solidFill>
                    <a:prstClr val="black"/>
                  </a:solidFill>
                  <a:latin typeface="Huawei Sans" panose="020C0503030203020204" pitchFamily="34" charset="0"/>
                  <a:ea typeface="方正兰亭黑简体" panose="02000000000000000000" pitchFamily="2" charset="-122"/>
                </a:rPr>
                <a:t>capacidade</a:t>
              </a:r>
              <a:r>
                <a:rPr lang="en-US" sz="1400" dirty="0">
                  <a:solidFill>
                    <a:prstClr val="black"/>
                  </a:solidFill>
                  <a:latin typeface="Huawei Sans" panose="020C0503030203020204" pitchFamily="34" charset="0"/>
                  <a:ea typeface="方正兰亭黑简体" panose="02000000000000000000" pitchFamily="2" charset="-122"/>
                </a:rPr>
                <a:t> FDT</a:t>
              </a:r>
            </a:p>
          </p:txBody>
        </p:sp>
        <p:sp>
          <p:nvSpPr>
            <p:cNvPr id="12" name="矩形 11"/>
            <p:cNvSpPr/>
            <p:nvPr/>
          </p:nvSpPr>
          <p:spPr>
            <a:xfrm>
              <a:off x="6773133" y="4258473"/>
              <a:ext cx="4401350" cy="326753"/>
            </a:xfrm>
            <a:prstGeom prst="rect">
              <a:avLst/>
            </a:prstGeom>
          </p:spPr>
          <p:txBody>
            <a:bodyPr wrap="square">
              <a:noAutofit/>
            </a:bodyPr>
            <a:lstStyle/>
            <a:p>
              <a:pPr algn="ctr" fontAlgn="ctr"/>
              <a:r>
                <a:rPr lang="pt-BR" sz="1400" dirty="0" err="1">
                  <a:solidFill>
                    <a:prstClr val="black"/>
                  </a:solidFill>
                  <a:latin typeface="Huawei Sans" panose="020C0503030203020204" pitchFamily="34" charset="0"/>
                  <a:ea typeface="方正兰亭黑简体" panose="02000000000000000000" pitchFamily="2" charset="-122"/>
                </a:rPr>
                <a:t>FATs</a:t>
              </a:r>
              <a:r>
                <a:rPr lang="pt-BR" sz="1400" dirty="0">
                  <a:solidFill>
                    <a:prstClr val="black"/>
                  </a:solidFill>
                  <a:latin typeface="Huawei Sans" panose="020C0503030203020204" pitchFamily="34" charset="0"/>
                  <a:ea typeface="方正兰亭黑简体" panose="02000000000000000000" pitchFamily="2" charset="-122"/>
                </a:rPr>
                <a:t> exteriores e montagem exterior em poste ou parede</a:t>
              </a:r>
              <a:endParaRPr lang="en-US" sz="1400" dirty="0">
                <a:solidFill>
                  <a:prstClr val="black"/>
                </a:solidFill>
                <a:latin typeface="Huawei Sans" panose="020C0503030203020204" pitchFamily="34" charset="0"/>
                <a:ea typeface="方正兰亭黑简体" panose="02000000000000000000" pitchFamily="2" charset="-122"/>
              </a:endParaRPr>
            </a:p>
          </p:txBody>
        </p:sp>
        <p:pic>
          <p:nvPicPr>
            <p:cNvPr id="13" name="Picture 9"/>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858448" y="1946551"/>
              <a:ext cx="2219439" cy="19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PTShape_1" descr="DSC03642 拷贝"/>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3639729" y="1946550"/>
              <a:ext cx="1997040" cy="19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DSC07575副本"/>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8952305" y="1773548"/>
              <a:ext cx="1610110" cy="11635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8"/>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7070027" y="1779209"/>
              <a:ext cx="1317197" cy="115220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7" name="Picture 7"/>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9223303" y="3017541"/>
              <a:ext cx="1068115" cy="1165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8" name="Object 10"/>
            <p:cNvGraphicFramePr>
              <a:graphicFrameLocks noChangeAspect="1"/>
            </p:cNvGraphicFramePr>
            <p:nvPr>
              <p:extLst>
                <p:ext uri="{D42A27DB-BD31-4B8C-83A1-F6EECF244321}">
                  <p14:modId xmlns:p14="http://schemas.microsoft.com/office/powerpoint/2010/main" val="1859166196"/>
                </p:ext>
              </p:extLst>
            </p:nvPr>
          </p:nvGraphicFramePr>
          <p:xfrm>
            <a:off x="7221898" y="3022034"/>
            <a:ext cx="1013455" cy="1156126"/>
          </p:xfrm>
          <a:graphic>
            <a:graphicData uri="http://schemas.openxmlformats.org/presentationml/2006/ole">
              <mc:AlternateContent xmlns:mc="http://schemas.openxmlformats.org/markup-compatibility/2006">
                <mc:Choice xmlns:v="urn:schemas-microsoft-com:vml" Requires="v">
                  <p:oleObj r:id="rId13" imgW="3809524" imgH="5714286" progId="">
                    <p:embed/>
                  </p:oleObj>
                </mc:Choice>
                <mc:Fallback>
                  <p:oleObj r:id="rId13" imgW="3809524" imgH="5714286" progId="">
                    <p:embed/>
                    <p:pic>
                      <p:nvPicPr>
                        <p:cNvPr id="18" name="Object 10"/>
                        <p:cNvPicPr>
                          <a:picLocks noChangeAspect="1" noChangeArrowheads="1"/>
                        </p:cNvPicPr>
                        <p:nvPr/>
                      </p:nvPicPr>
                      <p:blipFill>
                        <a:blip r:embed="rId14">
                          <a:extLst>
                            <a:ext uri="{28A0092B-C50C-407E-A947-70E740481C1C}">
                              <a14:useLocalDpi xmlns:a14="http://schemas.microsoft.com/office/drawing/2010/main" val="0"/>
                            </a:ext>
                          </a:extLst>
                        </a:blip>
                        <a:srcRect t="9845" b="10139"/>
                        <a:stretch>
                          <a:fillRect/>
                        </a:stretch>
                      </p:blipFill>
                      <p:spPr bwMode="auto">
                        <a:xfrm>
                          <a:off x="7221898" y="3022034"/>
                          <a:ext cx="1013455" cy="1156126"/>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84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dirty="0"/>
              <a:t>Uma ODN é indispensável para as redes POL e </a:t>
            </a:r>
            <a:r>
              <a:rPr lang="pt-BR" altLang="zh-CN" dirty="0" err="1"/>
              <a:t>FTTx</a:t>
            </a:r>
            <a:r>
              <a:rPr lang="pt-BR" altLang="zh-CN" dirty="0"/>
              <a:t>, portanto, é necessário entender a ODN, sua estrutura e componentes típicos antes de conhecer as redes POL e </a:t>
            </a:r>
            <a:r>
              <a:rPr lang="pt-BR" altLang="zh-CN" dirty="0" err="1"/>
              <a:t>FTTx</a:t>
            </a:r>
            <a:r>
              <a:rPr lang="en-US" altLang="zh-CN" dirty="0"/>
              <a:t>.</a:t>
            </a:r>
          </a:p>
          <a:p>
            <a:r>
              <a:rPr lang="pt-BR" altLang="zh-CN" dirty="0"/>
              <a:t> implementação e manutenção da engenharia da ODN são fundamentais para o funcionamento normal das redes POL e </a:t>
            </a:r>
            <a:r>
              <a:rPr lang="pt-BR" altLang="zh-CN" dirty="0" err="1"/>
              <a:t>FTTx</a:t>
            </a:r>
            <a:r>
              <a:rPr lang="pt-BR" altLang="zh-CN" dirty="0"/>
              <a:t>. Este curso foca nos </a:t>
            </a:r>
            <a:r>
              <a:rPr lang="pt-BR" altLang="zh-CN" dirty="0" err="1"/>
              <a:t>pontos-chave</a:t>
            </a:r>
            <a:r>
              <a:rPr lang="pt-BR" altLang="zh-CN" dirty="0"/>
              <a:t>, nos procedimentos e precauções de manutenção, e nas ferramentas de aplicação rotineira</a:t>
            </a:r>
            <a:r>
              <a:rPr lang="en-US" altLang="zh-CN" dirty="0"/>
              <a:t>.</a:t>
            </a:r>
          </a:p>
          <a:p>
            <a:endParaRPr lang="zh-CN" altLang="en-US" dirty="0"/>
          </a:p>
        </p:txBody>
      </p:sp>
    </p:spTree>
    <p:extLst>
      <p:ext uri="{BB962C8B-B14F-4D97-AF65-F5344CB8AC3E}">
        <p14:creationId xmlns:p14="http://schemas.microsoft.com/office/powerpoint/2010/main" val="395866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145175"/>
            <a:ext cx="11306175" cy="4680000"/>
          </a:xfrm>
        </p:spPr>
        <p:txBody>
          <a:bodyPr/>
          <a:lstStyle/>
          <a:p>
            <a:endParaRPr lang="zh-CN" altLang="en-US" dirty="0"/>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Componentes da ODN(4) - Dispositivos de Conexão </a:t>
            </a:r>
            <a:r>
              <a:rPr lang="en-US" dirty="0">
                <a:latin typeface="Huawei Sans" panose="020C0503030203020204" pitchFamily="34" charset="0"/>
              </a:rPr>
              <a:t>(3)</a:t>
            </a:r>
          </a:p>
        </p:txBody>
      </p:sp>
      <p:grpSp>
        <p:nvGrpSpPr>
          <p:cNvPr id="25" name="组合 24"/>
          <p:cNvGrpSpPr/>
          <p:nvPr/>
        </p:nvGrpSpPr>
        <p:grpSpPr>
          <a:xfrm>
            <a:off x="498554" y="1324746"/>
            <a:ext cx="11168898" cy="4638881"/>
            <a:chOff x="498554" y="1233488"/>
            <a:chExt cx="11168898" cy="5165174"/>
          </a:xfrm>
        </p:grpSpPr>
        <p:sp>
          <p:nvSpPr>
            <p:cNvPr id="4" name="圆角矩形 75"/>
            <p:cNvSpPr/>
            <p:nvPr/>
          </p:nvSpPr>
          <p:spPr>
            <a:xfrm>
              <a:off x="6134472"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800" b="1" dirty="0" err="1">
                  <a:solidFill>
                    <a:prstClr val="white"/>
                  </a:solidFill>
                  <a:latin typeface="Huawei Sans" panose="020C0503030203020204" pitchFamily="34" charset="0"/>
                  <a:ea typeface="方正兰亭黑简体" panose="02000000000000000000" pitchFamily="2" charset="-122"/>
                </a:rPr>
                <a:t>Cenários</a:t>
              </a:r>
              <a:r>
                <a:rPr lang="en-US" sz="1800" b="1" dirty="0">
                  <a:solidFill>
                    <a:prstClr val="white"/>
                  </a:solidFill>
                  <a:latin typeface="Huawei Sans" panose="020C0503030203020204" pitchFamily="34" charset="0"/>
                  <a:ea typeface="方正兰亭黑简体" panose="02000000000000000000" pitchFamily="2" charset="-122"/>
                </a:rPr>
                <a:t> </a:t>
              </a:r>
              <a:r>
                <a:rPr lang="en-US" sz="1800" b="1" dirty="0" err="1">
                  <a:solidFill>
                    <a:prstClr val="white"/>
                  </a:solidFill>
                  <a:latin typeface="Huawei Sans" panose="020C0503030203020204" pitchFamily="34" charset="0"/>
                  <a:ea typeface="方正兰亭黑简体" panose="02000000000000000000" pitchFamily="2" charset="-122"/>
                </a:rPr>
                <a:t>internos</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5" name="圆角矩形 75"/>
            <p:cNvSpPr/>
            <p:nvPr/>
          </p:nvSpPr>
          <p:spPr>
            <a:xfrm>
              <a:off x="524549" y="1233488"/>
              <a:ext cx="5532980"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800" b="1" dirty="0">
                  <a:solidFill>
                    <a:prstClr val="white"/>
                  </a:solidFill>
                  <a:latin typeface="Huawei Sans" panose="020C0503030203020204" pitchFamily="34" charset="0"/>
                  <a:ea typeface="方正兰亭黑简体" panose="02000000000000000000" pitchFamily="2" charset="-122"/>
                </a:rPr>
                <a:t>Suporte de telecomunicações no corredor</a:t>
              </a:r>
              <a:endParaRPr lang="en-US" sz="1800" b="1" dirty="0">
                <a:solidFill>
                  <a:prstClr val="white"/>
                </a:solidFill>
                <a:latin typeface="Huawei Sans" panose="020C0503030203020204" pitchFamily="34" charset="0"/>
                <a:ea typeface="方正兰亭黑简体" panose="02000000000000000000" pitchFamily="2" charset="-122"/>
              </a:endParaRPr>
            </a:p>
          </p:txBody>
        </p:sp>
        <p:sp>
          <p:nvSpPr>
            <p:cNvPr id="6" name="文本框 5"/>
            <p:cNvSpPr txBox="1"/>
            <p:nvPr/>
          </p:nvSpPr>
          <p:spPr>
            <a:xfrm>
              <a:off x="498554" y="4993625"/>
              <a:ext cx="5483537" cy="1078285"/>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 FAT de interior é utilizado para ligar e distribuir cabos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drop</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 cabos de distribuição. Funciona com um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splitter</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para dividir sinais ópticos</a:t>
              </a:r>
              <a:r>
                <a:rPr lang="en-US" sz="1600" dirty="0">
                  <a:solidFill>
                    <a:prstClr val="black"/>
                  </a:solidFill>
                  <a:latin typeface="Huawei Sans" panose="020C0503030203020204" pitchFamily="34" charset="0"/>
                </a:rPr>
                <a:t>.</a:t>
              </a:r>
            </a:p>
          </p:txBody>
        </p:sp>
        <p:sp>
          <p:nvSpPr>
            <p:cNvPr id="7" name="圆角矩形 75"/>
            <p:cNvSpPr/>
            <p:nvPr/>
          </p:nvSpPr>
          <p:spPr>
            <a:xfrm>
              <a:off x="6134472"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8" name="圆角矩形 75"/>
            <p:cNvSpPr/>
            <p:nvPr/>
          </p:nvSpPr>
          <p:spPr>
            <a:xfrm>
              <a:off x="524549" y="1682844"/>
              <a:ext cx="5532980" cy="45191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9" name="文本框 8"/>
            <p:cNvSpPr txBox="1"/>
            <p:nvPr/>
          </p:nvSpPr>
          <p:spPr>
            <a:xfrm>
              <a:off x="6159193" y="4993625"/>
              <a:ext cx="5483537" cy="1405037"/>
            </a:xfrm>
            <a:prstGeom prst="rect">
              <a:avLst/>
            </a:prstGeom>
            <a:noFill/>
          </p:spPr>
          <p:txBody>
            <a:bodyPr wrap="square" rtlCol="0">
              <a:noAutofit/>
            </a:bodyPr>
            <a:lstStyle/>
            <a:p>
              <a:pPr marL="285750" indent="-285750" algn="just" fontAlgn="ctr">
                <a:spcBef>
                  <a:spcPts val="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equipamento terminal de cliente interno é utilizado para terminar e proteger os cabos ópticos. Com base nos cenários de aplicação, os terminais de cliente incluem caixas terminais interiores, CTB e caixas de informação</a:t>
              </a:r>
              <a:r>
                <a:rPr lang="en-US" sz="1600" dirty="0">
                  <a:solidFill>
                    <a:prstClr val="black"/>
                  </a:solidFill>
                  <a:latin typeface="Huawei Sans" panose="020C0503030203020204" pitchFamily="34" charset="0"/>
                </a:rPr>
                <a:t>.</a:t>
              </a:r>
            </a:p>
          </p:txBody>
        </p:sp>
        <p:sp>
          <p:nvSpPr>
            <p:cNvPr id="10" name="矩形 9"/>
            <p:cNvSpPr/>
            <p:nvPr/>
          </p:nvSpPr>
          <p:spPr>
            <a:xfrm>
              <a:off x="6490231" y="2849100"/>
              <a:ext cx="4401350" cy="326753"/>
            </a:xfrm>
            <a:prstGeom prst="rect">
              <a:avLst/>
            </a:prstGeom>
          </p:spPr>
          <p:txBody>
            <a:bodyPr wrap="square">
              <a:noAutofit/>
            </a:bodyPr>
            <a:lstStyle/>
            <a:p>
              <a:pPr algn="ctr" fontAlgn="ctr"/>
              <a:r>
                <a:rPr lang="en-US" sz="1400" dirty="0">
                  <a:solidFill>
                    <a:prstClr val="black"/>
                  </a:solidFill>
                  <a:latin typeface="Huawei Sans" panose="020C0503030203020204" pitchFamily="34" charset="0"/>
                </a:rPr>
                <a:t>ATB </a:t>
              </a:r>
              <a:r>
                <a:rPr lang="en-US" sz="1400" dirty="0" err="1">
                  <a:solidFill>
                    <a:prstClr val="black"/>
                  </a:solidFill>
                  <a:latin typeface="Huawei Sans" panose="020C0503030203020204" pitchFamily="34" charset="0"/>
                </a:rPr>
                <a:t>interno</a:t>
              </a:r>
              <a:endParaRPr lang="en-US" sz="1400" dirty="0">
                <a:solidFill>
                  <a:prstClr val="black"/>
                </a:solidFill>
                <a:latin typeface="Huawei Sans" panose="020C0503030203020204" pitchFamily="34" charset="0"/>
              </a:endParaRPr>
            </a:p>
          </p:txBody>
        </p:sp>
        <p:pic>
          <p:nvPicPr>
            <p:cNvPr id="11" name="Picture 3" descr="B副本"/>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1487677" y="1732281"/>
              <a:ext cx="1305096" cy="10833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 name="Picture 4" descr="npo000121"/>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3475817" y="1732993"/>
              <a:ext cx="1176078" cy="108189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3" name="PPTShape_0"/>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1548627" y="3110189"/>
              <a:ext cx="1183197" cy="10875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4" name="Picture 9"/>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435868" y="3105696"/>
              <a:ext cx="1255976" cy="10965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a:xfrm>
              <a:off x="875420" y="4255614"/>
              <a:ext cx="4401350" cy="326753"/>
            </a:xfrm>
            <a:prstGeom prst="rect">
              <a:avLst/>
            </a:prstGeom>
          </p:spPr>
          <p:txBody>
            <a:bodyPr wrap="square">
              <a:noAutofit/>
            </a:bodyPr>
            <a:lstStyle/>
            <a:p>
              <a:pPr algn="ctr" fontAlgn="ctr"/>
              <a:r>
                <a:rPr lang="pt-BR" sz="1400" dirty="0" err="1">
                  <a:solidFill>
                    <a:prstClr val="black"/>
                  </a:solidFill>
                  <a:latin typeface="Huawei Sans" panose="020C0503030203020204" pitchFamily="34" charset="0"/>
                  <a:ea typeface="方正兰亭黑简体" panose="02000000000000000000" pitchFamily="2" charset="-122"/>
                </a:rPr>
                <a:t>FATs</a:t>
              </a:r>
              <a:r>
                <a:rPr lang="pt-BR" sz="1400" dirty="0">
                  <a:solidFill>
                    <a:prstClr val="black"/>
                  </a:solidFill>
                  <a:latin typeface="Huawei Sans" panose="020C0503030203020204" pitchFamily="34" charset="0"/>
                  <a:ea typeface="方正兰亭黑简体" panose="02000000000000000000" pitchFamily="2" charset="-122"/>
                </a:rPr>
                <a:t> utilizados no </a:t>
              </a:r>
              <a:r>
                <a:rPr lang="pt-BR" sz="1400" dirty="0" err="1">
                  <a:solidFill>
                    <a:prstClr val="black"/>
                  </a:solidFill>
                  <a:latin typeface="Huawei Sans" panose="020C0503030203020204" pitchFamily="34" charset="0"/>
                  <a:ea typeface="方正兰亭黑简体" panose="02000000000000000000" pitchFamily="2" charset="-122"/>
                </a:rPr>
                <a:t>riser</a:t>
              </a:r>
              <a:r>
                <a:rPr lang="pt-BR" sz="1400" dirty="0">
                  <a:solidFill>
                    <a:prstClr val="black"/>
                  </a:solidFill>
                  <a:latin typeface="Huawei Sans" panose="020C0503030203020204" pitchFamily="34" charset="0"/>
                  <a:ea typeface="方正兰亭黑简体" panose="02000000000000000000" pitchFamily="2" charset="-122"/>
                </a:rPr>
                <a:t> de telecomunicações no interior de um edifício</a:t>
              </a:r>
              <a:endParaRPr lang="en-US" sz="1400" dirty="0">
                <a:solidFill>
                  <a:prstClr val="black"/>
                </a:solidFill>
                <a:latin typeface="Huawei Sans" panose="020C0503030203020204" pitchFamily="34" charset="0"/>
                <a:ea typeface="方正兰亭黑简体" panose="02000000000000000000" pitchFamily="2" charset="-122"/>
              </a:endParaRPr>
            </a:p>
          </p:txBody>
        </p:sp>
        <p:pic>
          <p:nvPicPr>
            <p:cNvPr id="16" name="Picture 3" descr="DSC00832-3"/>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8511442" y="1861197"/>
              <a:ext cx="1102335" cy="9257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7" name="Object 7"/>
            <p:cNvGraphicFramePr>
              <a:graphicFrameLocks noChangeAspect="1"/>
            </p:cNvGraphicFramePr>
            <p:nvPr>
              <p:extLst>
                <p:ext uri="{D42A27DB-BD31-4B8C-83A1-F6EECF244321}">
                  <p14:modId xmlns:p14="http://schemas.microsoft.com/office/powerpoint/2010/main" val="3406251199"/>
                </p:ext>
              </p:extLst>
            </p:nvPr>
          </p:nvGraphicFramePr>
          <p:xfrm>
            <a:off x="6846350" y="1861197"/>
            <a:ext cx="667368" cy="925704"/>
          </p:xfrm>
          <a:graphic>
            <a:graphicData uri="http://schemas.openxmlformats.org/presentationml/2006/ole">
              <mc:AlternateContent xmlns:mc="http://schemas.openxmlformats.org/markup-compatibility/2006">
                <mc:Choice xmlns:v="urn:schemas-microsoft-com:vml" Requires="v">
                  <p:oleObj r:id="rId17" imgW="6425397" imgH="10768254" progId="">
                    <p:embed/>
                  </p:oleObj>
                </mc:Choice>
                <mc:Fallback>
                  <p:oleObj r:id="rId17" imgW="6425397" imgH="10768254" progId="">
                    <p:embed/>
                    <p:pic>
                      <p:nvPicPr>
                        <p:cNvPr id="17"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6350" y="1861197"/>
                          <a:ext cx="667368" cy="925704"/>
                        </a:xfrm>
                        <a:prstGeom prst="rect">
                          <a:avLst/>
                        </a:prstGeom>
                        <a:noFill/>
                        <a:ln>
                          <a:noFill/>
                        </a:ln>
                        <a:effec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2833081323"/>
                </p:ext>
              </p:extLst>
            </p:nvPr>
          </p:nvGraphicFramePr>
          <p:xfrm>
            <a:off x="7623740" y="1861197"/>
            <a:ext cx="689870" cy="925704"/>
          </p:xfrm>
          <a:graphic>
            <a:graphicData uri="http://schemas.openxmlformats.org/presentationml/2006/ole">
              <mc:AlternateContent xmlns:mc="http://schemas.openxmlformats.org/markup-compatibility/2006">
                <mc:Choice xmlns:v="urn:schemas-microsoft-com:vml" Requires="v">
                  <p:oleObj r:id="rId19" imgW="7619048" imgH="10336508" progId="">
                    <p:embed/>
                  </p:oleObj>
                </mc:Choice>
                <mc:Fallback>
                  <p:oleObj r:id="rId19" imgW="7619048" imgH="10336508" progId="">
                    <p:embed/>
                    <p:pic>
                      <p:nvPicPr>
                        <p:cNvPr id="18"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3740" y="1861197"/>
                          <a:ext cx="689870" cy="925704"/>
                        </a:xfrm>
                        <a:prstGeom prst="rect">
                          <a:avLst/>
                        </a:prstGeom>
                        <a:noFill/>
                        <a:ln>
                          <a:noFill/>
                        </a:ln>
                        <a:effectLst/>
                      </p:spPr>
                    </p:pic>
                  </p:oleObj>
                </mc:Fallback>
              </mc:AlternateContent>
            </a:graphicData>
          </a:graphic>
        </p:graphicFrame>
        <p:pic>
          <p:nvPicPr>
            <p:cNvPr id="19" name="Picture 9"/>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809044" y="3277160"/>
              <a:ext cx="942395" cy="9434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0" name="Picture 10"/>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799458" y="1861197"/>
              <a:ext cx="977062" cy="9257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1" name="Picture 13"/>
            <p:cNvPicPr>
              <a:picLocks noChangeAspect="1" noChangeArrowheads="1"/>
            </p:cNvPicPr>
            <p:nvPr>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6861152" y="3277910"/>
              <a:ext cx="1096061" cy="9419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2" name="Picture 14"/>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8313610" y="3275978"/>
              <a:ext cx="1069677" cy="9458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3" name="矩形 22"/>
            <p:cNvSpPr/>
            <p:nvPr/>
          </p:nvSpPr>
          <p:spPr>
            <a:xfrm>
              <a:off x="6923614" y="4255614"/>
              <a:ext cx="2459673" cy="326753"/>
            </a:xfrm>
            <a:prstGeom prst="rect">
              <a:avLst/>
            </a:prstGeom>
          </p:spPr>
          <p:txBody>
            <a:bodyPr wrap="square">
              <a:noAutofit/>
            </a:bodyPr>
            <a:lstStyle/>
            <a:p>
              <a:pPr algn="ctr" fontAlgn="ctr"/>
              <a:r>
                <a:rPr lang="en-US" sz="1400" dirty="0">
                  <a:solidFill>
                    <a:prstClr val="black"/>
                  </a:solidFill>
                  <a:latin typeface="Huawei Sans" panose="020C0503030203020204" pitchFamily="34" charset="0"/>
                </a:rPr>
                <a:t>ATB </a:t>
              </a:r>
              <a:r>
                <a:rPr lang="en-US" sz="1400" dirty="0" err="1">
                  <a:solidFill>
                    <a:prstClr val="black"/>
                  </a:solidFill>
                  <a:latin typeface="Huawei Sans" panose="020C0503030203020204" pitchFamily="34" charset="0"/>
                </a:rPr>
                <a:t>interno</a:t>
              </a:r>
              <a:endParaRPr lang="en-US" sz="1400" dirty="0">
                <a:solidFill>
                  <a:prstClr val="black"/>
                </a:solidFill>
                <a:latin typeface="Huawei Sans" panose="020C0503030203020204" pitchFamily="34" charset="0"/>
              </a:endParaRPr>
            </a:p>
          </p:txBody>
        </p:sp>
        <p:sp>
          <p:nvSpPr>
            <p:cNvPr id="24" name="矩形 23"/>
            <p:cNvSpPr/>
            <p:nvPr/>
          </p:nvSpPr>
          <p:spPr>
            <a:xfrm>
              <a:off x="9383287" y="4255615"/>
              <a:ext cx="1784533" cy="555480"/>
            </a:xfrm>
            <a:prstGeom prst="rect">
              <a:avLst/>
            </a:prstGeom>
          </p:spPr>
          <p:txBody>
            <a:bodyPr wrap="square">
              <a:noAutofit/>
            </a:bodyPr>
            <a:lstStyle/>
            <a:p>
              <a:pPr algn="ctr" fontAlgn="ctr"/>
              <a:r>
                <a:rPr lang="pt-BR" sz="1400" dirty="0">
                  <a:solidFill>
                    <a:prstClr val="black"/>
                  </a:solidFill>
                  <a:latin typeface="Huawei Sans" panose="020C0503030203020204" pitchFamily="34" charset="0"/>
                </a:rPr>
                <a:t>Caixa de terminais do cliente (CTB)</a:t>
              </a:r>
              <a:endParaRPr lang="en-US" sz="1400" dirty="0">
                <a:solidFill>
                  <a:prstClr val="black"/>
                </a:solidFill>
                <a:latin typeface="Huawei Sans" panose="020C0503030203020204" pitchFamily="34" charset="0"/>
              </a:endParaRPr>
            </a:p>
          </p:txBody>
        </p:sp>
      </p:grpSp>
    </p:spTree>
    <p:extLst>
      <p:ext uri="{BB962C8B-B14F-4D97-AF65-F5344CB8AC3E}">
        <p14:creationId xmlns:p14="http://schemas.microsoft.com/office/powerpoint/2010/main" val="229889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solidFill>
                  <a:schemeClr val="bg1">
                    <a:lumMod val="50000"/>
                  </a:schemeClr>
                </a:solidFill>
              </a:rPr>
              <a:t>Componentes</a:t>
            </a:r>
            <a:r>
              <a:rPr lang="en-US" altLang="zh-CN" dirty="0">
                <a:solidFill>
                  <a:schemeClr val="bg1">
                    <a:lumMod val="50000"/>
                  </a:schemeClr>
                </a:solidFill>
              </a:rPr>
              <a:t> ODN</a:t>
            </a:r>
          </a:p>
          <a:p>
            <a:r>
              <a:rPr lang="en-US" altLang="zh-CN" b="1" dirty="0" err="1"/>
              <a:t>Implementação</a:t>
            </a:r>
            <a:r>
              <a:rPr lang="en-US" altLang="zh-CN" b="1" dirty="0"/>
              <a:t> de </a:t>
            </a:r>
            <a:r>
              <a:rPr lang="en-US" altLang="zh-CN" b="1" dirty="0" err="1"/>
              <a:t>Engenharia</a:t>
            </a:r>
            <a:r>
              <a:rPr lang="en-US" altLang="zh-CN" b="1" dirty="0"/>
              <a:t> ODN</a:t>
            </a:r>
          </a:p>
          <a:p>
            <a:r>
              <a:rPr lang="pt-BR" altLang="zh-CN" dirty="0">
                <a:solidFill>
                  <a:schemeClr val="bg1">
                    <a:lumMod val="50000"/>
                  </a:schemeClr>
                </a:solidFill>
              </a:rPr>
              <a:t>Teste e aceitação de ODN</a:t>
            </a:r>
          </a:p>
          <a:p>
            <a:r>
              <a:rPr lang="en-US" altLang="zh-CN" dirty="0">
                <a:solidFill>
                  <a:schemeClr val="bg1">
                    <a:lumMod val="50000"/>
                  </a:schemeClr>
                </a:solidFill>
              </a:rPr>
              <a:t>ODN O&amp;M</a:t>
            </a:r>
          </a:p>
          <a:p>
            <a:endParaRPr lang="zh-CN" altLang="en-US" dirty="0"/>
          </a:p>
        </p:txBody>
      </p:sp>
    </p:spTree>
    <p:extLst>
      <p:ext uri="{BB962C8B-B14F-4D97-AF65-F5344CB8AC3E}">
        <p14:creationId xmlns:p14="http://schemas.microsoft.com/office/powerpoint/2010/main" val="1983532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Estudo</a:t>
            </a:r>
            <a:r>
              <a:rPr lang="en-US" dirty="0">
                <a:latin typeface="Huawei Sans" panose="020C0503030203020204" pitchFamily="34" charset="0"/>
                <a:cs typeface="Huawei Sans" panose="020C0503030203020204" pitchFamily="34" charset="0"/>
              </a:rPr>
              <a:t> de </a:t>
            </a:r>
            <a:r>
              <a:rPr lang="en-US" dirty="0" err="1">
                <a:latin typeface="Huawei Sans" panose="020C0503030203020204" pitchFamily="34" charset="0"/>
                <a:cs typeface="Huawei Sans" panose="020C0503030203020204" pitchFamily="34" charset="0"/>
              </a:rPr>
              <a:t>instalações</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externas</a:t>
            </a:r>
            <a:endParaRPr lang="en-US" dirty="0">
              <a:latin typeface="Huawei Sans" panose="020C0503030203020204" pitchFamily="34" charset="0"/>
              <a:cs typeface="Huawei Sans" panose="020C0503030203020204" pitchFamily="34" charset="0"/>
            </a:endParaRPr>
          </a:p>
        </p:txBody>
      </p:sp>
      <p:sp>
        <p:nvSpPr>
          <p:cNvPr id="4" name="五边形 3"/>
          <p:cNvSpPr/>
          <p:nvPr/>
        </p:nvSpPr>
        <p:spPr bwMode="auto">
          <a:xfrm>
            <a:off x="6104766" y="43124"/>
            <a:ext cx="829884"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solidFill>
                  <a:srgbClr val="FFFFFF"/>
                </a:solidFill>
                <a:latin typeface="Huawei Sans" panose="020C0503030203020204" pitchFamily="34" charset="0"/>
                <a:ea typeface="方正兰亭黑简体" panose="02000000000000000000" pitchFamily="2" charset="-122"/>
              </a:rPr>
              <a:t>Estudo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5" name="燕尾形 4"/>
          <p:cNvSpPr/>
          <p:nvPr/>
        </p:nvSpPr>
        <p:spPr bwMode="auto">
          <a:xfrm>
            <a:off x="6858710" y="35777"/>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a:latin typeface="Huawei Sans" panose="020C0503030203020204" pitchFamily="34" charset="0"/>
                <a:ea typeface="方正兰亭黑简体" panose="02000000000000000000" pitchFamily="2" charset="-122"/>
              </a:rPr>
              <a:t>Design</a:t>
            </a:r>
          </a:p>
        </p:txBody>
      </p:sp>
      <p:sp>
        <p:nvSpPr>
          <p:cNvPr id="6" name="燕尾形 5"/>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7" name="燕尾形 6"/>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a:t>
            </a:r>
            <a:endParaRPr lang="en-US" sz="1200" dirty="0">
              <a:latin typeface="Huawei Sans" panose="020C0503030203020204" pitchFamily="34" charset="0"/>
              <a:ea typeface="方正兰亭黑简体" panose="02000000000000000000" pitchFamily="2" charset="-122"/>
            </a:endParaRPr>
          </a:p>
        </p:txBody>
      </p:sp>
      <p:sp>
        <p:nvSpPr>
          <p:cNvPr id="8" name="燕尾形 7"/>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9" name="燕尾形 8"/>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grpSp>
        <p:nvGrpSpPr>
          <p:cNvPr id="22" name="组合 21"/>
          <p:cNvGrpSpPr/>
          <p:nvPr/>
        </p:nvGrpSpPr>
        <p:grpSpPr>
          <a:xfrm>
            <a:off x="668565" y="1236668"/>
            <a:ext cx="10854869" cy="4831767"/>
            <a:chOff x="668565" y="1304764"/>
            <a:chExt cx="10854869" cy="5397741"/>
          </a:xfrm>
        </p:grpSpPr>
        <p:sp>
          <p:nvSpPr>
            <p:cNvPr id="10" name="TextBox 18"/>
            <p:cNvSpPr txBox="1"/>
            <p:nvPr/>
          </p:nvSpPr>
          <p:spPr>
            <a:xfrm>
              <a:off x="767408" y="1751980"/>
              <a:ext cx="4968552" cy="2530004"/>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Área-alvo e mapa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Estado da zona-alvo (área verde ou área castanha)Planeamento futuro da área alvo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municipal; POL: campus)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Densidade e distribuição dos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objectos</a:t>
              </a:r>
              <a:endPar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Geografia da zona-alvo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área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comercial/residencial; POL: funções e tipos de edifícios)</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TextBox 18"/>
            <p:cNvSpPr txBox="1"/>
            <p:nvPr/>
          </p:nvSpPr>
          <p:spPr>
            <a:xfrm>
              <a:off x="6572637" y="1759952"/>
              <a:ext cx="4820017" cy="2370498"/>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Localização e cobertura da sala de equipamentos CO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Quantidade e utilização dos tubos e postes OSP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Topologia do OSP, rede, localização dos nós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Tipos e capacidade dos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FDTs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FATs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Recursos de fibra existentes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Informações básicas sobre instalações como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ODFs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no edifício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圆角矩形 75"/>
            <p:cNvSpPr/>
            <p:nvPr/>
          </p:nvSpPr>
          <p:spPr>
            <a:xfrm>
              <a:off x="6456040" y="1304764"/>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2. Levantamento de informações sobre a rede</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304764"/>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1. Coleta de informações básicas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4" name="圆角矩形 75"/>
            <p:cNvSpPr/>
            <p:nvPr/>
          </p:nvSpPr>
          <p:spPr>
            <a:xfrm>
              <a:off x="6456040" y="1743566"/>
              <a:ext cx="5067394" cy="234760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668565" y="1743566"/>
              <a:ext cx="5067395" cy="234760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767408" y="4714032"/>
              <a:ext cx="4820018" cy="198847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Roteamento de linhas externas (localização do roteamento, modo, distância, posição do poste ou buraco de homem)</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Recursos reutilizados (tubagens, postes, caixas de visita/furos de mão, cabos, suportes para cabos e bastidores)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Modo de acesso (conduta, aéreo e </a:t>
              </a:r>
              <a:r>
                <a:rPr lang="pt-BR" sz="1200" dirty="0" err="1">
                  <a:solidFill>
                    <a:prstClr val="black"/>
                  </a:solidFill>
                  <a:latin typeface="Huawei Sans" panose="020C0503030203020204" pitchFamily="34" charset="0"/>
                  <a:ea typeface="方正兰亭黑简体" panose="02000000000000000000" pitchFamily="2" charset="-122"/>
                </a:rPr>
                <a:t>microtrincheira</a:t>
              </a:r>
              <a:r>
                <a:rPr lang="pt-BR" sz="1200" dirty="0">
                  <a:solidFill>
                    <a:prstClr val="black"/>
                  </a:solidFill>
                  <a:latin typeface="Huawei Sans" panose="020C0503030203020204" pitchFamily="34" charset="0"/>
                  <a:ea typeface="方正兰亭黑简体" panose="02000000000000000000" pitchFamily="2" charset="-122"/>
                </a:rPr>
                <a:t>)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acesso direto; POL: acesso a edifícios do campus ou a pontos de informação exteriores)</a:t>
              </a:r>
              <a:endParaRPr lang="en-US" sz="1200" dirty="0">
                <a:solidFill>
                  <a:prstClr val="black"/>
                </a:solidFill>
                <a:latin typeface="Huawei Sans" panose="020C0503030203020204" pitchFamily="34" charset="0"/>
              </a:endParaRPr>
            </a:p>
          </p:txBody>
        </p:sp>
        <p:sp>
          <p:nvSpPr>
            <p:cNvPr id="17" name="TextBox 18"/>
            <p:cNvSpPr txBox="1"/>
            <p:nvPr/>
          </p:nvSpPr>
          <p:spPr>
            <a:xfrm>
              <a:off x="6572637" y="4722006"/>
              <a:ext cx="4820017" cy="116615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en-US" sz="1200" dirty="0" err="1">
                  <a:solidFill>
                    <a:prstClr val="black"/>
                  </a:solidFill>
                  <a:latin typeface="Huawei Sans" panose="020C0503030203020204" pitchFamily="34" charset="0"/>
                  <a:ea typeface="方正兰亭黑简体" panose="02000000000000000000" pitchFamily="2" charset="-122"/>
                </a:rPr>
                <a:t>Relatório</a:t>
              </a:r>
              <a:r>
                <a:rPr lang="en-US" sz="1200" dirty="0">
                  <a:solidFill>
                    <a:prstClr val="black"/>
                  </a:solidFill>
                  <a:latin typeface="Huawei Sans" panose="020C0503030203020204" pitchFamily="34" charset="0"/>
                  <a:ea typeface="方正兰亭黑简体" panose="02000000000000000000" pitchFamily="2" charset="-122"/>
                </a:rPr>
                <a:t> do </a:t>
              </a:r>
              <a:r>
                <a:rPr lang="en-US" sz="1200" dirty="0" err="1">
                  <a:solidFill>
                    <a:prstClr val="black"/>
                  </a:solidFill>
                  <a:latin typeface="Huawei Sans" panose="020C0503030203020204" pitchFamily="34" charset="0"/>
                  <a:ea typeface="方正兰亭黑简体" panose="02000000000000000000" pitchFamily="2" charset="-122"/>
                </a:rPr>
                <a:t>levantamento</a:t>
              </a:r>
              <a:r>
                <a:rPr lang="en-US" sz="1200" dirty="0">
                  <a:solidFill>
                    <a:prstClr val="black"/>
                  </a:solidFill>
                  <a:latin typeface="Huawei Sans" panose="020C0503030203020204" pitchFamily="34" charset="0"/>
                  <a:ea typeface="方正兰亭黑简体" panose="02000000000000000000" pitchFamily="2" charset="-122"/>
                </a:rPr>
                <a:t> OSP</a:t>
              </a:r>
            </a:p>
            <a:p>
              <a:pPr fontAlgn="ctr">
                <a:spcBef>
                  <a:spcPts val="742"/>
                </a:spcBef>
                <a:spcAft>
                  <a:spcPts val="0"/>
                </a:spcAft>
                <a:buSzPct val="50000"/>
              </a:pPr>
              <a:r>
                <a:rPr lang="pt-BR" sz="1200" dirty="0">
                  <a:solidFill>
                    <a:prstClr val="black"/>
                  </a:solidFill>
                  <a:latin typeface="Huawei Sans" panose="020C0503030203020204" pitchFamily="34" charset="0"/>
                  <a:ea typeface="方正兰亭黑简体" panose="02000000000000000000" pitchFamily="2" charset="-122"/>
                </a:rPr>
                <a:t>Na fase inicial, a aquisição de ROW na implementação posterior deve ser considerada. Nos cenários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o cliente é responsável pela aquisição da ROW.</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18" name="圆角矩形 75"/>
            <p:cNvSpPr/>
            <p:nvPr/>
          </p:nvSpPr>
          <p:spPr>
            <a:xfrm>
              <a:off x="6456040" y="4281984"/>
              <a:ext cx="5067394" cy="39401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4. Resultados do levantamento OSP</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68565" y="4281985"/>
              <a:ext cx="5067395" cy="39401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a:t>
              </a:r>
              <a:r>
                <a:rPr lang="en-US" sz="1600" b="1" dirty="0" err="1">
                  <a:solidFill>
                    <a:prstClr val="white"/>
                  </a:solidFill>
                  <a:latin typeface="Huawei Sans" panose="020C0503030203020204" pitchFamily="34" charset="0"/>
                  <a:ea typeface="方正兰亭黑简体" panose="02000000000000000000" pitchFamily="2" charset="-122"/>
                </a:rPr>
                <a:t>Levantamento</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rotas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0" name="圆角矩形 75"/>
            <p:cNvSpPr/>
            <p:nvPr/>
          </p:nvSpPr>
          <p:spPr>
            <a:xfrm>
              <a:off x="6456040" y="4720787"/>
              <a:ext cx="5067394" cy="182779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圆角矩形 75"/>
            <p:cNvSpPr/>
            <p:nvPr/>
          </p:nvSpPr>
          <p:spPr>
            <a:xfrm>
              <a:off x="668565" y="4720787"/>
              <a:ext cx="5067395" cy="182779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Tree>
    <p:extLst>
      <p:ext uri="{BB962C8B-B14F-4D97-AF65-F5344CB8AC3E}">
        <p14:creationId xmlns:p14="http://schemas.microsoft.com/office/powerpoint/2010/main" val="66755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Levantamento do interior da planta</a:t>
            </a:r>
            <a:endParaRPr lang="en-US" dirty="0">
              <a:latin typeface="Huawei Sans" panose="020C0503030203020204" pitchFamily="34" charset="0"/>
              <a:cs typeface="Huawei Sans" panose="020C0503030203020204" pitchFamily="34" charset="0"/>
            </a:endParaRPr>
          </a:p>
        </p:txBody>
      </p:sp>
      <p:grpSp>
        <p:nvGrpSpPr>
          <p:cNvPr id="22" name="组合 21"/>
          <p:cNvGrpSpPr/>
          <p:nvPr/>
        </p:nvGrpSpPr>
        <p:grpSpPr>
          <a:xfrm>
            <a:off x="468317" y="1233488"/>
            <a:ext cx="11276183" cy="5050531"/>
            <a:chOff x="668565" y="1304764"/>
            <a:chExt cx="10854869" cy="5556201"/>
          </a:xfrm>
        </p:grpSpPr>
        <p:sp>
          <p:nvSpPr>
            <p:cNvPr id="10" name="TextBox 18"/>
            <p:cNvSpPr txBox="1"/>
            <p:nvPr/>
          </p:nvSpPr>
          <p:spPr>
            <a:xfrm>
              <a:off x="767408" y="1751980"/>
              <a:ext cx="4820018" cy="272848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Quantidade e distribuição de imóveis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imóvel (edifício comercial ou residencial por função; edifício de grande altura, edifício de pequena altura ou moradia por escala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Número de usuários (pontos de acesso à informação) num edifício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Estado do edifício (novo ou antigo)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Informação básica dos proprietários dos edifícios</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 está coberto com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TextBox 18"/>
            <p:cNvSpPr txBox="1"/>
            <p:nvPr/>
          </p:nvSpPr>
          <p:spPr>
            <a:xfrm>
              <a:off x="6572637" y="1759951"/>
              <a:ext cx="4820017" cy="148416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Dispositivos de rede existentes, como o tipo, a capacidade, a quantidade e a distribuição do núcleo de fibra do ODF/FAT/TB/ATB</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Recursos de linhas de cobre existentes, tais como tipos e utilização de linhas telefónicas e cabos de rede</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serviço (dados e voz)</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2" name="圆角矩形 75"/>
            <p:cNvSpPr/>
            <p:nvPr/>
          </p:nvSpPr>
          <p:spPr>
            <a:xfrm>
              <a:off x="6456040" y="1304764"/>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2. Levantamento de informações sobre a rede</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304764"/>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1. Coleta de informações básicas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4" name="圆角矩形 75"/>
            <p:cNvSpPr/>
            <p:nvPr/>
          </p:nvSpPr>
          <p:spPr>
            <a:xfrm>
              <a:off x="6456040" y="1743566"/>
              <a:ext cx="5067394" cy="214470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668565" y="1756463"/>
              <a:ext cx="5067395" cy="214470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767408" y="4468250"/>
              <a:ext cx="4820018" cy="2392715"/>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existe uma sala de telecomunicações independente ou uma sala de equipamento de TI</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existem instalações e Dutos de entrada de cabos principais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existe um poço de corrente fraca com uma passagem de cabos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o poço de corrente fraca pode comportar a instalação do FAT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Se existem dutos na parede no percurso horizontal</a:t>
              </a:r>
              <a:endParaRPr lang="en-US" sz="1200" dirty="0">
                <a:solidFill>
                  <a:prstClr val="black"/>
                </a:solidFill>
                <a:latin typeface="Huawei Sans" panose="020C0503030203020204" pitchFamily="34" charset="0"/>
                <a:ea typeface="方正兰亭黑简体" panose="02000000000000000000" pitchFamily="2" charset="-122"/>
              </a:endParaRPr>
            </a:p>
          </p:txBody>
        </p:sp>
        <p:sp>
          <p:nvSpPr>
            <p:cNvPr id="17" name="TextBox 18"/>
            <p:cNvSpPr txBox="1"/>
            <p:nvPr/>
          </p:nvSpPr>
          <p:spPr>
            <a:xfrm>
              <a:off x="6572637" y="4476221"/>
              <a:ext cx="4820017" cy="91137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rPr>
                <a:t>Relatório do levantamento do ISP</a:t>
              </a:r>
            </a:p>
            <a:p>
              <a:pPr fontAlgn="ctr">
                <a:spcBef>
                  <a:spcPts val="742"/>
                </a:spcBef>
                <a:spcAft>
                  <a:spcPts val="0"/>
                </a:spcAft>
                <a:buSzPct val="50000"/>
              </a:pPr>
              <a:r>
                <a:rPr lang="pt-BR" sz="1200" dirty="0">
                  <a:solidFill>
                    <a:prstClr val="black"/>
                  </a:solidFill>
                  <a:latin typeface="Huawei Sans" panose="020C0503030203020204" pitchFamily="34" charset="0"/>
                  <a:ea typeface="方正兰亭黑简体" panose="02000000000000000000" pitchFamily="2" charset="-122"/>
                </a:rPr>
                <a:t>Nos cenários </a:t>
              </a:r>
              <a:r>
                <a:rPr lang="pt-BR" sz="1200" dirty="0" err="1">
                  <a:solidFill>
                    <a:prstClr val="black"/>
                  </a:solidFill>
                  <a:latin typeface="Huawei Sans" panose="020C0503030203020204" pitchFamily="34" charset="0"/>
                  <a:ea typeface="方正兰亭黑简体" panose="02000000000000000000" pitchFamily="2" charset="-122"/>
                </a:rPr>
                <a:t>FTTx</a:t>
              </a:r>
              <a:r>
                <a:rPr lang="pt-BR" sz="1200" dirty="0">
                  <a:solidFill>
                    <a:prstClr val="black"/>
                  </a:solidFill>
                  <a:latin typeface="Huawei Sans" panose="020C0503030203020204" pitchFamily="34" charset="0"/>
                  <a:ea typeface="方正兰亭黑简体" panose="02000000000000000000" pitchFamily="2" charset="-122"/>
                </a:rPr>
                <a:t>, o cliente é responsável pela obtenção da autorização de acesso ao edifício</a:t>
              </a:r>
              <a:r>
                <a:rPr lang="en-US" sz="1200" dirty="0">
                  <a:solidFill>
                    <a:prstClr val="black"/>
                  </a:solidFill>
                  <a:latin typeface="Huawei Sans" panose="020C0503030203020204" pitchFamily="34" charset="0"/>
                  <a:ea typeface="方正兰亭黑简体" panose="02000000000000000000" pitchFamily="2" charset="-122"/>
                </a:rPr>
                <a:t>.</a:t>
              </a:r>
            </a:p>
          </p:txBody>
        </p:sp>
        <p:sp>
          <p:nvSpPr>
            <p:cNvPr id="18" name="圆角矩形 75"/>
            <p:cNvSpPr/>
            <p:nvPr/>
          </p:nvSpPr>
          <p:spPr>
            <a:xfrm>
              <a:off x="6456040" y="4036202"/>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4. Resultados do levantamento do ISP</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68565" y="4036202"/>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3. Levantamento das facilidades existentes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20" name="圆角矩形 75"/>
            <p:cNvSpPr/>
            <p:nvPr/>
          </p:nvSpPr>
          <p:spPr>
            <a:xfrm>
              <a:off x="6456040" y="4475006"/>
              <a:ext cx="5067394" cy="198819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圆角矩形 75"/>
            <p:cNvSpPr/>
            <p:nvPr/>
          </p:nvSpPr>
          <p:spPr>
            <a:xfrm>
              <a:off x="668565" y="4475006"/>
              <a:ext cx="5067395" cy="198819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53" name="五边形 52"/>
          <p:cNvSpPr/>
          <p:nvPr/>
        </p:nvSpPr>
        <p:spPr bwMode="auto">
          <a:xfrm>
            <a:off x="6104766" y="43124"/>
            <a:ext cx="829884"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defRPr/>
            </a:pPr>
            <a:r>
              <a:rPr lang="en-US" sz="1200" dirty="0" err="1">
                <a:solidFill>
                  <a:srgbClr val="FFFFFF"/>
                </a:solidFill>
                <a:latin typeface="Huawei Sans" panose="020C0503030203020204" pitchFamily="34" charset="0"/>
                <a:ea typeface="方正兰亭黑简体" panose="02000000000000000000" pitchFamily="2" charset="-122"/>
              </a:rPr>
              <a:t>Estudo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54" name="燕尾形 53"/>
          <p:cNvSpPr/>
          <p:nvPr/>
        </p:nvSpPr>
        <p:spPr bwMode="auto">
          <a:xfrm>
            <a:off x="6858710" y="35777"/>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a:latin typeface="Huawei Sans" panose="020C0503030203020204" pitchFamily="34" charset="0"/>
                <a:ea typeface="方正兰亭黑简体" panose="02000000000000000000" pitchFamily="2" charset="-122"/>
              </a:rPr>
              <a:t>Design</a:t>
            </a:r>
          </a:p>
        </p:txBody>
      </p:sp>
      <p:sp>
        <p:nvSpPr>
          <p:cNvPr id="55" name="燕尾形 54"/>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56" name="燕尾形 55"/>
          <p:cNvSpPr/>
          <p:nvPr/>
        </p:nvSpPr>
        <p:spPr bwMode="auto">
          <a:xfrm>
            <a:off x="8412144" y="43125"/>
            <a:ext cx="1134137" cy="21265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7" name="燕尾形 56"/>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8" name="燕尾形 57"/>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26174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Design de baixo nível ODN</a:t>
            </a:r>
            <a:endParaRPr lang="en-US" dirty="0">
              <a:latin typeface="Huawei Sans" panose="020C0503030203020204" pitchFamily="34" charset="0"/>
              <a:cs typeface="Huawei Sans" panose="020C0503030203020204" pitchFamily="34" charset="0"/>
            </a:endParaRPr>
          </a:p>
        </p:txBody>
      </p:sp>
      <p:grpSp>
        <p:nvGrpSpPr>
          <p:cNvPr id="11" name="组合 10"/>
          <p:cNvGrpSpPr/>
          <p:nvPr/>
        </p:nvGrpSpPr>
        <p:grpSpPr>
          <a:xfrm>
            <a:off x="468252" y="1233488"/>
            <a:ext cx="11264473" cy="4688965"/>
            <a:chOff x="668564" y="1304764"/>
            <a:chExt cx="10854871" cy="5689050"/>
          </a:xfrm>
        </p:grpSpPr>
        <p:sp>
          <p:nvSpPr>
            <p:cNvPr id="12" name="TextBox 18"/>
            <p:cNvSpPr txBox="1"/>
            <p:nvPr/>
          </p:nvSpPr>
          <p:spPr>
            <a:xfrm>
              <a:off x="668565" y="1751980"/>
              <a:ext cx="5423108" cy="296550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Relação custo-eficácia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Flexibilidade (facilitar a futura expansão da capacidade e o ajustamento da linha)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Confiabilidade (tipo de proteção da linha e confiabilidade do ponto de conexão ODN)</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Fácil implementação (fácil cablagem, instalação de dispositivos RDN e terminação)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Manutenção fácil (fácil de alcançar e substituir)</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Fácil gestão (fácil consulta da linha e visualização do estado)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3" name="TextBox 18"/>
            <p:cNvSpPr txBox="1"/>
            <p:nvPr/>
          </p:nvSpPr>
          <p:spPr>
            <a:xfrm>
              <a:off x="6244783" y="1759951"/>
              <a:ext cx="5147872" cy="262973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Informações do usuário, como o tipo de edifício, o passe de casa, a previsão de requisitos, a taxa de penetração e a lista de edifícios-alvo (fornecida pelo cliente)</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(POL) Ponto de informação de acesso, incluindo tipo de edifício, tipo de serviço e previsão de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necessidadesInformação</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da rede ODN em direto: traçado de condutas e diagrama de distribuição de cabos</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Lista de seleção de dispositivos, cabos 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materiaisInformação</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detalhada sobre OSP e ISP</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圆角矩形 75"/>
            <p:cNvSpPr/>
            <p:nvPr/>
          </p:nvSpPr>
          <p:spPr>
            <a:xfrm>
              <a:off x="6244782" y="1304764"/>
              <a:ext cx="5278652"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a:t>
              </a:r>
              <a:r>
                <a:rPr lang="en-US" sz="1600" b="1" dirty="0" err="1">
                  <a:solidFill>
                    <a:prstClr val="white"/>
                  </a:solidFill>
                  <a:latin typeface="Huawei Sans" panose="020C0503030203020204" pitchFamily="34" charset="0"/>
                  <a:ea typeface="方正兰亭黑简体" panose="02000000000000000000" pitchFamily="2" charset="-122"/>
                </a:rPr>
                <a:t>Preparativos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5" name="圆角矩形 75"/>
            <p:cNvSpPr/>
            <p:nvPr/>
          </p:nvSpPr>
          <p:spPr>
            <a:xfrm>
              <a:off x="668564" y="1304764"/>
              <a:ext cx="530437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a:t>
              </a:r>
              <a:r>
                <a:rPr lang="en-US" sz="1600" b="1" dirty="0" err="1">
                  <a:solidFill>
                    <a:prstClr val="white"/>
                  </a:solidFill>
                  <a:latin typeface="Huawei Sans" panose="020C0503030203020204" pitchFamily="34" charset="0"/>
                  <a:ea typeface="方正兰亭黑简体" panose="02000000000000000000" pitchFamily="2" charset="-122"/>
                </a:rPr>
                <a:t>Princípios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6" name="圆角矩形 75"/>
            <p:cNvSpPr/>
            <p:nvPr/>
          </p:nvSpPr>
          <p:spPr>
            <a:xfrm>
              <a:off x="6244782" y="1743565"/>
              <a:ext cx="5278652" cy="25183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圆角矩形 75"/>
            <p:cNvSpPr/>
            <p:nvPr/>
          </p:nvSpPr>
          <p:spPr>
            <a:xfrm>
              <a:off x="668565" y="1743565"/>
              <a:ext cx="5304373" cy="251839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TextBox 18"/>
            <p:cNvSpPr txBox="1"/>
            <p:nvPr/>
          </p:nvSpPr>
          <p:spPr>
            <a:xfrm>
              <a:off x="671100" y="4838111"/>
              <a:ext cx="4820018" cy="215570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FTTx</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Diferentes métodos de cobertura para diferentes tipos de usuários (por exemplo, FTTC, FTTH, FTTO, FTTM, etc.)</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Divisão em dois ou um nível</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Topologias de usuários comuns e usuários VIP</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Tipo de proteção da linha (garantir a segurança da rota e satisfazer os requisitos de expansão da capacidade futura)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Ferramentas: Auto CAD e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Smart</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ODN</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9" name="TextBox 18"/>
            <p:cNvSpPr txBox="1"/>
            <p:nvPr/>
          </p:nvSpPr>
          <p:spPr>
            <a:xfrm>
              <a:off x="6244785" y="4846083"/>
              <a:ext cx="5147870" cy="201744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Diagrama detalhado do traçado de cada secção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Traçado de construção civil</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Diagrama de layout do núcleo</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Conexões de fibra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Distribuição ótica no interior de um edifício</a:t>
              </a:r>
            </a:p>
            <a:p>
              <a:pPr marL="285750" indent="-285750" fontAlgn="ctr">
                <a:spcBef>
                  <a:spcPts val="742"/>
                </a:spcBef>
                <a:spcAft>
                  <a:spcPts val="0"/>
                </a:spcAft>
                <a:buSzPct val="50000"/>
                <a:buFont typeface="Wingdings" panose="05000000000000000000" pitchFamily="2" charset="2"/>
                <a:buChar char="l"/>
              </a:pP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BoQ</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0" name="圆角矩形 75"/>
            <p:cNvSpPr/>
            <p:nvPr/>
          </p:nvSpPr>
          <p:spPr>
            <a:xfrm>
              <a:off x="6244782" y="4406064"/>
              <a:ext cx="5278652"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4. Output</a:t>
              </a:r>
            </a:p>
          </p:txBody>
        </p:sp>
        <p:sp>
          <p:nvSpPr>
            <p:cNvPr id="21" name="圆角矩形 75"/>
            <p:cNvSpPr/>
            <p:nvPr/>
          </p:nvSpPr>
          <p:spPr>
            <a:xfrm>
              <a:off x="668565" y="4406064"/>
              <a:ext cx="5304373"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Design</a:t>
              </a:r>
            </a:p>
          </p:txBody>
        </p:sp>
        <p:sp>
          <p:nvSpPr>
            <p:cNvPr id="22" name="圆角矩形 75"/>
            <p:cNvSpPr/>
            <p:nvPr/>
          </p:nvSpPr>
          <p:spPr>
            <a:xfrm>
              <a:off x="6244784" y="4844866"/>
              <a:ext cx="5278651" cy="2081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圆角矩形 75"/>
            <p:cNvSpPr/>
            <p:nvPr/>
          </p:nvSpPr>
          <p:spPr>
            <a:xfrm>
              <a:off x="668565" y="4844866"/>
              <a:ext cx="5304373" cy="208147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grpSp>
      <p:sp>
        <p:nvSpPr>
          <p:cNvPr id="48" name="五边形 47"/>
          <p:cNvSpPr/>
          <p:nvPr/>
        </p:nvSpPr>
        <p:spPr bwMode="auto">
          <a:xfrm>
            <a:off x="5972783"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49" name="燕尾形 48"/>
          <p:cNvSpPr/>
          <p:nvPr/>
        </p:nvSpPr>
        <p:spPr bwMode="auto">
          <a:xfrm>
            <a:off x="6726727" y="35777"/>
            <a:ext cx="918401"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solidFill>
                  <a:srgbClr val="FFFFFF"/>
                </a:solidFill>
                <a:latin typeface="Huawei Sans" panose="020C0503030203020204" pitchFamily="34" charset="0"/>
                <a:ea typeface="方正兰亭黑简体" panose="02000000000000000000" pitchFamily="2" charset="-122"/>
              </a:rPr>
              <a:t>Design</a:t>
            </a:r>
          </a:p>
        </p:txBody>
      </p:sp>
      <p:sp>
        <p:nvSpPr>
          <p:cNvPr id="50" name="燕尾形 49"/>
          <p:cNvSpPr/>
          <p:nvPr/>
        </p:nvSpPr>
        <p:spPr bwMode="auto">
          <a:xfrm>
            <a:off x="7560876"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51" name="燕尾形 50"/>
          <p:cNvSpPr/>
          <p:nvPr/>
        </p:nvSpPr>
        <p:spPr bwMode="auto">
          <a:xfrm>
            <a:off x="8412144" y="3453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2" name="燕尾形 51"/>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3" name="燕尾形 52"/>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59575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Construção</a:t>
            </a:r>
            <a:r>
              <a:rPr lang="en-US" dirty="0">
                <a:latin typeface="Huawei Sans" panose="020C0503030203020204" pitchFamily="34" charset="0"/>
                <a:cs typeface="Huawei Sans" panose="020C0503030203020204" pitchFamily="34" charset="0"/>
              </a:rPr>
              <a:t> Civil de </a:t>
            </a:r>
            <a:r>
              <a:rPr lang="en-US" dirty="0" err="1">
                <a:latin typeface="Huawei Sans" panose="020C0503030203020204" pitchFamily="34" charset="0"/>
                <a:cs typeface="Huawei Sans" panose="020C0503030203020204" pitchFamily="34" charset="0"/>
              </a:rPr>
              <a:t>dutos</a:t>
            </a:r>
            <a:endParaRPr lang="en-US" dirty="0">
              <a:latin typeface="Huawei Sans" panose="020C0503030203020204" pitchFamily="34" charset="0"/>
              <a:cs typeface="Huawei Sans" panose="020C0503030203020204" pitchFamily="34" charset="0"/>
            </a:endParaRPr>
          </a:p>
        </p:txBody>
      </p:sp>
      <p:grpSp>
        <p:nvGrpSpPr>
          <p:cNvPr id="101" name="组合 100"/>
          <p:cNvGrpSpPr/>
          <p:nvPr/>
        </p:nvGrpSpPr>
        <p:grpSpPr>
          <a:xfrm>
            <a:off x="670152" y="1280398"/>
            <a:ext cx="11251220" cy="4916122"/>
            <a:chOff x="835633" y="1268760"/>
            <a:chExt cx="10804983" cy="4936005"/>
          </a:xfrm>
        </p:grpSpPr>
        <p:sp>
          <p:nvSpPr>
            <p:cNvPr id="10" name="矩形 9"/>
            <p:cNvSpPr/>
            <p:nvPr/>
          </p:nvSpPr>
          <p:spPr>
            <a:xfrm>
              <a:off x="911424" y="5872628"/>
              <a:ext cx="10729192" cy="332137"/>
            </a:xfrm>
            <a:prstGeom prst="rect">
              <a:avLst/>
            </a:prstGeom>
          </p:spPr>
          <p:txBody>
            <a:bodyPr wrap="square">
              <a:noAutofit/>
            </a:bodyPr>
            <a:lstStyle/>
            <a:p>
              <a:pPr fontAlgn="ctr">
                <a:buClr>
                  <a:srgbClr val="CC9900"/>
                </a:buClr>
              </a:pPr>
              <a:endParaRPr lang="en-US" altLang="zh-CN" sz="1600" dirty="0">
                <a:solidFill>
                  <a:prstClr val="black"/>
                </a:solidFill>
                <a:latin typeface="Huawei Sans" panose="020C0503030203020204" pitchFamily="34" charset="0"/>
                <a:ea typeface="方正兰亭黑简体" panose="02000000000000000000" pitchFamily="2" charset="-122"/>
              </a:endParaRPr>
            </a:p>
          </p:txBody>
        </p:sp>
        <p:sp>
          <p:nvSpPr>
            <p:cNvPr id="11" name="Line 74"/>
            <p:cNvSpPr>
              <a:spLocks noChangeShapeType="1"/>
            </p:cNvSpPr>
            <p:nvPr/>
          </p:nvSpPr>
          <p:spPr bwMode="gray">
            <a:xfrm>
              <a:off x="2918042" y="3928372"/>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2" name="Text Box 76"/>
            <p:cNvSpPr txBox="1">
              <a:spLocks noChangeArrowheads="1"/>
            </p:cNvSpPr>
            <p:nvPr/>
          </p:nvSpPr>
          <p:spPr bwMode="gray">
            <a:xfrm>
              <a:off x="911424" y="3959515"/>
              <a:ext cx="2761591" cy="2245249"/>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Escavar valas com base nas linhas marcadas durante o novo levantamento do itinerário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Assegurar-se de que a profundidade da vala cumpre as especificações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Assegurar-se de que o fundo da vala está nivelado sem cascalho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Aceitação de trabalho oculto em valas escavadas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3" name="Line 81"/>
            <p:cNvSpPr>
              <a:spLocks noChangeShapeType="1"/>
            </p:cNvSpPr>
            <p:nvPr/>
          </p:nvSpPr>
          <p:spPr bwMode="gray">
            <a:xfrm>
              <a:off x="9012448" y="2519070"/>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4" name="Text Box 83"/>
            <p:cNvSpPr txBox="1">
              <a:spLocks noChangeArrowheads="1"/>
            </p:cNvSpPr>
            <p:nvPr/>
          </p:nvSpPr>
          <p:spPr bwMode="gray">
            <a:xfrm>
              <a:off x="8459827" y="1268761"/>
              <a:ext cx="2460708" cy="1250310"/>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Colocar as fitas de aviso a 300 mm de distância dos dutos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Utilizar materiais de enchimento que estejam em conformidade com as normas locais e os requisitos do cliente</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5" name="Line 84"/>
            <p:cNvSpPr>
              <a:spLocks noChangeShapeType="1"/>
            </p:cNvSpPr>
            <p:nvPr/>
          </p:nvSpPr>
          <p:spPr bwMode="gray">
            <a:xfrm>
              <a:off x="4962702" y="2519070"/>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6" name="Text Box 86"/>
            <p:cNvSpPr txBox="1">
              <a:spLocks noChangeArrowheads="1"/>
            </p:cNvSpPr>
            <p:nvPr/>
          </p:nvSpPr>
          <p:spPr bwMode="gray">
            <a:xfrm>
              <a:off x="3096613" y="1268760"/>
              <a:ext cx="2949389" cy="1250310"/>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Respeitar os regulamentos locais na instalação de dutos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Considerar a expansão subsequente da capacidade durante o planejamento da quantidade de dutos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7" name="Line 87"/>
            <p:cNvSpPr>
              <a:spLocks noChangeShapeType="1"/>
            </p:cNvSpPr>
            <p:nvPr/>
          </p:nvSpPr>
          <p:spPr bwMode="gray">
            <a:xfrm>
              <a:off x="6951299" y="3928372"/>
              <a:ext cx="0" cy="233561"/>
            </a:xfrm>
            <a:prstGeom prst="line">
              <a:avLst/>
            </a:prstGeom>
            <a:noFill/>
            <a:ln w="19050">
              <a:solidFill>
                <a:schemeClr val="tx1"/>
              </a:solidFill>
              <a:round/>
              <a:headEnd/>
              <a:tailEnd/>
            </a:ln>
          </p:spPr>
          <p:txBody>
            <a:bodyPr wrap="square">
              <a:noAutofit/>
            </a:bodyPr>
            <a:lstStyle/>
            <a:p>
              <a:pPr fontAlgn="ctr"/>
              <a:endParaRPr lang="en-US" altLang="zh-CN" dirty="0">
                <a:solidFill>
                  <a:schemeClr val="tx1"/>
                </a:solidFill>
                <a:latin typeface="Huawei Sans" panose="020C0503030203020204" pitchFamily="34" charset="0"/>
                <a:ea typeface="+mn-ea"/>
              </a:endParaRPr>
            </a:p>
          </p:txBody>
        </p:sp>
        <p:sp>
          <p:nvSpPr>
            <p:cNvPr id="18" name="Text Box 89"/>
            <p:cNvSpPr txBox="1">
              <a:spLocks noChangeArrowheads="1"/>
            </p:cNvSpPr>
            <p:nvPr/>
          </p:nvSpPr>
          <p:spPr bwMode="gray">
            <a:xfrm>
              <a:off x="6072266" y="4171098"/>
              <a:ext cx="2686450" cy="1729391"/>
            </a:xfrm>
            <a:prstGeom prst="rect">
              <a:avLst/>
            </a:prstGeom>
            <a:noFill/>
            <a:ln w="19050" algn="ctr">
              <a:solidFill>
                <a:schemeClr val="tx1"/>
              </a:solidFill>
              <a:prstDash val="dash"/>
              <a:miter lim="800000"/>
              <a:headEnd/>
              <a:tailEnd/>
            </a:ln>
          </p:spPr>
          <p:txBody>
            <a:bodyPr wrap="square" anchor="ctr">
              <a:noAutofit/>
            </a:bodyPr>
            <a:lstStyle/>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As dimensões são determinadas com base nos requisitos do cliente ou cumprem as normas locais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Selecionar o modo de fundição no local ou de pré-fabricação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eaLnBrk="0" fontAlgn="ctr" hangingPunct="0">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Determinar as posições das câmaras de visita e dos furos de mão com base no desenho de projeto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nvGrpSpPr>
            <p:cNvPr id="19" name="组合 91"/>
            <p:cNvGrpSpPr/>
            <p:nvPr/>
          </p:nvGrpSpPr>
          <p:grpSpPr>
            <a:xfrm>
              <a:off x="2382144" y="2864592"/>
              <a:ext cx="1081691" cy="975500"/>
              <a:chOff x="1096963" y="3381375"/>
              <a:chExt cx="1041400" cy="1052513"/>
            </a:xfrm>
          </p:grpSpPr>
          <p:grpSp>
            <p:nvGrpSpPr>
              <p:cNvPr id="20" name="Group 18"/>
              <p:cNvGrpSpPr>
                <a:grpSpLocks/>
              </p:cNvGrpSpPr>
              <p:nvPr/>
            </p:nvGrpSpPr>
            <p:grpSpPr bwMode="auto">
              <a:xfrm>
                <a:off x="1096963" y="3381375"/>
                <a:ext cx="1041400" cy="1052513"/>
                <a:chOff x="691" y="2077"/>
                <a:chExt cx="656" cy="663"/>
              </a:xfrm>
            </p:grpSpPr>
            <p:pic>
              <p:nvPicPr>
                <p:cNvPr id="23" name="Picture 19" descr="circuler_1"/>
                <p:cNvPicPr>
                  <a:picLocks noChangeAspect="1" noChangeArrowheads="1"/>
                </p:cNvPicPr>
                <p:nvPr/>
              </p:nvPicPr>
              <p:blipFill>
                <a:blip r:embed="rId3" cstate="email"/>
                <a:srcRect/>
                <a:stretch>
                  <a:fillRect/>
                </a:stretch>
              </p:blipFill>
              <p:spPr bwMode="gray">
                <a:xfrm>
                  <a:off x="691" y="2077"/>
                  <a:ext cx="656" cy="662"/>
                </a:xfrm>
                <a:prstGeom prst="rect">
                  <a:avLst/>
                </a:prstGeom>
                <a:noFill/>
                <a:ln w="9525">
                  <a:noFill/>
                  <a:miter lim="800000"/>
                  <a:headEnd/>
                  <a:tailEnd/>
                </a:ln>
              </p:spPr>
            </p:pic>
            <p:sp>
              <p:nvSpPr>
                <p:cNvPr id="24" name="Oval 20"/>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25" name="Group 21"/>
                <p:cNvGrpSpPr>
                  <a:grpSpLocks/>
                </p:cNvGrpSpPr>
                <p:nvPr/>
              </p:nvGrpSpPr>
              <p:grpSpPr bwMode="auto">
                <a:xfrm>
                  <a:off x="737" y="2609"/>
                  <a:ext cx="575" cy="110"/>
                  <a:chOff x="3704" y="1872"/>
                  <a:chExt cx="827" cy="156"/>
                </a:xfrm>
              </p:grpSpPr>
              <p:grpSp>
                <p:nvGrpSpPr>
                  <p:cNvPr id="26" name="Group 22"/>
                  <p:cNvGrpSpPr>
                    <a:grpSpLocks/>
                  </p:cNvGrpSpPr>
                  <p:nvPr/>
                </p:nvGrpSpPr>
                <p:grpSpPr bwMode="auto">
                  <a:xfrm rot="-1297425" flipH="1" flipV="1">
                    <a:off x="3850" y="1872"/>
                    <a:ext cx="681" cy="150"/>
                    <a:chOff x="1565" y="2568"/>
                    <a:chExt cx="1118" cy="279"/>
                  </a:xfrm>
                </p:grpSpPr>
                <p:sp>
                  <p:nvSpPr>
                    <p:cNvPr id="32" name="AutoShape 23"/>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3" name="AutoShape 24"/>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4" name="AutoShape 25"/>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5" name="AutoShape 26"/>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27" name="Group 27"/>
                  <p:cNvGrpSpPr>
                    <a:grpSpLocks/>
                  </p:cNvGrpSpPr>
                  <p:nvPr/>
                </p:nvGrpSpPr>
                <p:grpSpPr bwMode="auto">
                  <a:xfrm rot="56115" flipH="1" flipV="1">
                    <a:off x="3704" y="1878"/>
                    <a:ext cx="681" cy="150"/>
                    <a:chOff x="1565" y="2568"/>
                    <a:chExt cx="1118" cy="279"/>
                  </a:xfrm>
                </p:grpSpPr>
                <p:sp>
                  <p:nvSpPr>
                    <p:cNvPr id="28" name="AutoShape 28"/>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29" name="AutoShape 29"/>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0" name="AutoShape 30"/>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31" name="AutoShape 31"/>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21" name="Text Box 77"/>
              <p:cNvSpPr txBox="1">
                <a:spLocks noChangeArrowheads="1"/>
              </p:cNvSpPr>
              <p:nvPr/>
            </p:nvSpPr>
            <p:spPr bwMode="gray">
              <a:xfrm>
                <a:off x="1126057" y="3612502"/>
                <a:ext cx="972503" cy="618982"/>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Escavação</a:t>
                </a:r>
                <a:r>
                  <a:rPr lang="en-US" sz="1200" b="1" dirty="0">
                    <a:solidFill>
                      <a:schemeClr val="tx1"/>
                    </a:solidFill>
                    <a:latin typeface="Huawei Sans" panose="020C0503030203020204" pitchFamily="34" charset="0"/>
                    <a:ea typeface="+mn-ea"/>
                  </a:rPr>
                  <a:t> de </a:t>
                </a:r>
                <a:r>
                  <a:rPr lang="en-US" sz="1200" b="1" dirty="0" err="1">
                    <a:solidFill>
                      <a:schemeClr val="tx1"/>
                    </a:solidFill>
                    <a:latin typeface="Huawei Sans" panose="020C0503030203020204" pitchFamily="34" charset="0"/>
                    <a:ea typeface="+mn-ea"/>
                  </a:rPr>
                  <a:t>valas</a:t>
                </a:r>
                <a:endParaRPr lang="en-US" sz="1200" b="1" dirty="0">
                  <a:solidFill>
                    <a:schemeClr val="tx1"/>
                  </a:solidFill>
                  <a:latin typeface="Huawei Sans" panose="020C0503030203020204" pitchFamily="34" charset="0"/>
                  <a:ea typeface="+mn-ea"/>
                </a:endParaRPr>
              </a:p>
            </p:txBody>
          </p:sp>
          <p:pic>
            <p:nvPicPr>
              <p:cNvPr id="22" name="Picture 90" descr="Picture1"/>
              <p:cNvPicPr>
                <a:picLocks noChangeAspect="1" noChangeArrowheads="1"/>
              </p:cNvPicPr>
              <p:nvPr/>
            </p:nvPicPr>
            <p:blipFill>
              <a:blip r:embed="rId4" cstate="email"/>
              <a:srcRect/>
              <a:stretch>
                <a:fillRect/>
              </a:stretch>
            </p:blipFill>
            <p:spPr bwMode="auto">
              <a:xfrm>
                <a:off x="1204913" y="3392488"/>
                <a:ext cx="825500" cy="377825"/>
              </a:xfrm>
              <a:prstGeom prst="rect">
                <a:avLst/>
              </a:prstGeom>
              <a:noFill/>
              <a:ln w="9525">
                <a:noFill/>
                <a:miter lim="800000"/>
                <a:headEnd/>
                <a:tailEnd/>
              </a:ln>
            </p:spPr>
          </p:pic>
        </p:grpSp>
        <p:grpSp>
          <p:nvGrpSpPr>
            <p:cNvPr id="36" name="组合 90"/>
            <p:cNvGrpSpPr/>
            <p:nvPr/>
          </p:nvGrpSpPr>
          <p:grpSpPr>
            <a:xfrm>
              <a:off x="4421856" y="2857235"/>
              <a:ext cx="1081691" cy="975499"/>
              <a:chOff x="3060700" y="3373438"/>
              <a:chExt cx="1041400" cy="1052512"/>
            </a:xfrm>
          </p:grpSpPr>
          <p:grpSp>
            <p:nvGrpSpPr>
              <p:cNvPr id="37" name="Group 32"/>
              <p:cNvGrpSpPr>
                <a:grpSpLocks/>
              </p:cNvGrpSpPr>
              <p:nvPr/>
            </p:nvGrpSpPr>
            <p:grpSpPr bwMode="auto">
              <a:xfrm>
                <a:off x="3060700" y="3373438"/>
                <a:ext cx="1041400" cy="1052512"/>
                <a:chOff x="1928" y="2072"/>
                <a:chExt cx="656" cy="663"/>
              </a:xfrm>
            </p:grpSpPr>
            <p:pic>
              <p:nvPicPr>
                <p:cNvPr id="40" name="Picture 33" descr="circuler_1"/>
                <p:cNvPicPr>
                  <a:picLocks noChangeAspect="1" noChangeArrowheads="1"/>
                </p:cNvPicPr>
                <p:nvPr/>
              </p:nvPicPr>
              <p:blipFill>
                <a:blip r:embed="rId3" cstate="email"/>
                <a:srcRect/>
                <a:stretch>
                  <a:fillRect/>
                </a:stretch>
              </p:blipFill>
              <p:spPr bwMode="gray">
                <a:xfrm>
                  <a:off x="1928" y="2072"/>
                  <a:ext cx="656" cy="662"/>
                </a:xfrm>
                <a:prstGeom prst="rect">
                  <a:avLst/>
                </a:prstGeom>
                <a:noFill/>
                <a:ln w="9525">
                  <a:noFill/>
                  <a:miter lim="800000"/>
                  <a:headEnd/>
                  <a:tailEnd/>
                </a:ln>
              </p:spPr>
            </p:pic>
            <p:sp>
              <p:nvSpPr>
                <p:cNvPr id="41" name="Oval 34"/>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42" name="Group 35"/>
                <p:cNvGrpSpPr>
                  <a:grpSpLocks/>
                </p:cNvGrpSpPr>
                <p:nvPr/>
              </p:nvGrpSpPr>
              <p:grpSpPr bwMode="auto">
                <a:xfrm>
                  <a:off x="1974" y="2604"/>
                  <a:ext cx="575" cy="110"/>
                  <a:chOff x="3704" y="1872"/>
                  <a:chExt cx="827" cy="156"/>
                </a:xfrm>
              </p:grpSpPr>
              <p:grpSp>
                <p:nvGrpSpPr>
                  <p:cNvPr id="43" name="Group 36"/>
                  <p:cNvGrpSpPr>
                    <a:grpSpLocks/>
                  </p:cNvGrpSpPr>
                  <p:nvPr/>
                </p:nvGrpSpPr>
                <p:grpSpPr bwMode="auto">
                  <a:xfrm rot="-1297425" flipH="1" flipV="1">
                    <a:off x="3850" y="1872"/>
                    <a:ext cx="681" cy="150"/>
                    <a:chOff x="1565" y="2568"/>
                    <a:chExt cx="1118" cy="279"/>
                  </a:xfrm>
                </p:grpSpPr>
                <p:sp>
                  <p:nvSpPr>
                    <p:cNvPr id="49" name="AutoShape 37"/>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0" name="AutoShape 38"/>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1" name="AutoShape 39"/>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52" name="AutoShape 40"/>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44" name="Group 41"/>
                  <p:cNvGrpSpPr>
                    <a:grpSpLocks/>
                  </p:cNvGrpSpPr>
                  <p:nvPr/>
                </p:nvGrpSpPr>
                <p:grpSpPr bwMode="auto">
                  <a:xfrm rot="56115" flipH="1" flipV="1">
                    <a:off x="3704" y="1878"/>
                    <a:ext cx="681" cy="150"/>
                    <a:chOff x="1565" y="2568"/>
                    <a:chExt cx="1118" cy="279"/>
                  </a:xfrm>
                </p:grpSpPr>
                <p:sp>
                  <p:nvSpPr>
                    <p:cNvPr id="45" name="AutoShape 42"/>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6" name="AutoShape 43"/>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7" name="AutoShape 44"/>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48" name="AutoShape 45"/>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38" name="Text Box 79"/>
              <p:cNvSpPr txBox="1">
                <a:spLocks noChangeArrowheads="1"/>
              </p:cNvSpPr>
              <p:nvPr/>
            </p:nvSpPr>
            <p:spPr bwMode="gray">
              <a:xfrm>
                <a:off x="3135525" y="3570802"/>
                <a:ext cx="857638" cy="618982"/>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Colocação</a:t>
                </a:r>
                <a:r>
                  <a:rPr lang="en-US" sz="1200" b="1" dirty="0">
                    <a:solidFill>
                      <a:schemeClr val="tx1"/>
                    </a:solidFill>
                    <a:latin typeface="Huawei Sans" panose="020C0503030203020204" pitchFamily="34" charset="0"/>
                    <a:ea typeface="+mn-ea"/>
                  </a:rPr>
                  <a:t> de </a:t>
                </a:r>
                <a:r>
                  <a:rPr lang="en-US" sz="1200" b="1" dirty="0" err="1">
                    <a:solidFill>
                      <a:schemeClr val="tx1"/>
                    </a:solidFill>
                    <a:latin typeface="Huawei Sans" panose="020C0503030203020204" pitchFamily="34" charset="0"/>
                    <a:ea typeface="+mn-ea"/>
                  </a:rPr>
                  <a:t>dutos</a:t>
                </a:r>
                <a:endParaRPr lang="en-US" sz="1200" b="1" dirty="0">
                  <a:solidFill>
                    <a:schemeClr val="tx1"/>
                  </a:solidFill>
                  <a:latin typeface="Huawei Sans" panose="020C0503030203020204" pitchFamily="34" charset="0"/>
                  <a:ea typeface="+mn-ea"/>
                </a:endParaRPr>
              </a:p>
            </p:txBody>
          </p:sp>
          <p:pic>
            <p:nvPicPr>
              <p:cNvPr id="39" name="Picture 91" descr="Picture1"/>
              <p:cNvPicPr>
                <a:picLocks noChangeAspect="1" noChangeArrowheads="1"/>
              </p:cNvPicPr>
              <p:nvPr/>
            </p:nvPicPr>
            <p:blipFill>
              <a:blip r:embed="rId4" cstate="email"/>
              <a:srcRect/>
              <a:stretch>
                <a:fillRect/>
              </a:stretch>
            </p:blipFill>
            <p:spPr bwMode="auto">
              <a:xfrm>
                <a:off x="3181350" y="3382963"/>
                <a:ext cx="825500" cy="377825"/>
              </a:xfrm>
              <a:prstGeom prst="rect">
                <a:avLst/>
              </a:prstGeom>
              <a:noFill/>
              <a:ln w="9525">
                <a:noFill/>
                <a:miter lim="800000"/>
                <a:headEnd/>
                <a:tailEnd/>
              </a:ln>
            </p:spPr>
          </p:pic>
        </p:grpSp>
        <p:grpSp>
          <p:nvGrpSpPr>
            <p:cNvPr id="53" name="组合 93"/>
            <p:cNvGrpSpPr/>
            <p:nvPr/>
          </p:nvGrpSpPr>
          <p:grpSpPr>
            <a:xfrm>
              <a:off x="6400479" y="2702019"/>
              <a:ext cx="1130464" cy="1298355"/>
              <a:chOff x="4965621" y="2870336"/>
              <a:chExt cx="1088356" cy="1400857"/>
            </a:xfrm>
          </p:grpSpPr>
          <p:grpSp>
            <p:nvGrpSpPr>
              <p:cNvPr id="54" name="Group 46"/>
              <p:cNvGrpSpPr>
                <a:grpSpLocks/>
              </p:cNvGrpSpPr>
              <p:nvPr/>
            </p:nvGrpSpPr>
            <p:grpSpPr bwMode="auto">
              <a:xfrm>
                <a:off x="4999038" y="3048918"/>
                <a:ext cx="1041400" cy="1050925"/>
                <a:chOff x="3149" y="2079"/>
                <a:chExt cx="656" cy="662"/>
              </a:xfrm>
            </p:grpSpPr>
            <p:pic>
              <p:nvPicPr>
                <p:cNvPr id="57" name="Picture 47" descr="circuler_1"/>
                <p:cNvPicPr>
                  <a:picLocks noChangeAspect="1" noChangeArrowheads="1"/>
                </p:cNvPicPr>
                <p:nvPr/>
              </p:nvPicPr>
              <p:blipFill>
                <a:blip r:embed="rId5" cstate="email"/>
                <a:srcRect/>
                <a:stretch>
                  <a:fillRect/>
                </a:stretch>
              </p:blipFill>
              <p:spPr bwMode="gray">
                <a:xfrm>
                  <a:off x="3149" y="2079"/>
                  <a:ext cx="656" cy="661"/>
                </a:xfrm>
                <a:prstGeom prst="rect">
                  <a:avLst/>
                </a:prstGeom>
                <a:noFill/>
                <a:ln w="9525">
                  <a:noFill/>
                  <a:miter lim="800000"/>
                  <a:headEnd/>
                  <a:tailEnd/>
                </a:ln>
              </p:spPr>
            </p:pic>
            <p:sp>
              <p:nvSpPr>
                <p:cNvPr id="58" name="Oval 48"/>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59" name="Group 49"/>
                <p:cNvGrpSpPr>
                  <a:grpSpLocks/>
                </p:cNvGrpSpPr>
                <p:nvPr/>
              </p:nvGrpSpPr>
              <p:grpSpPr bwMode="auto">
                <a:xfrm>
                  <a:off x="3195" y="2610"/>
                  <a:ext cx="575" cy="111"/>
                  <a:chOff x="3704" y="1872"/>
                  <a:chExt cx="827" cy="156"/>
                </a:xfrm>
              </p:grpSpPr>
              <p:grpSp>
                <p:nvGrpSpPr>
                  <p:cNvPr id="60" name="Group 50"/>
                  <p:cNvGrpSpPr>
                    <a:grpSpLocks/>
                  </p:cNvGrpSpPr>
                  <p:nvPr/>
                </p:nvGrpSpPr>
                <p:grpSpPr bwMode="auto">
                  <a:xfrm rot="-1297425" flipH="1" flipV="1">
                    <a:off x="3850" y="1872"/>
                    <a:ext cx="681" cy="150"/>
                    <a:chOff x="1565" y="2568"/>
                    <a:chExt cx="1118" cy="279"/>
                  </a:xfrm>
                </p:grpSpPr>
                <p:sp>
                  <p:nvSpPr>
                    <p:cNvPr id="66" name="AutoShape 51"/>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7" name="AutoShape 52"/>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8" name="AutoShape 53"/>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9" name="AutoShape 54"/>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61" name="Group 55"/>
                  <p:cNvGrpSpPr>
                    <a:grpSpLocks/>
                  </p:cNvGrpSpPr>
                  <p:nvPr/>
                </p:nvGrpSpPr>
                <p:grpSpPr bwMode="auto">
                  <a:xfrm rot="56115" flipH="1" flipV="1">
                    <a:off x="3704" y="1878"/>
                    <a:ext cx="681" cy="150"/>
                    <a:chOff x="1565" y="2568"/>
                    <a:chExt cx="1118" cy="279"/>
                  </a:xfrm>
                </p:grpSpPr>
                <p:sp>
                  <p:nvSpPr>
                    <p:cNvPr id="62" name="AutoShape 56"/>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3" name="AutoShape 57"/>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4" name="AutoShape 58"/>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65" name="AutoShape 59"/>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55" name="Text Box 78"/>
              <p:cNvSpPr txBox="1">
                <a:spLocks noChangeArrowheads="1"/>
              </p:cNvSpPr>
              <p:nvPr/>
            </p:nvSpPr>
            <p:spPr bwMode="gray">
              <a:xfrm>
                <a:off x="4965621" y="2870336"/>
                <a:ext cx="1088356" cy="1400857"/>
              </a:xfrm>
              <a:prstGeom prst="rect">
                <a:avLst/>
              </a:prstGeom>
              <a:noFill/>
              <a:ln w="9525">
                <a:noFill/>
                <a:miter lim="800000"/>
                <a:headEnd/>
                <a:tailEnd/>
              </a:ln>
            </p:spPr>
            <p:txBody>
              <a:bodyPr wrap="square" anchor="ctr">
                <a:noAutofit/>
              </a:bodyPr>
              <a:lstStyle/>
              <a:p>
                <a:pPr algn="ctr" fontAlgn="ctr">
                  <a:spcBef>
                    <a:spcPct val="50000"/>
                  </a:spcBef>
                </a:pPr>
                <a:r>
                  <a:rPr lang="pt-BR" sz="1200" b="1" dirty="0">
                    <a:solidFill>
                      <a:schemeClr val="tx1"/>
                    </a:solidFill>
                    <a:latin typeface="Huawei Sans" panose="020C0503030203020204" pitchFamily="34" charset="0"/>
                    <a:ea typeface="+mn-ea"/>
                  </a:rPr>
                  <a:t>Construção de buracos e câmaras de visita</a:t>
                </a:r>
                <a:endParaRPr lang="en-US" sz="1200" b="1" dirty="0">
                  <a:solidFill>
                    <a:schemeClr val="tx1"/>
                  </a:solidFill>
                  <a:latin typeface="Huawei Sans" panose="020C0503030203020204" pitchFamily="34" charset="0"/>
                  <a:ea typeface="+mn-ea"/>
                </a:endParaRPr>
              </a:p>
            </p:txBody>
          </p:sp>
          <p:pic>
            <p:nvPicPr>
              <p:cNvPr id="56" name="Picture 92" descr="Picture1"/>
              <p:cNvPicPr>
                <a:picLocks noChangeAspect="1" noChangeArrowheads="1"/>
              </p:cNvPicPr>
              <p:nvPr/>
            </p:nvPicPr>
            <p:blipFill>
              <a:blip r:embed="rId4" cstate="email"/>
              <a:srcRect/>
              <a:stretch>
                <a:fillRect/>
              </a:stretch>
            </p:blipFill>
            <p:spPr bwMode="auto">
              <a:xfrm>
                <a:off x="5114925" y="3066381"/>
                <a:ext cx="825500" cy="377825"/>
              </a:xfrm>
              <a:prstGeom prst="rect">
                <a:avLst/>
              </a:prstGeom>
              <a:noFill/>
              <a:ln w="9525">
                <a:noFill/>
                <a:miter lim="800000"/>
                <a:headEnd/>
                <a:tailEnd/>
              </a:ln>
            </p:spPr>
          </p:pic>
        </p:grpSp>
        <p:grpSp>
          <p:nvGrpSpPr>
            <p:cNvPr id="70" name="组合 88"/>
            <p:cNvGrpSpPr/>
            <p:nvPr/>
          </p:nvGrpSpPr>
          <p:grpSpPr>
            <a:xfrm>
              <a:off x="8473252" y="2860178"/>
              <a:ext cx="1081691" cy="974028"/>
              <a:chOff x="6961188" y="3376613"/>
              <a:chExt cx="1041400" cy="1050925"/>
            </a:xfrm>
          </p:grpSpPr>
          <p:grpSp>
            <p:nvGrpSpPr>
              <p:cNvPr id="71" name="Group 60"/>
              <p:cNvGrpSpPr>
                <a:grpSpLocks/>
              </p:cNvGrpSpPr>
              <p:nvPr/>
            </p:nvGrpSpPr>
            <p:grpSpPr bwMode="auto">
              <a:xfrm>
                <a:off x="6961188" y="3376613"/>
                <a:ext cx="1041400" cy="1050925"/>
                <a:chOff x="4385" y="2074"/>
                <a:chExt cx="656" cy="662"/>
              </a:xfrm>
            </p:grpSpPr>
            <p:pic>
              <p:nvPicPr>
                <p:cNvPr id="74" name="Picture 61" descr="circuler_1"/>
                <p:cNvPicPr>
                  <a:picLocks noChangeAspect="1" noChangeArrowheads="1"/>
                </p:cNvPicPr>
                <p:nvPr/>
              </p:nvPicPr>
              <p:blipFill>
                <a:blip r:embed="rId5" cstate="email"/>
                <a:srcRect/>
                <a:stretch>
                  <a:fillRect/>
                </a:stretch>
              </p:blipFill>
              <p:spPr bwMode="gray">
                <a:xfrm>
                  <a:off x="4385" y="2074"/>
                  <a:ext cx="656" cy="661"/>
                </a:xfrm>
                <a:prstGeom prst="rect">
                  <a:avLst/>
                </a:prstGeom>
                <a:noFill/>
                <a:ln w="9525">
                  <a:noFill/>
                  <a:miter lim="800000"/>
                  <a:headEnd/>
                  <a:tailEnd/>
                </a:ln>
              </p:spPr>
            </p:pic>
            <p:sp>
              <p:nvSpPr>
                <p:cNvPr id="75" name="Oval 62"/>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w="9525" algn="ctr">
                  <a:noFill/>
                  <a:round/>
                  <a:headEnd/>
                  <a:tailEnd/>
                </a:ln>
                <a:effectLst/>
              </p:spPr>
              <p:txBody>
                <a:bodyPr wrap="square" anchor="ctr">
                  <a:noAutofit/>
                </a:bodyPr>
                <a:lstStyle/>
                <a:p>
                  <a:pPr fontAlgn="ctr">
                    <a:defRPr/>
                  </a:pPr>
                  <a:endParaRPr lang="en-US" altLang="zh-CN" dirty="0">
                    <a:solidFill>
                      <a:schemeClr val="tx1"/>
                    </a:solidFill>
                    <a:latin typeface="Huawei Sans" panose="020C0503030203020204" pitchFamily="34" charset="0"/>
                    <a:ea typeface="+mn-ea"/>
                  </a:endParaRPr>
                </a:p>
              </p:txBody>
            </p:sp>
            <p:grpSp>
              <p:nvGrpSpPr>
                <p:cNvPr id="76" name="Group 63"/>
                <p:cNvGrpSpPr>
                  <a:grpSpLocks/>
                </p:cNvGrpSpPr>
                <p:nvPr/>
              </p:nvGrpSpPr>
              <p:grpSpPr bwMode="auto">
                <a:xfrm>
                  <a:off x="4431" y="2605"/>
                  <a:ext cx="575" cy="111"/>
                  <a:chOff x="3704" y="1872"/>
                  <a:chExt cx="827" cy="156"/>
                </a:xfrm>
              </p:grpSpPr>
              <p:grpSp>
                <p:nvGrpSpPr>
                  <p:cNvPr id="77" name="Group 64"/>
                  <p:cNvGrpSpPr>
                    <a:grpSpLocks/>
                  </p:cNvGrpSpPr>
                  <p:nvPr/>
                </p:nvGrpSpPr>
                <p:grpSpPr bwMode="auto">
                  <a:xfrm rot="-1297425" flipH="1" flipV="1">
                    <a:off x="3850" y="1872"/>
                    <a:ext cx="681" cy="150"/>
                    <a:chOff x="1565" y="2568"/>
                    <a:chExt cx="1118" cy="279"/>
                  </a:xfrm>
                </p:grpSpPr>
                <p:sp>
                  <p:nvSpPr>
                    <p:cNvPr id="83" name="AutoShape 65"/>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4" name="AutoShape 66"/>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5" name="AutoShape 67"/>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6" name="AutoShape 68"/>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nvGrpSpPr>
                  <p:cNvPr id="78" name="Group 69"/>
                  <p:cNvGrpSpPr>
                    <a:grpSpLocks/>
                  </p:cNvGrpSpPr>
                  <p:nvPr/>
                </p:nvGrpSpPr>
                <p:grpSpPr bwMode="auto">
                  <a:xfrm rot="56115" flipH="1" flipV="1">
                    <a:off x="3704" y="1878"/>
                    <a:ext cx="681" cy="150"/>
                    <a:chOff x="1565" y="2568"/>
                    <a:chExt cx="1118" cy="279"/>
                  </a:xfrm>
                </p:grpSpPr>
                <p:sp>
                  <p:nvSpPr>
                    <p:cNvPr id="79" name="AutoShape 70"/>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0" name="AutoShape 71"/>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1" name="AutoShape 72"/>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2" name="AutoShape 73"/>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grpSp>
          </p:grpSp>
          <p:sp>
            <p:nvSpPr>
              <p:cNvPr id="72" name="Text Box 80"/>
              <p:cNvSpPr txBox="1">
                <a:spLocks noChangeArrowheads="1"/>
              </p:cNvSpPr>
              <p:nvPr/>
            </p:nvSpPr>
            <p:spPr bwMode="gray">
              <a:xfrm>
                <a:off x="7012618" y="3436927"/>
                <a:ext cx="974602" cy="879608"/>
              </a:xfrm>
              <a:prstGeom prst="rect">
                <a:avLst/>
              </a:prstGeom>
              <a:noFill/>
              <a:ln w="9525">
                <a:noFill/>
                <a:miter lim="800000"/>
                <a:headEnd/>
                <a:tailEnd/>
              </a:ln>
            </p:spPr>
            <p:txBody>
              <a:bodyPr wrap="square" anchor="ctr">
                <a:noAutofit/>
              </a:bodyPr>
              <a:lstStyle/>
              <a:p>
                <a:pPr algn="ctr" fontAlgn="ctr">
                  <a:spcBef>
                    <a:spcPct val="50000"/>
                  </a:spcBef>
                </a:pPr>
                <a:r>
                  <a:rPr lang="en-US" sz="1200" b="1" dirty="0" err="1">
                    <a:solidFill>
                      <a:schemeClr val="tx1"/>
                    </a:solidFill>
                    <a:latin typeface="Huawei Sans" panose="020C0503030203020204" pitchFamily="34" charset="0"/>
                    <a:ea typeface="+mn-ea"/>
                  </a:rPr>
                  <a:t>Enchimento</a:t>
                </a:r>
                <a:endParaRPr lang="en-US" sz="1200" b="1" dirty="0">
                  <a:solidFill>
                    <a:schemeClr val="tx1"/>
                  </a:solidFill>
                  <a:latin typeface="Huawei Sans" panose="020C0503030203020204" pitchFamily="34" charset="0"/>
                  <a:ea typeface="+mn-ea"/>
                </a:endParaRPr>
              </a:p>
            </p:txBody>
          </p:sp>
          <p:pic>
            <p:nvPicPr>
              <p:cNvPr id="73" name="Picture 93" descr="Picture1"/>
              <p:cNvPicPr>
                <a:picLocks noChangeAspect="1" noChangeArrowheads="1"/>
              </p:cNvPicPr>
              <p:nvPr/>
            </p:nvPicPr>
            <p:blipFill>
              <a:blip r:embed="rId4" cstate="email"/>
              <a:srcRect/>
              <a:stretch>
                <a:fillRect/>
              </a:stretch>
            </p:blipFill>
            <p:spPr bwMode="auto">
              <a:xfrm>
                <a:off x="7077075" y="3392488"/>
                <a:ext cx="825500" cy="377825"/>
              </a:xfrm>
              <a:prstGeom prst="rect">
                <a:avLst/>
              </a:prstGeom>
              <a:noFill/>
              <a:ln w="9525">
                <a:noFill/>
                <a:miter lim="800000"/>
                <a:headEnd/>
                <a:tailEnd/>
              </a:ln>
            </p:spPr>
          </p:pic>
        </p:grpSp>
        <p:grpSp>
          <p:nvGrpSpPr>
            <p:cNvPr id="87" name="Group 94"/>
            <p:cNvGrpSpPr>
              <a:grpSpLocks/>
            </p:cNvGrpSpPr>
            <p:nvPr/>
          </p:nvGrpSpPr>
          <p:grpSpPr bwMode="auto">
            <a:xfrm>
              <a:off x="1242740" y="2632120"/>
              <a:ext cx="9497776" cy="1424259"/>
              <a:chOff x="0" y="2015"/>
              <a:chExt cx="5760" cy="968"/>
            </a:xfrm>
          </p:grpSpPr>
          <p:sp>
            <p:nvSpPr>
              <p:cNvPr id="88" name="Rectangle 95"/>
              <p:cNvSpPr>
                <a:spLocks noChangeArrowheads="1"/>
              </p:cNvSpPr>
              <p:nvPr/>
            </p:nvSpPr>
            <p:spPr bwMode="ltGray">
              <a:xfrm>
                <a:off x="0" y="2475"/>
                <a:ext cx="624" cy="48"/>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89" name="Rectangle 96"/>
              <p:cNvSpPr>
                <a:spLocks noChangeArrowheads="1"/>
              </p:cNvSpPr>
              <p:nvPr/>
            </p:nvSpPr>
            <p:spPr bwMode="ltGray">
              <a:xfrm>
                <a:off x="5088" y="2471"/>
                <a:ext cx="672" cy="48"/>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0" name="Rectangle 97"/>
              <p:cNvSpPr>
                <a:spLocks noChangeArrowheads="1"/>
              </p:cNvSpPr>
              <p:nvPr/>
            </p:nvSpPr>
            <p:spPr bwMode="ltGray">
              <a:xfrm>
                <a:off x="1383" y="2475"/>
                <a:ext cx="501"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1" name="Rectangle 98"/>
              <p:cNvSpPr>
                <a:spLocks noChangeArrowheads="1"/>
              </p:cNvSpPr>
              <p:nvPr/>
            </p:nvSpPr>
            <p:spPr bwMode="ltGray">
              <a:xfrm>
                <a:off x="2639" y="2475"/>
                <a:ext cx="457"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2" name="Rectangle 99"/>
              <p:cNvSpPr>
                <a:spLocks noChangeArrowheads="1"/>
              </p:cNvSpPr>
              <p:nvPr/>
            </p:nvSpPr>
            <p:spPr bwMode="ltGray">
              <a:xfrm>
                <a:off x="3861" y="2475"/>
                <a:ext cx="476" cy="47"/>
              </a:xfrm>
              <a:prstGeom prst="rect">
                <a:avLst/>
              </a:pr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3" name="AutoShape 100"/>
              <p:cNvSpPr>
                <a:spLocks noChangeArrowheads="1"/>
              </p:cNvSpPr>
              <p:nvPr/>
            </p:nvSpPr>
            <p:spPr bwMode="ltGray">
              <a:xfrm>
                <a:off x="1839" y="2072"/>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4" name="AutoShape 101"/>
              <p:cNvSpPr>
                <a:spLocks noChangeArrowheads="1"/>
              </p:cNvSpPr>
              <p:nvPr/>
            </p:nvSpPr>
            <p:spPr bwMode="ltGray">
              <a:xfrm>
                <a:off x="4297" y="2072"/>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5" name="AutoShape 102"/>
              <p:cNvSpPr>
                <a:spLocks noChangeArrowheads="1"/>
              </p:cNvSpPr>
              <p:nvPr/>
            </p:nvSpPr>
            <p:spPr bwMode="ltGray">
              <a:xfrm flipV="1">
                <a:off x="603" y="2015"/>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sp>
            <p:nvSpPr>
              <p:cNvPr id="96" name="AutoShape 103"/>
              <p:cNvSpPr>
                <a:spLocks noChangeArrowheads="1"/>
              </p:cNvSpPr>
              <p:nvPr/>
            </p:nvSpPr>
            <p:spPr bwMode="ltGray">
              <a:xfrm flipV="1">
                <a:off x="3063" y="2015"/>
                <a:ext cx="831" cy="911"/>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square" anchor="ctr">
                <a:noAutofit/>
              </a:bodyPr>
              <a:lstStyle/>
              <a:p>
                <a:pPr fontAlgn="ctr"/>
                <a:endParaRPr lang="en-US" altLang="zh-CN" dirty="0">
                  <a:solidFill>
                    <a:schemeClr val="tx1"/>
                  </a:solidFill>
                  <a:latin typeface="Huawei Sans" panose="020C0503030203020204" pitchFamily="34" charset="0"/>
                  <a:ea typeface="+mn-ea"/>
                </a:endParaRPr>
              </a:p>
            </p:txBody>
          </p:sp>
        </p:grpSp>
        <p:pic>
          <p:nvPicPr>
            <p:cNvPr id="97" name="Picture 2"/>
            <p:cNvPicPr preferRelativeResize="0">
              <a:picLocks noChangeArrowheads="1"/>
            </p:cNvPicPr>
            <p:nvPr/>
          </p:nvPicPr>
          <p:blipFill>
            <a:blip r:embed="rId6" cstate="email"/>
            <a:srcRect/>
            <a:stretch>
              <a:fillRect/>
            </a:stretch>
          </p:blipFill>
          <p:spPr bwMode="auto">
            <a:xfrm>
              <a:off x="835633" y="1272599"/>
              <a:ext cx="2209790"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2"/>
            <p:cNvPicPr>
              <a:picLocks noChangeAspect="1" noChangeArrowheads="1"/>
            </p:cNvPicPr>
            <p:nvPr/>
          </p:nvPicPr>
          <p:blipFill>
            <a:blip r:embed="rId7" cstate="email"/>
            <a:srcRect/>
            <a:stretch>
              <a:fillRect/>
            </a:stretch>
          </p:blipFill>
          <p:spPr bwMode="auto">
            <a:xfrm>
              <a:off x="3755740" y="4173809"/>
              <a:ext cx="2249662" cy="1476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3"/>
            <p:cNvPicPr preferRelativeResize="0">
              <a:picLocks noChangeArrowheads="1"/>
            </p:cNvPicPr>
            <p:nvPr/>
          </p:nvPicPr>
          <p:blipFill>
            <a:blip r:embed="rId8" cstate="email"/>
            <a:srcRect/>
            <a:stretch>
              <a:fillRect/>
            </a:stretch>
          </p:blipFill>
          <p:spPr bwMode="auto">
            <a:xfrm>
              <a:off x="8830581" y="4096595"/>
              <a:ext cx="2251048"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0" name="Picture 3"/>
            <p:cNvPicPr preferRelativeResize="0">
              <a:picLocks noChangeArrowheads="1"/>
            </p:cNvPicPr>
            <p:nvPr/>
          </p:nvPicPr>
          <p:blipFill>
            <a:blip r:embed="rId9" cstate="email"/>
            <a:srcRect/>
            <a:stretch>
              <a:fillRect/>
            </a:stretch>
          </p:blipFill>
          <p:spPr bwMode="auto">
            <a:xfrm>
              <a:off x="6099644" y="1305951"/>
              <a:ext cx="2251048" cy="1478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20" name="五边形 119"/>
          <p:cNvSpPr/>
          <p:nvPr/>
        </p:nvSpPr>
        <p:spPr bwMode="auto">
          <a:xfrm>
            <a:off x="6018635" y="33538"/>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121" name="燕尾形 120"/>
          <p:cNvSpPr/>
          <p:nvPr/>
        </p:nvSpPr>
        <p:spPr bwMode="auto">
          <a:xfrm>
            <a:off x="6772579" y="37766"/>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122" name="燕尾形 121"/>
          <p:cNvSpPr/>
          <p:nvPr/>
        </p:nvSpPr>
        <p:spPr bwMode="auto">
          <a:xfrm>
            <a:off x="7606728" y="33539"/>
            <a:ext cx="930125" cy="224284"/>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Obras</a:t>
            </a:r>
            <a:r>
              <a:rPr lang="en-US" sz="1200" dirty="0">
                <a:solidFill>
                  <a:srgbClr val="FFFFFF"/>
                </a:solidFill>
                <a:latin typeface="Huawei Sans" panose="020C0503030203020204" pitchFamily="34" charset="0"/>
                <a:ea typeface="方正兰亭黑简体" panose="02000000000000000000" pitchFamily="2" charset="-122"/>
              </a:rPr>
              <a:t> </a:t>
            </a:r>
            <a:r>
              <a:rPr lang="en-US" sz="1200" dirty="0" err="1">
                <a:solidFill>
                  <a:srgbClr val="FFFFFF"/>
                </a:solidFill>
                <a:latin typeface="Huawei Sans" panose="020C0503030203020204" pitchFamily="34" charset="0"/>
                <a:ea typeface="方正兰亭黑简体" panose="02000000000000000000" pitchFamily="2" charset="-122"/>
              </a:rPr>
              <a:t>civis</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123" name="燕尾形 122"/>
          <p:cNvSpPr/>
          <p:nvPr/>
        </p:nvSpPr>
        <p:spPr bwMode="auto">
          <a:xfrm>
            <a:off x="8444924" y="34532"/>
            <a:ext cx="110135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124" name="燕尾形 123"/>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125" name="燕尾形 124"/>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29275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Pólo</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Construção</a:t>
            </a:r>
            <a:r>
              <a:rPr lang="en-US" dirty="0">
                <a:latin typeface="Huawei Sans" panose="020C0503030203020204" pitchFamily="34" charset="0"/>
                <a:cs typeface="Huawei Sans" panose="020C0503030203020204" pitchFamily="34" charset="0"/>
              </a:rPr>
              <a:t> Civil</a:t>
            </a:r>
          </a:p>
        </p:txBody>
      </p:sp>
      <p:sp>
        <p:nvSpPr>
          <p:cNvPr id="10" name="矩形 9"/>
          <p:cNvSpPr/>
          <p:nvPr/>
        </p:nvSpPr>
        <p:spPr>
          <a:xfrm>
            <a:off x="451877" y="3838095"/>
            <a:ext cx="11247461" cy="2169662"/>
          </a:xfrm>
          <a:prstGeom prst="rect">
            <a:avLst/>
          </a:prstGeom>
        </p:spPr>
        <p:txBody>
          <a:bodyPr wrap="square">
            <a:noAutofit/>
          </a:bodyPr>
          <a:lstStyle/>
          <a:p>
            <a:pPr fontAlgn="ctr">
              <a:spcBef>
                <a:spcPts val="600"/>
              </a:spcBef>
              <a:spcAft>
                <a:spcPts val="600"/>
              </a:spcAft>
              <a:buClr>
                <a:srgbClr val="CC9900"/>
              </a:buClr>
            </a:pPr>
            <a:r>
              <a:rPr lang="en-US" sz="1400" dirty="0" err="1">
                <a:solidFill>
                  <a:prstClr val="black"/>
                </a:solidFill>
                <a:latin typeface="Huawei Sans" panose="020C0503030203020204" pitchFamily="34" charset="0"/>
                <a:ea typeface="方正兰亭黑简体" panose="02000000000000000000" pitchFamily="2" charset="-122"/>
              </a:rPr>
              <a:t>Notas</a:t>
            </a:r>
            <a:r>
              <a:rPr lang="en-US" sz="1400" dirty="0">
                <a:solidFill>
                  <a:prstClr val="black"/>
                </a:solidFill>
                <a:latin typeface="Huawei Sans" panose="020C0503030203020204" pitchFamily="34" charset="0"/>
                <a:ea typeface="方正兰亭黑简体" panose="02000000000000000000" pitchFamily="2" charset="-122"/>
              </a:rPr>
              <a:t> :</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Transportes: Em áreas com transportes inconvenientes, ter em conta a duração do projeto e o aumento de custos subsequentes</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Terreno: A duração, o custo e a qualidade estão muito dependentes do terreno e devem ser ajustados de acordo com as condições locais</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Clima: Considerar o impacto das condições climatéricas na duração e no custo</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Compensação: Trata-se de um fator importante que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afecta</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 duração e o custo do projeto. Devem ser tidas em conta as leis relevantes e as leis e regulamentos locais</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Custo: A qualidade dos materiais de engenharia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afecta</a:t>
            </a: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diretamente a duração, a qualidade e o custo do projeto</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1" name="TextBox 18"/>
          <p:cNvSpPr txBox="1"/>
          <p:nvPr/>
        </p:nvSpPr>
        <p:spPr>
          <a:xfrm>
            <a:off x="767408" y="1716991"/>
            <a:ext cx="2058464" cy="123067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trajeto, a distância e a profundidade do poço do novo poste devem cumprir os requisitos do projeto de engenharia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 distância do poste é de 35-55 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2" name="圆角矩形 75"/>
          <p:cNvSpPr/>
          <p:nvPr/>
        </p:nvSpPr>
        <p:spPr>
          <a:xfrm>
            <a:off x="668565" y="1269775"/>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1. </a:t>
            </a:r>
            <a:r>
              <a:rPr lang="en-US" sz="1400" b="1" dirty="0" err="1">
                <a:solidFill>
                  <a:prstClr val="white"/>
                </a:solidFill>
                <a:latin typeface="Huawei Sans" panose="020C0503030203020204" pitchFamily="34" charset="0"/>
                <a:ea typeface="方正兰亭黑简体" panose="02000000000000000000" pitchFamily="2" charset="-122"/>
              </a:rPr>
              <a:t>Cavar</a:t>
            </a:r>
            <a:r>
              <a:rPr lang="en-US" sz="1400" b="1" dirty="0">
                <a:solidFill>
                  <a:prstClr val="white"/>
                </a:solidFill>
                <a:latin typeface="Huawei Sans" panose="020C0503030203020204" pitchFamily="34" charset="0"/>
                <a:ea typeface="方正兰亭黑简体" panose="02000000000000000000" pitchFamily="2" charset="-122"/>
              </a:rPr>
              <a:t> um </a:t>
            </a:r>
            <a:r>
              <a:rPr lang="en-US" sz="1400" b="1" dirty="0" err="1">
                <a:solidFill>
                  <a:prstClr val="white"/>
                </a:solidFill>
                <a:latin typeface="Huawei Sans" panose="020C0503030203020204" pitchFamily="34" charset="0"/>
                <a:ea typeface="方正兰亭黑简体" panose="02000000000000000000" pitchFamily="2" charset="-122"/>
              </a:rPr>
              <a:t>buraco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668565" y="1708577"/>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TextBox 18"/>
          <p:cNvSpPr txBox="1"/>
          <p:nvPr/>
        </p:nvSpPr>
        <p:spPr>
          <a:xfrm>
            <a:off x="3602555" y="1713373"/>
            <a:ext cx="2448272" cy="1389680"/>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Determinar a posição do poste com base no projeto de construção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Escavar o buraco do poste com base nos requisitos da especificação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5" name="圆角矩形 75"/>
          <p:cNvSpPr/>
          <p:nvPr/>
        </p:nvSpPr>
        <p:spPr>
          <a:xfrm>
            <a:off x="3503712" y="1266156"/>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2. </a:t>
            </a:r>
            <a:r>
              <a:rPr lang="en-US" sz="1400" b="1" dirty="0" err="1">
                <a:solidFill>
                  <a:prstClr val="white"/>
                </a:solidFill>
                <a:latin typeface="Huawei Sans" panose="020C0503030203020204" pitchFamily="34" charset="0"/>
                <a:ea typeface="方正兰亭黑简体" panose="02000000000000000000" pitchFamily="2" charset="-122"/>
              </a:rPr>
              <a:t>Erguer</a:t>
            </a:r>
            <a:r>
              <a:rPr lang="en-US" sz="1400" b="1" dirty="0">
                <a:solidFill>
                  <a:prstClr val="white"/>
                </a:solidFill>
                <a:latin typeface="Huawei Sans" panose="020C0503030203020204" pitchFamily="34" charset="0"/>
                <a:ea typeface="方正兰亭黑简体" panose="02000000000000000000" pitchFamily="2" charset="-122"/>
              </a:rPr>
              <a:t> o poste</a:t>
            </a:r>
          </a:p>
        </p:txBody>
      </p:sp>
      <p:sp>
        <p:nvSpPr>
          <p:cNvPr id="16" name="圆角矩形 75"/>
          <p:cNvSpPr/>
          <p:nvPr/>
        </p:nvSpPr>
        <p:spPr>
          <a:xfrm>
            <a:off x="3503712" y="1704958"/>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TextBox 18"/>
          <p:cNvSpPr txBox="1"/>
          <p:nvPr/>
        </p:nvSpPr>
        <p:spPr>
          <a:xfrm>
            <a:off x="6406955" y="1711702"/>
            <a:ext cx="2448272" cy="1548689"/>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 o ângulo incluído for superior a 60 graus, adicionar um fio de esticamento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Quatro fios de esticamento são instalados nos lados esquerdo e direito de cada 16 postes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8" name="圆角矩形 75"/>
          <p:cNvSpPr/>
          <p:nvPr/>
        </p:nvSpPr>
        <p:spPr>
          <a:xfrm>
            <a:off x="6308112" y="1264486"/>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ea typeface="方正兰亭黑简体" panose="02000000000000000000" pitchFamily="2" charset="-122"/>
              </a:rPr>
              <a:t>3. Preparar os fios de estiramento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6308112" y="1703288"/>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TextBox 18"/>
          <p:cNvSpPr txBox="1"/>
          <p:nvPr/>
        </p:nvSpPr>
        <p:spPr>
          <a:xfrm>
            <a:off x="9242102" y="1708083"/>
            <a:ext cx="2448272" cy="2401711"/>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 inclinação máxima permitida deve estar em conformidade com as especificações de projeto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cabo de suspensão deve ser fixado mecanicamente</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No trecho em linha reta, o cabo de suspensão é fixado a cada 500 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1" name="圆角矩形 75"/>
          <p:cNvSpPr/>
          <p:nvPr/>
        </p:nvSpPr>
        <p:spPr>
          <a:xfrm>
            <a:off x="9143259" y="1260867"/>
            <a:ext cx="254711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ea typeface="方正兰亭黑简体" panose="02000000000000000000" pitchFamily="2" charset="-122"/>
              </a:rPr>
              <a:t>4. Colocar os cabos de suspensão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22" name="圆角矩形 75"/>
          <p:cNvSpPr/>
          <p:nvPr/>
        </p:nvSpPr>
        <p:spPr>
          <a:xfrm>
            <a:off x="9143259" y="1699669"/>
            <a:ext cx="2547115" cy="208147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下箭头 63"/>
          <p:cNvSpPr/>
          <p:nvPr/>
        </p:nvSpPr>
        <p:spPr>
          <a:xfrm rot="5400000" flipV="1">
            <a:off x="3056982" y="2432247"/>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24" name="下箭头 63"/>
          <p:cNvSpPr/>
          <p:nvPr/>
        </p:nvSpPr>
        <p:spPr>
          <a:xfrm rot="5400000" flipV="1">
            <a:off x="5862061" y="2432246"/>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25" name="下箭头 63"/>
          <p:cNvSpPr/>
          <p:nvPr/>
        </p:nvSpPr>
        <p:spPr>
          <a:xfrm rot="5400000" flipV="1">
            <a:off x="8720665" y="2424391"/>
            <a:ext cx="553073" cy="439229"/>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44" name="五边形 43"/>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45" name="燕尾形 44"/>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46" name="燕尾形 45"/>
          <p:cNvSpPr/>
          <p:nvPr/>
        </p:nvSpPr>
        <p:spPr bwMode="auto">
          <a:xfrm>
            <a:off x="7692859" y="43125"/>
            <a:ext cx="930125" cy="224284"/>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Obras</a:t>
            </a:r>
            <a:r>
              <a:rPr lang="en-US" sz="1200" dirty="0">
                <a:solidFill>
                  <a:srgbClr val="FFFFFF"/>
                </a:solidFill>
                <a:latin typeface="Huawei Sans" panose="020C0503030203020204" pitchFamily="34" charset="0"/>
                <a:ea typeface="方正兰亭黑简体" panose="02000000000000000000" pitchFamily="2" charset="-122"/>
              </a:rPr>
              <a:t> </a:t>
            </a:r>
            <a:r>
              <a:rPr lang="en-US" sz="1200" dirty="0" err="1">
                <a:solidFill>
                  <a:srgbClr val="FFFFFF"/>
                </a:solidFill>
                <a:latin typeface="Huawei Sans" panose="020C0503030203020204" pitchFamily="34" charset="0"/>
                <a:ea typeface="方正兰亭黑简体" panose="02000000000000000000" pitchFamily="2" charset="-122"/>
              </a:rPr>
              <a:t>civis</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47" name="燕尾形 46"/>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48" name="燕尾形 47"/>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49" name="燕尾形 48"/>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164364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err="1">
                <a:latin typeface="Huawei Sans" panose="020C0503030203020204" pitchFamily="34" charset="0"/>
                <a:cs typeface="Huawei Sans" panose="020C0503030203020204" pitchFamily="34" charset="0"/>
              </a:rPr>
              <a:t>Soterramento</a:t>
            </a:r>
            <a:r>
              <a:rPr lang="en-US" dirty="0">
                <a:latin typeface="Huawei Sans" panose="020C0503030203020204" pitchFamily="34" charset="0"/>
                <a:cs typeface="Huawei Sans" panose="020C0503030203020204" pitchFamily="34" charset="0"/>
              </a:rPr>
              <a:t> </a:t>
            </a:r>
            <a:r>
              <a:rPr lang="en-US" dirty="0" err="1">
                <a:latin typeface="Huawei Sans" panose="020C0503030203020204" pitchFamily="34" charset="0"/>
                <a:cs typeface="Huawei Sans" panose="020C0503030203020204" pitchFamily="34" charset="0"/>
              </a:rPr>
              <a:t>direto</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432421" y="4576454"/>
            <a:ext cx="11824429" cy="1838966"/>
          </a:xfrm>
          <a:prstGeom prst="rect">
            <a:avLst/>
          </a:prstGeom>
        </p:spPr>
        <p:txBody>
          <a:bodyPr wrap="square">
            <a:noAutofit/>
          </a:bodyPr>
          <a:lstStyle/>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Escavar as valas com base nas linhas marcadas durante o novo levantamento do trajeto. Assegurar que o comprimento da vala e o coeficiente de inclinação satisfazem os requisitos do projeto</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Instalar os cabos ópticos na secção escavada, conforme planejado e em tempo útil, para evitar o desmoronamento da vala causado pela chuva</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Assegurar que o fundo da vala está nivelado, sem cascalho, e colocar terra fina ou areia no fundo da vala de terra cinzenta ou </a:t>
            </a:r>
            <a:r>
              <a:rPr lang="pt-BR" sz="14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semi-cinzenta</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Aceitação de trabalho oculto em valas escavadas</a:t>
            </a:r>
            <a:r>
              <a:rPr lang="en-US" sz="14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nvGrpSpPr>
          <p:cNvPr id="4" name="组合 3"/>
          <p:cNvGrpSpPr/>
          <p:nvPr/>
        </p:nvGrpSpPr>
        <p:grpSpPr>
          <a:xfrm>
            <a:off x="1470989" y="1253510"/>
            <a:ext cx="9343575" cy="3356987"/>
            <a:chOff x="1470989" y="1253510"/>
            <a:chExt cx="9343575" cy="3356987"/>
          </a:xfrm>
        </p:grpSpPr>
        <p:pic>
          <p:nvPicPr>
            <p:cNvPr id="11268" name="Picture 4" descr="C:\Users\zwx655787\AppData\Roaming\eSpace_Desktop\UserData\zwx655787\imagefiles\FE662379-2557-46B8-8EEB-2FF351ED2D5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271" y="1489050"/>
              <a:ext cx="2609850" cy="2886076"/>
            </a:xfrm>
            <a:prstGeom prst="rect">
              <a:avLst/>
            </a:prstGeom>
            <a:noFill/>
            <a:extLst>
              <a:ext uri="{909E8E84-426E-40DD-AFC4-6F175D3DCCD1}">
                <a14:hiddenFill xmlns:a14="http://schemas.microsoft.com/office/drawing/2010/main">
                  <a:solidFill>
                    <a:srgbClr val="FFFFFF"/>
                  </a:solidFill>
                </a14:hiddenFill>
              </a:ext>
            </a:extLst>
          </p:spPr>
        </p:pic>
        <p:sp>
          <p:nvSpPr>
            <p:cNvPr id="12" name="Oval 3"/>
            <p:cNvSpPr>
              <a:spLocks noChangeArrowheads="1"/>
            </p:cNvSpPr>
            <p:nvPr/>
          </p:nvSpPr>
          <p:spPr bwMode="gray">
            <a:xfrm>
              <a:off x="4327080" y="1253510"/>
              <a:ext cx="3519286" cy="3356987"/>
            </a:xfrm>
            <a:prstGeom prst="ellipse">
              <a:avLst/>
            </a:prstGeom>
            <a:noFill/>
            <a:ln w="28575" cap="rnd">
              <a:solidFill>
                <a:schemeClr val="bg2"/>
              </a:solidFill>
              <a:prstDash val="sysDot"/>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nvGrpSpPr>
            <p:cNvPr id="13" name="Group 5"/>
            <p:cNvGrpSpPr>
              <a:grpSpLocks/>
            </p:cNvGrpSpPr>
            <p:nvPr/>
          </p:nvGrpSpPr>
          <p:grpSpPr bwMode="auto">
            <a:xfrm>
              <a:off x="2237940" y="1631533"/>
              <a:ext cx="1949922" cy="2654323"/>
              <a:chOff x="193" y="1350"/>
              <a:chExt cx="1310" cy="1780"/>
            </a:xfrm>
          </p:grpSpPr>
          <p:sp>
            <p:nvSpPr>
              <p:cNvPr id="14" name="Freeform 6"/>
              <p:cNvSpPr>
                <a:spLocks/>
              </p:cNvSpPr>
              <p:nvPr/>
            </p:nvSpPr>
            <p:spPr bwMode="gray">
              <a:xfrm flipV="1">
                <a:off x="193" y="1350"/>
                <a:ext cx="1310" cy="749"/>
              </a:xfrm>
              <a:custGeom>
                <a:avLst/>
                <a:gdLst>
                  <a:gd name="T0" fmla="*/ 1305 w 1210"/>
                  <a:gd name="T1" fmla="*/ 5784 h 97"/>
                  <a:gd name="T2" fmla="*/ 1418 w 1210"/>
                  <a:gd name="T3" fmla="*/ 0 h 97"/>
                  <a:gd name="T4" fmla="*/ 114 w 1210"/>
                  <a:gd name="T5" fmla="*/ 0 h 97"/>
                  <a:gd name="T6" fmla="*/ 0 w 1210"/>
                  <a:gd name="T7" fmla="*/ 5784 h 97"/>
                  <a:gd name="T8" fmla="*/ 1305 w 1210"/>
                  <a:gd name="T9" fmla="*/ 5784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78787"/>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15" name="Freeform 7"/>
              <p:cNvSpPr>
                <a:spLocks/>
              </p:cNvSpPr>
              <p:nvPr/>
            </p:nvSpPr>
            <p:spPr bwMode="gray">
              <a:xfrm>
                <a:off x="196" y="2381"/>
                <a:ext cx="1307" cy="749"/>
              </a:xfrm>
              <a:custGeom>
                <a:avLst/>
                <a:gdLst>
                  <a:gd name="T0" fmla="*/ 1298 w 1210"/>
                  <a:gd name="T1" fmla="*/ 5784 h 97"/>
                  <a:gd name="T2" fmla="*/ 1412 w 1210"/>
                  <a:gd name="T3" fmla="*/ 0 h 97"/>
                  <a:gd name="T4" fmla="*/ 113 w 1210"/>
                  <a:gd name="T5" fmla="*/ 0 h 97"/>
                  <a:gd name="T6" fmla="*/ 0 w 1210"/>
                  <a:gd name="T7" fmla="*/ 5784 h 97"/>
                  <a:gd name="T8" fmla="*/ 1298 w 1210"/>
                  <a:gd name="T9" fmla="*/ 5784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58585"/>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sp>
          <p:nvSpPr>
            <p:cNvPr id="16" name="AutoShape 8"/>
            <p:cNvSpPr>
              <a:spLocks noChangeArrowheads="1"/>
            </p:cNvSpPr>
            <p:nvPr/>
          </p:nvSpPr>
          <p:spPr bwMode="gray">
            <a:xfrm>
              <a:off x="1470989" y="2500570"/>
              <a:ext cx="3432602" cy="895266"/>
            </a:xfrm>
            <a:prstGeom prst="rightArrow">
              <a:avLst>
                <a:gd name="adj1" fmla="val 54000"/>
                <a:gd name="adj2" fmla="val 68618"/>
              </a:avLst>
            </a:prstGeom>
            <a:gradFill rotWithShape="1">
              <a:gsLst>
                <a:gs pos="0">
                  <a:srgbClr val="6A5919"/>
                </a:gs>
                <a:gs pos="100000">
                  <a:srgbClr val="E5C037"/>
                </a:gs>
              </a:gsLst>
              <a:lin ang="0" scaled="1"/>
            </a:gradFill>
            <a:ln w="9525" algn="ctr">
              <a:solidFill>
                <a:schemeClr val="tx2"/>
              </a:solidFill>
              <a:miter lim="800000"/>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17" name="Rectangle 9"/>
            <p:cNvSpPr>
              <a:spLocks noChangeArrowheads="1"/>
            </p:cNvSpPr>
            <p:nvPr/>
          </p:nvSpPr>
          <p:spPr bwMode="gray">
            <a:xfrm>
              <a:off x="1625669" y="1466319"/>
              <a:ext cx="2458354" cy="2934286"/>
            </a:xfrm>
            <a:prstGeom prst="rect">
              <a:avLst/>
            </a:prstGeom>
            <a:solidFill>
              <a:schemeClr val="bg2">
                <a:lumMod val="20000"/>
                <a:lumOff val="80000"/>
              </a:schemeClr>
            </a:solidFill>
            <a:ln w="9525">
              <a:solidFill>
                <a:schemeClr val="tx1"/>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grpSp>
          <p:nvGrpSpPr>
            <p:cNvPr id="18" name="Group 11"/>
            <p:cNvGrpSpPr>
              <a:grpSpLocks/>
            </p:cNvGrpSpPr>
            <p:nvPr/>
          </p:nvGrpSpPr>
          <p:grpSpPr bwMode="auto">
            <a:xfrm>
              <a:off x="8044310" y="1580197"/>
              <a:ext cx="2000547" cy="2645580"/>
              <a:chOff x="4267" y="1389"/>
              <a:chExt cx="1344" cy="1774"/>
            </a:xfrm>
          </p:grpSpPr>
          <p:sp>
            <p:nvSpPr>
              <p:cNvPr id="19" name="Freeform 12"/>
              <p:cNvSpPr>
                <a:spLocks/>
              </p:cNvSpPr>
              <p:nvPr/>
            </p:nvSpPr>
            <p:spPr bwMode="gray">
              <a:xfrm flipH="1" flipV="1">
                <a:off x="4267" y="1389"/>
                <a:ext cx="1344" cy="747"/>
              </a:xfrm>
              <a:custGeom>
                <a:avLst/>
                <a:gdLst>
                  <a:gd name="T0" fmla="*/ 1373 w 1210"/>
                  <a:gd name="T1" fmla="*/ 5753 h 97"/>
                  <a:gd name="T2" fmla="*/ 1493 w 1210"/>
                  <a:gd name="T3" fmla="*/ 0 h 97"/>
                  <a:gd name="T4" fmla="*/ 120 w 1210"/>
                  <a:gd name="T5" fmla="*/ 0 h 97"/>
                  <a:gd name="T6" fmla="*/ 0 w 1210"/>
                  <a:gd name="T7" fmla="*/ 5753 h 97"/>
                  <a:gd name="T8" fmla="*/ 1373 w 1210"/>
                  <a:gd name="T9" fmla="*/ 5753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sp>
            <p:nvSpPr>
              <p:cNvPr id="20" name="Freeform 13"/>
              <p:cNvSpPr>
                <a:spLocks/>
              </p:cNvSpPr>
              <p:nvPr/>
            </p:nvSpPr>
            <p:spPr bwMode="gray">
              <a:xfrm flipH="1">
                <a:off x="4267" y="2416"/>
                <a:ext cx="1329" cy="747"/>
              </a:xfrm>
              <a:custGeom>
                <a:avLst/>
                <a:gdLst>
                  <a:gd name="T0" fmla="*/ 1342 w 1210"/>
                  <a:gd name="T1" fmla="*/ 5753 h 97"/>
                  <a:gd name="T2" fmla="*/ 1460 w 1210"/>
                  <a:gd name="T3" fmla="*/ 0 h 97"/>
                  <a:gd name="T4" fmla="*/ 118 w 1210"/>
                  <a:gd name="T5" fmla="*/ 0 h 97"/>
                  <a:gd name="T6" fmla="*/ 0 w 1210"/>
                  <a:gd name="T7" fmla="*/ 5753 h 97"/>
                  <a:gd name="T8" fmla="*/ 1342 w 1210"/>
                  <a:gd name="T9" fmla="*/ 5753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gradFill>
              <a:ln w="9525">
                <a:solidFill>
                  <a:srgbClr val="808080"/>
                </a:solidFill>
                <a:round/>
                <a:headEnd/>
                <a:tailEnd/>
              </a:ln>
            </p:spPr>
            <p:txBody>
              <a:bodyPr wrap="square" anchor="ctr">
                <a:noAutofit/>
              </a:bodyPr>
              <a:lstStyle/>
              <a:p>
                <a:pPr fontAlgn="ctr"/>
                <a:endParaRPr lang="en-US" altLang="zh-CN" dirty="0">
                  <a:latin typeface="Huawei Sans" panose="020C0503030203020204" pitchFamily="34" charset="0"/>
                  <a:ea typeface="+mn-ea"/>
                  <a:cs typeface="Arial" pitchFamily="34" charset="0"/>
                </a:endParaRPr>
              </a:p>
            </p:txBody>
          </p:sp>
        </p:grpSp>
        <p:sp>
          <p:nvSpPr>
            <p:cNvPr id="21" name="AutoShape 14"/>
            <p:cNvSpPr>
              <a:spLocks noChangeArrowheads="1"/>
            </p:cNvSpPr>
            <p:nvPr/>
          </p:nvSpPr>
          <p:spPr bwMode="gray">
            <a:xfrm flipH="1">
              <a:off x="7358259" y="2546033"/>
              <a:ext cx="3456305" cy="790352"/>
            </a:xfrm>
            <a:prstGeom prst="rightArrow">
              <a:avLst>
                <a:gd name="adj1" fmla="val 62213"/>
                <a:gd name="adj2" fmla="val 69425"/>
              </a:avLst>
            </a:prstGeom>
            <a:gradFill rotWithShape="1">
              <a:gsLst>
                <a:gs pos="0">
                  <a:schemeClr val="accent2">
                    <a:gamma/>
                    <a:shade val="46275"/>
                    <a:invGamma/>
                  </a:schemeClr>
                </a:gs>
                <a:gs pos="100000">
                  <a:schemeClr val="accent2"/>
                </a:gs>
              </a:gsLst>
              <a:lin ang="0" scaled="1"/>
            </a:gradFill>
            <a:ln w="9525" algn="ctr">
              <a:solidFill>
                <a:schemeClr val="tx2"/>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sp>
          <p:nvSpPr>
            <p:cNvPr id="22" name="Text Box 17"/>
            <p:cNvSpPr txBox="1">
              <a:spLocks noChangeArrowheads="1"/>
            </p:cNvSpPr>
            <p:nvPr/>
          </p:nvSpPr>
          <p:spPr bwMode="gray">
            <a:xfrm>
              <a:off x="1638662" y="1648143"/>
              <a:ext cx="2445361" cy="2351622"/>
            </a:xfrm>
            <a:prstGeom prst="rect">
              <a:avLst/>
            </a:prstGeom>
            <a:noFill/>
            <a:ln w="9525">
              <a:noFill/>
              <a:miter lim="800000"/>
              <a:headEnd/>
              <a:tailEnd/>
            </a:ln>
          </p:spPr>
          <p:txBody>
            <a:bodyPr wrap="square">
              <a:noAutofit/>
            </a:bodyPr>
            <a:lstStyle/>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 volume de terraplenagem (m3) de uma vala para cabos pode ser calculado através da seguinte fórmula </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pPr fontAlgn="ct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 = (A+B) × H ÷ 2 × L</a:t>
              </a:r>
            </a:p>
            <a:p>
              <a:pPr fontAlgn="ct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onde</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 volume de terraplenagem (m3) da vala para cabos</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 largura inferior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B: largura superior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H: profundidade da vala (m)</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L: comprimento da vala (1000 m)</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3" name="Rectangle 18"/>
            <p:cNvSpPr>
              <a:spLocks noChangeArrowheads="1"/>
            </p:cNvSpPr>
            <p:nvPr/>
          </p:nvSpPr>
          <p:spPr bwMode="gray">
            <a:xfrm>
              <a:off x="8196184" y="1465992"/>
              <a:ext cx="2460014" cy="2934613"/>
            </a:xfrm>
            <a:prstGeom prst="rect">
              <a:avLst/>
            </a:prstGeom>
            <a:solidFill>
              <a:schemeClr val="bg2">
                <a:lumMod val="20000"/>
                <a:lumOff val="80000"/>
              </a:schemeClr>
            </a:solidFill>
            <a:ln w="9525">
              <a:solidFill>
                <a:schemeClr val="tx1"/>
              </a:solidFill>
              <a:miter lim="800000"/>
              <a:headEnd/>
              <a:tailEnd/>
            </a:ln>
            <a:effectLst/>
          </p:spPr>
          <p:txBody>
            <a:bodyPr wrap="square" anchor="ctr">
              <a:noAutofit/>
            </a:bodyPr>
            <a:lstStyle/>
            <a:p>
              <a:pPr fontAlgn="ctr">
                <a:defRPr/>
              </a:pPr>
              <a:endParaRPr lang="en-US" altLang="zh-CN" dirty="0">
                <a:latin typeface="Huawei Sans" panose="020C0503030203020204" pitchFamily="34" charset="0"/>
                <a:ea typeface="+mn-ea"/>
                <a:cs typeface="Arial" pitchFamily="34" charset="0"/>
              </a:endParaRPr>
            </a:p>
          </p:txBody>
        </p:sp>
        <p:sp>
          <p:nvSpPr>
            <p:cNvPr id="24" name="Text Box 19"/>
            <p:cNvSpPr txBox="1">
              <a:spLocks noChangeArrowheads="1"/>
            </p:cNvSpPr>
            <p:nvPr/>
          </p:nvSpPr>
          <p:spPr bwMode="gray">
            <a:xfrm>
              <a:off x="8250926" y="1667319"/>
              <a:ext cx="2326089" cy="2515732"/>
            </a:xfrm>
            <a:prstGeom prst="rect">
              <a:avLst/>
            </a:prstGeom>
            <a:noFill/>
            <a:ln w="9525">
              <a:noFill/>
              <a:miter lim="800000"/>
              <a:headEnd/>
              <a:tailEnd/>
            </a:ln>
          </p:spPr>
          <p:txBody>
            <a:bodyPr wrap="square">
              <a:noAutofit/>
            </a:bodyPr>
            <a:lstStyle/>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 figura mostra a secção transversal de uma vala para cabos. Especificamente </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H: profundidade da vala, que varia consoante os requisitos dos diferentes países e é determinada com base nos requisitos do cliente</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a:p>
              <a:pPr fontAlgn="ctr"/>
              <a:r>
                <a:rPr lang="pt-BR"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B: largura superior da vala, que é determinada após a seleção do coeficiente de inclinação com base no grau de amolecimento do solo local</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sp>
        <p:nvSpPr>
          <p:cNvPr id="38" name="五边形 37"/>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9" name="燕尾形 38"/>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40" name="燕尾形 39"/>
          <p:cNvSpPr/>
          <p:nvPr/>
        </p:nvSpPr>
        <p:spPr bwMode="auto">
          <a:xfrm>
            <a:off x="7692859" y="43125"/>
            <a:ext cx="930125" cy="224284"/>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Obras</a:t>
            </a:r>
            <a:r>
              <a:rPr lang="en-US" sz="1200" dirty="0">
                <a:solidFill>
                  <a:srgbClr val="FFFFFF"/>
                </a:solidFill>
                <a:latin typeface="Huawei Sans" panose="020C0503030203020204" pitchFamily="34" charset="0"/>
                <a:ea typeface="方正兰亭黑简体" panose="02000000000000000000" pitchFamily="2" charset="-122"/>
              </a:rPr>
              <a:t> </a:t>
            </a:r>
            <a:r>
              <a:rPr lang="en-US" sz="1200" dirty="0" err="1">
                <a:solidFill>
                  <a:srgbClr val="FFFFFF"/>
                </a:solidFill>
                <a:latin typeface="Huawei Sans" panose="020C0503030203020204" pitchFamily="34" charset="0"/>
                <a:ea typeface="方正兰亭黑简体" panose="02000000000000000000" pitchFamily="2" charset="-122"/>
              </a:rPr>
              <a:t>civis</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41" name="燕尾形 40"/>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42" name="燕尾形 41"/>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43" name="燕尾形 42"/>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03729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sz="1600" dirty="0">
                <a:latin typeface="Huawei Sans" panose="020C0503030203020204" pitchFamily="34" charset="0"/>
              </a:rPr>
              <a:t>Os cabos de ar soprado são geralmente encaminhados através de vários métodos.</a:t>
            </a: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Encaminhamento de </a:t>
            </a:r>
            <a:r>
              <a:rPr lang="pt-BR" dirty="0" err="1">
                <a:latin typeface="Huawei Sans" panose="020C0503030203020204" pitchFamily="34" charset="0"/>
                <a:cs typeface="Huawei Sans" panose="020C0503030203020204" pitchFamily="34" charset="0"/>
              </a:rPr>
              <a:t>micro-cabos</a:t>
            </a:r>
            <a:r>
              <a:rPr lang="pt-BR" dirty="0">
                <a:latin typeface="Huawei Sans" panose="020C0503030203020204" pitchFamily="34" charset="0"/>
                <a:cs typeface="Huawei Sans" panose="020C0503030203020204" pitchFamily="34" charset="0"/>
              </a:rPr>
              <a:t> por sopro de ar (1)</a:t>
            </a:r>
            <a:endParaRPr lang="en-US" dirty="0">
              <a:latin typeface="Huawei Sans" panose="020C0503030203020204" pitchFamily="34" charset="0"/>
              <a:cs typeface="Huawei Sans" panose="020C0503030203020204" pitchFamily="34"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721549745"/>
              </p:ext>
            </p:extLst>
          </p:nvPr>
        </p:nvGraphicFramePr>
        <p:xfrm>
          <a:off x="512085" y="1725972"/>
          <a:ext cx="11220638" cy="4264000"/>
        </p:xfrm>
        <a:graphic>
          <a:graphicData uri="http://schemas.openxmlformats.org/drawingml/2006/table">
            <a:tbl>
              <a:tblPr/>
              <a:tblGrid>
                <a:gridCol w="1143359">
                  <a:extLst>
                    <a:ext uri="{9D8B030D-6E8A-4147-A177-3AD203B41FA5}">
                      <a16:colId xmlns:a16="http://schemas.microsoft.com/office/drawing/2014/main" val="20000"/>
                    </a:ext>
                  </a:extLst>
                </a:gridCol>
                <a:gridCol w="3359093">
                  <a:extLst>
                    <a:ext uri="{9D8B030D-6E8A-4147-A177-3AD203B41FA5}">
                      <a16:colId xmlns:a16="http://schemas.microsoft.com/office/drawing/2014/main" val="20001"/>
                    </a:ext>
                  </a:extLst>
                </a:gridCol>
                <a:gridCol w="3359093">
                  <a:extLst>
                    <a:ext uri="{9D8B030D-6E8A-4147-A177-3AD203B41FA5}">
                      <a16:colId xmlns:a16="http://schemas.microsoft.com/office/drawing/2014/main" val="20002"/>
                    </a:ext>
                  </a:extLst>
                </a:gridCol>
                <a:gridCol w="3359093">
                  <a:extLst>
                    <a:ext uri="{9D8B030D-6E8A-4147-A177-3AD203B41FA5}">
                      <a16:colId xmlns:a16="http://schemas.microsoft.com/office/drawing/2014/main" val="20003"/>
                    </a:ext>
                  </a:extLst>
                </a:gridCol>
              </a:tblGrid>
              <a:tr h="512186">
                <a:tc>
                  <a:txBody>
                    <a:bodyPr/>
                    <a:lstStyle/>
                    <a:p>
                      <a:pPr algn="l" rtl="0" fontAlgn="ctr">
                        <a:lnSpc>
                          <a:spcPct val="100000"/>
                        </a:lnSpc>
                        <a:spcAft>
                          <a:spcPts val="0"/>
                        </a:spcAft>
                      </a:pPr>
                      <a:endParaRPr lang="en-US" altLang="zh-CN" sz="1200" kern="100" dirty="0">
                        <a:solidFill>
                          <a:schemeClr val="bg1"/>
                        </a:solidFill>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pt-BR"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Relé de sopro de ar</a:t>
                      </a:r>
                      <a:endPar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Sopro</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ar</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intermédio</a:t>
                      </a:r>
                      <a:endPar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lnSpc>
                          <a:spcPct val="100000"/>
                        </a:lnSpc>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Soprador</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ar</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Leapfrog</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288014">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rtl="0" fontAlgn="ctr">
                        <a:lnSpc>
                          <a:spcPct val="100000"/>
                        </a:lnSpc>
                        <a:spcAft>
                          <a:spcPts val="0"/>
                        </a:spcAft>
                      </a:pPr>
                      <a:endParaRPr lang="en-US" altLang="zh-CN" sz="1200" kern="1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39017">
                <a:tc>
                  <a:txBody>
                    <a:bodyPr/>
                    <a:lstStyle/>
                    <a:p>
                      <a:pPr algn="ctr" fontAlgn="ctr">
                        <a:lnSpc>
                          <a:spcPct val="100000"/>
                        </a:lnSpc>
                        <a:spcAft>
                          <a:spcPts val="0"/>
                        </a:spcAf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Pros</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Teoricamente, a distância de sopro de ar pode ser infinita.</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de sopro de cabos pode ajudar a instalar cabos ópticos de longa distância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investimento inicial é reduzido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de sopro de cabos pode ajudar a instalar cabos ópticos de longa distância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algn="l" defTabSz="801688"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investimento inicial é reduzido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39017">
                <a:tc>
                  <a:txBody>
                    <a:bodyPr/>
                    <a:lstStyle/>
                    <a:p>
                      <a:pPr algn="ctr" fontAlgn="ctr">
                        <a:lnSpc>
                          <a:spcPct val="100000"/>
                        </a:lnSpc>
                        <a:spcAft>
                          <a:spcPts val="0"/>
                        </a:spcAft>
                      </a:pPr>
                      <a:r>
                        <a:rPr lang="en-US" sz="1200" dirty="0">
                          <a:latin typeface="Huawei Sans" panose="020C0503030203020204" pitchFamily="34" charset="0"/>
                          <a:ea typeface="方正兰亭黑简体" panose="02000000000000000000" pitchFamily="2" charset="-122"/>
                          <a:cs typeface="Huawei Sans" panose="020C0503030203020204" pitchFamily="34" charset="0"/>
                        </a:rPr>
                        <a:t>Cons</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altLang="zh-CN"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difícil determinar a posição dos pontos de insuflação de ar</a:t>
                      </a:r>
                      <a:r>
                        <a:rPr lang="en-US" altLang="zh-CN"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necessário um grande número de dispositivos e o investimento inicial é elevado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É necessário rebobinar o cabo, o que demora muito tempo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Elevada carga de trabalho e baixa eficiência do enrolamento de cabos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39017">
                <a:tc>
                  <a:txBody>
                    <a:bodyPr/>
                    <a:lstStyle/>
                    <a:p>
                      <a:pPr algn="ctr" fontAlgn="ctr">
                        <a:lnSpc>
                          <a:spcPct val="100000"/>
                        </a:lnSpc>
                        <a:spcAft>
                          <a:spcPts val="0"/>
                        </a:spcAft>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Distância de sopro de ar</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de cada secção é de 1-2 km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total pode atingir 12 km ou mais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lvl="1" indent="-285750" algn="l" rtl="0" fontAlgn="ctr">
                        <a:lnSpc>
                          <a:spcPct val="100000"/>
                        </a:lnSpc>
                        <a:spcBef>
                          <a:spcPts val="742"/>
                        </a:spcBef>
                        <a:spcAft>
                          <a:spcPts val="0"/>
                        </a:spcAft>
                        <a:buSzPct val="50000"/>
                        <a:buFont typeface="Wingdings" panose="05000000000000000000" pitchFamily="2" charset="2"/>
                        <a:buChar char="l"/>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de cada secção é de 1-2 km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lvl="1" indent="-285750" algn="l" rtl="0" fontAlgn="ctr">
                        <a:lnSpc>
                          <a:spcPct val="100000"/>
                        </a:lnSpc>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 comprimento total de uma cablagem pode atingir 4 km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285750" marR="0" lvl="1" indent="-285750" algn="l" defTabSz="914400" rtl="0" eaLnBrk="1" fontAlgn="ctr" latinLnBrk="0" hangingPunct="1">
                        <a:lnSpc>
                          <a:spcPct val="100000"/>
                        </a:lnSpc>
                        <a:spcBef>
                          <a:spcPts val="742"/>
                        </a:spcBef>
                        <a:spcAft>
                          <a:spcPts val="0"/>
                        </a:spcAft>
                        <a:buClrTx/>
                        <a:buSzPct val="50000"/>
                        <a:buFont typeface="Wingdings" panose="05000000000000000000" pitchFamily="2" charset="2"/>
                        <a:buChar char="l"/>
                        <a:tabLst/>
                        <a:defRPr/>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Uma máquina de sopro de ar para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micro-cabos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e duas máquinas de rebobinagem podem ser utilizadas para instalar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micro-cabos</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com um comprimento de 6 km</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3" name="Group 4"/>
          <p:cNvGrpSpPr>
            <a:grpSpLocks/>
          </p:cNvGrpSpPr>
          <p:nvPr/>
        </p:nvGrpSpPr>
        <p:grpSpPr bwMode="auto">
          <a:xfrm>
            <a:off x="5410220" y="2351995"/>
            <a:ext cx="2418009" cy="1037671"/>
            <a:chOff x="1519" y="2777"/>
            <a:chExt cx="3995" cy="1008"/>
          </a:xfrm>
        </p:grpSpPr>
        <p:pic>
          <p:nvPicPr>
            <p:cNvPr id="14" name="Picture 5" descr="029 从中间向两端气吹"/>
            <p:cNvPicPr>
              <a:picLocks noChangeAspect="1" noChangeArrowheads="1"/>
            </p:cNvPicPr>
            <p:nvPr/>
          </p:nvPicPr>
          <p:blipFill>
            <a:blip r:embed="rId3" cstate="email"/>
            <a:srcRect/>
            <a:stretch>
              <a:fillRect/>
            </a:stretch>
          </p:blipFill>
          <p:spPr bwMode="auto">
            <a:xfrm>
              <a:off x="1655" y="2777"/>
              <a:ext cx="3584" cy="966"/>
            </a:xfrm>
            <a:prstGeom prst="rect">
              <a:avLst/>
            </a:prstGeom>
            <a:noFill/>
          </p:spPr>
        </p:pic>
        <p:sp>
          <p:nvSpPr>
            <p:cNvPr id="15" name="Text Box 6"/>
            <p:cNvSpPr txBox="1">
              <a:spLocks noChangeArrowheads="1"/>
            </p:cNvSpPr>
            <p:nvPr/>
          </p:nvSpPr>
          <p:spPr bwMode="auto">
            <a:xfrm>
              <a:off x="1519" y="3385"/>
              <a:ext cx="554" cy="359"/>
            </a:xfrm>
            <a:prstGeom prst="rect">
              <a:avLst/>
            </a:prstGeom>
            <a:noFill/>
            <a:ln w="9525">
              <a:noFill/>
              <a:miter lim="800000"/>
              <a:headEnd/>
              <a:tailEnd/>
            </a:ln>
            <a:effectLst/>
          </p:spPr>
          <p:txBody>
            <a:bodyPr wrap="square">
              <a:noAutofit/>
            </a:bodyPr>
            <a:lstStyle/>
            <a:p>
              <a:pPr fontAlgn="ctr"/>
              <a:r>
                <a:rPr lang="en-US" sz="1800" dirty="0">
                  <a:solidFill>
                    <a:schemeClr val="tx1"/>
                  </a:solidFill>
                  <a:latin typeface="Huawei Sans" panose="020C0503030203020204" pitchFamily="34" charset="0"/>
                  <a:ea typeface="+mn-ea"/>
                </a:rPr>
                <a:t>A</a:t>
              </a:r>
            </a:p>
          </p:txBody>
        </p:sp>
        <p:sp>
          <p:nvSpPr>
            <p:cNvPr id="16" name="Text Box 7"/>
            <p:cNvSpPr txBox="1">
              <a:spLocks noChangeArrowheads="1"/>
            </p:cNvSpPr>
            <p:nvPr/>
          </p:nvSpPr>
          <p:spPr bwMode="auto">
            <a:xfrm>
              <a:off x="4978" y="3426"/>
              <a:ext cx="536" cy="359"/>
            </a:xfrm>
            <a:prstGeom prst="rect">
              <a:avLst/>
            </a:prstGeom>
            <a:noFill/>
            <a:ln w="9525">
              <a:noFill/>
              <a:miter lim="800000"/>
              <a:headEnd/>
              <a:tailEnd/>
            </a:ln>
            <a:effectLst/>
          </p:spPr>
          <p:txBody>
            <a:bodyPr wrap="square">
              <a:noAutofit/>
            </a:bodyPr>
            <a:lstStyle/>
            <a:p>
              <a:pPr fontAlgn="ctr"/>
              <a:r>
                <a:rPr lang="en-US" sz="1800" dirty="0">
                  <a:solidFill>
                    <a:schemeClr val="tx1"/>
                  </a:solidFill>
                  <a:latin typeface="Huawei Sans" panose="020C0503030203020204" pitchFamily="34" charset="0"/>
                  <a:ea typeface="+mn-ea"/>
                </a:rPr>
                <a:t>B</a:t>
              </a:r>
            </a:p>
          </p:txBody>
        </p:sp>
      </p:grpSp>
      <p:pic>
        <p:nvPicPr>
          <p:cNvPr id="17" name="Picture 4" descr="030 蛙跳气吹法"/>
          <p:cNvPicPr>
            <a:picLocks noChangeAspect="1" noChangeArrowheads="1"/>
          </p:cNvPicPr>
          <p:nvPr/>
        </p:nvPicPr>
        <p:blipFill>
          <a:blip r:embed="rId4" cstate="email"/>
          <a:srcRect/>
          <a:stretch>
            <a:fillRect/>
          </a:stretch>
        </p:blipFill>
        <p:spPr bwMode="auto">
          <a:xfrm>
            <a:off x="8593441" y="2287973"/>
            <a:ext cx="2199584" cy="1152164"/>
          </a:xfrm>
          <a:prstGeom prst="rect">
            <a:avLst/>
          </a:prstGeom>
          <a:noFill/>
        </p:spPr>
      </p:pic>
      <p:pic>
        <p:nvPicPr>
          <p:cNvPr id="5" name="图片 4"/>
          <p:cNvPicPr>
            <a:picLocks noChangeAspect="1"/>
          </p:cNvPicPr>
          <p:nvPr/>
        </p:nvPicPr>
        <p:blipFill>
          <a:blip r:embed="rId5"/>
          <a:stretch>
            <a:fillRect/>
          </a:stretch>
        </p:blipFill>
        <p:spPr>
          <a:xfrm>
            <a:off x="1914783" y="2287973"/>
            <a:ext cx="2482119" cy="1228460"/>
          </a:xfrm>
          <a:prstGeom prst="rect">
            <a:avLst/>
          </a:prstGeom>
        </p:spPr>
      </p:pic>
      <p:sp>
        <p:nvSpPr>
          <p:cNvPr id="30" name="五边形 29"/>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1" name="燕尾形 30"/>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2" name="燕尾形 31"/>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3" name="燕尾形 32"/>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4" name="燕尾形 33"/>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35" name="燕尾形 34"/>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895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Encaminhamento de </a:t>
            </a:r>
            <a:r>
              <a:rPr lang="pt-BR" dirty="0" err="1">
                <a:latin typeface="Huawei Sans" panose="020C0503030203020204" pitchFamily="34" charset="0"/>
                <a:cs typeface="Huawei Sans" panose="020C0503030203020204" pitchFamily="34" charset="0"/>
              </a:rPr>
              <a:t>micro-cabos</a:t>
            </a:r>
            <a:r>
              <a:rPr lang="pt-BR" dirty="0">
                <a:latin typeface="Huawei Sans" panose="020C0503030203020204" pitchFamily="34" charset="0"/>
                <a:cs typeface="Huawei Sans" panose="020C0503030203020204" pitchFamily="34" charset="0"/>
              </a:rPr>
              <a:t> por sopro de ar (2)</a:t>
            </a:r>
            <a:endParaRPr lang="en-US" dirty="0">
              <a:latin typeface="Huawei Sans" panose="020C0503030203020204" pitchFamily="34" charset="0"/>
              <a:cs typeface="Huawei Sans" panose="020C0503030203020204" pitchFamily="34" charset="0"/>
            </a:endParaRPr>
          </a:p>
        </p:txBody>
      </p:sp>
      <p:grpSp>
        <p:nvGrpSpPr>
          <p:cNvPr id="4" name="组合 3"/>
          <p:cNvGrpSpPr/>
          <p:nvPr/>
        </p:nvGrpSpPr>
        <p:grpSpPr>
          <a:xfrm>
            <a:off x="481184" y="1242453"/>
            <a:ext cx="11251540" cy="4680000"/>
            <a:chOff x="623392" y="1459686"/>
            <a:chExt cx="10945216" cy="4328470"/>
          </a:xfrm>
        </p:grpSpPr>
        <p:sp>
          <p:nvSpPr>
            <p:cNvPr id="10" name="矩形 9"/>
            <p:cNvSpPr/>
            <p:nvPr/>
          </p:nvSpPr>
          <p:spPr>
            <a:xfrm>
              <a:off x="623392" y="1459686"/>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b="1" dirty="0" err="1">
                  <a:solidFill>
                    <a:prstClr val="white"/>
                  </a:solidFill>
                  <a:latin typeface="Huawei Sans" panose="020C0503030203020204" pitchFamily="34" charset="0"/>
                  <a:ea typeface="方正兰亭黑简体" panose="02000000000000000000" pitchFamily="2" charset="-122"/>
                </a:rPr>
                <a:t>Pontos-chave</a:t>
              </a:r>
              <a:r>
                <a:rPr lang="pt-BR" b="1" dirty="0">
                  <a:solidFill>
                    <a:prstClr val="white"/>
                  </a:solidFill>
                  <a:latin typeface="Huawei Sans" panose="020C0503030203020204" pitchFamily="34" charset="0"/>
                  <a:ea typeface="方正兰亭黑简体" panose="02000000000000000000" pitchFamily="2" charset="-122"/>
                </a:rPr>
                <a:t> do controle de qualidade</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623392" y="1992858"/>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a:solidFill>
                    <a:prstClr val="white"/>
                  </a:solidFill>
                  <a:latin typeface="Huawei Sans" panose="020C0503030203020204" pitchFamily="34" charset="0"/>
                  <a:ea typeface="方正兰亭黑简体" panose="02000000000000000000" pitchFamily="2" charset="-122"/>
                </a:rPr>
                <a:t>Antes</a:t>
              </a:r>
            </a:p>
          </p:txBody>
        </p:sp>
        <p:sp>
          <p:nvSpPr>
            <p:cNvPr id="12" name="圆角矩形 75"/>
            <p:cNvSpPr/>
            <p:nvPr/>
          </p:nvSpPr>
          <p:spPr>
            <a:xfrm>
              <a:off x="623392" y="2467654"/>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4295800" y="199300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a:solidFill>
                    <a:prstClr val="white"/>
                  </a:solidFill>
                  <a:latin typeface="Huawei Sans" panose="020C0503030203020204" pitchFamily="34" charset="0"/>
                  <a:ea typeface="方正兰亭黑简体" panose="02000000000000000000" pitchFamily="2" charset="-122"/>
                </a:rPr>
                <a:t>Durante</a:t>
              </a:r>
            </a:p>
          </p:txBody>
        </p:sp>
        <p:sp>
          <p:nvSpPr>
            <p:cNvPr id="14" name="圆角矩形 75"/>
            <p:cNvSpPr/>
            <p:nvPr/>
          </p:nvSpPr>
          <p:spPr>
            <a:xfrm>
              <a:off x="4295800" y="2467798"/>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8004212" y="1992858"/>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b="1" dirty="0" err="1">
                  <a:solidFill>
                    <a:prstClr val="white"/>
                  </a:solidFill>
                  <a:latin typeface="Huawei Sans" panose="020C0503030203020204" pitchFamily="34" charset="0"/>
                  <a:ea typeface="方正兰亭黑简体" panose="02000000000000000000" pitchFamily="2" charset="-122"/>
                </a:rPr>
                <a:t>Depois</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6" name="圆角矩形 75"/>
            <p:cNvSpPr/>
            <p:nvPr/>
          </p:nvSpPr>
          <p:spPr>
            <a:xfrm>
              <a:off x="8004212" y="2467654"/>
              <a:ext cx="3564396" cy="332035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矩形 16"/>
            <p:cNvSpPr/>
            <p:nvPr/>
          </p:nvSpPr>
          <p:spPr>
            <a:xfrm>
              <a:off x="623392" y="2479072"/>
              <a:ext cx="3528392" cy="248786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Selecionar um dispositivo de sopro de ar adequado</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Antes de soprar o cabo, efetuar a preservação do gás e o teste de continuidade</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Adicionar lubrificante ao duto antes de soprar</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18" name="矩形 17"/>
            <p:cNvSpPr/>
            <p:nvPr/>
          </p:nvSpPr>
          <p:spPr>
            <a:xfrm>
              <a:off x="4308269" y="2469043"/>
              <a:ext cx="3528392" cy="289169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Continuar a limpar o duto durante o sopro</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Manter o sopro a uma velocidade adequada para evitar a torção do cabo</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Deve ser afetado pessoal específico para proteger a extremidade da conduta e manter a comunicação</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Os operadores de equipamentos devem seguir as instruções prescritas</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19" name="矩形 18"/>
            <p:cNvSpPr/>
            <p:nvPr/>
          </p:nvSpPr>
          <p:spPr>
            <a:xfrm>
              <a:off x="7995706" y="2479072"/>
              <a:ext cx="3572901" cy="276742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Utilizar o OTDR para verificar a integridade do cabo ótico</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宋体" panose="02010600030101010101" pitchFamily="2" charset="-122"/>
                </a:rPr>
                <a:t>Os cabos ópticos ou </a:t>
              </a:r>
              <a:r>
                <a:rPr lang="pt-BR" sz="1600" dirty="0" err="1">
                  <a:latin typeface="Huawei Sans" panose="020C0503030203020204" pitchFamily="34" charset="0"/>
                  <a:ea typeface="方正兰亭黑简体" panose="02000000000000000000" pitchFamily="2" charset="-122"/>
                  <a:cs typeface="宋体" panose="02010600030101010101" pitchFamily="2" charset="-122"/>
                </a:rPr>
                <a:t>microdutos</a:t>
              </a:r>
              <a:r>
                <a:rPr lang="pt-BR" sz="1600" dirty="0">
                  <a:latin typeface="Huawei Sans" panose="020C0503030203020204" pitchFamily="34" charset="0"/>
                  <a:ea typeface="方正兰亭黑简体" panose="02000000000000000000" pitchFamily="2" charset="-122"/>
                  <a:cs typeface="宋体" panose="02010600030101010101" pitchFamily="2" charset="-122"/>
                </a:rPr>
                <a:t> devem ser encaminhados em câmaras de visita ou orifícios manuais em conformidade com as especificações</a:t>
              </a:r>
              <a:r>
                <a:rPr lang="en-US" sz="1600" dirty="0">
                  <a:latin typeface="Huawei Sans" panose="020C0503030203020204" pitchFamily="34" charset="0"/>
                  <a:ea typeface="方正兰亭黑简体" panose="02000000000000000000" pitchFamily="2" charset="-122"/>
                  <a:cs typeface="宋体" panose="02010600030101010101" pitchFamily="2" charset="-122"/>
                </a:rPr>
                <a:t>.</a:t>
              </a:r>
            </a:p>
          </p:txBody>
        </p:sp>
      </p:grpSp>
      <p:sp>
        <p:nvSpPr>
          <p:cNvPr id="38" name="五边形 37"/>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9" name="燕尾形 38"/>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40" name="燕尾形 39"/>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41" name="燕尾形 40"/>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42" name="燕尾形 41"/>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43" name="燕尾形 42"/>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65071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p:txBody>
          <a:bodyPr/>
          <a:lstStyle/>
          <a:p>
            <a:r>
              <a:rPr lang="pt-BR" altLang="zh-CN" dirty="0"/>
              <a:t>Ao concluir este curso, você será capaz de descrever</a:t>
            </a:r>
            <a:r>
              <a:rPr lang="en-US" altLang="zh-CN" dirty="0"/>
              <a:t>:</a:t>
            </a:r>
          </a:p>
          <a:p>
            <a:pPr lvl="1"/>
            <a:r>
              <a:rPr lang="pt-BR" altLang="zh-CN" dirty="0"/>
              <a:t>A estrutura lógica e os componentes típicos de uma ODN.</a:t>
            </a:r>
          </a:p>
          <a:p>
            <a:pPr lvl="1"/>
            <a:r>
              <a:rPr lang="pt-BR" altLang="zh-CN" dirty="0"/>
              <a:t>A teoria do cálculo de atenuação de enlace ODN, bem como métodos e ferramentas para detecção de atenuação de enlace.</a:t>
            </a:r>
          </a:p>
          <a:p>
            <a:pPr lvl="1"/>
            <a:r>
              <a:rPr lang="pt-BR" altLang="zh-CN" dirty="0"/>
              <a:t>Os passos principais, </a:t>
            </a:r>
            <a:r>
              <a:rPr lang="pt-BR" altLang="zh-CN" dirty="0" err="1"/>
              <a:t>pontos-chave</a:t>
            </a:r>
            <a:r>
              <a:rPr lang="pt-BR" altLang="zh-CN" dirty="0"/>
              <a:t> para controle de qualidade e ferramentas comuns para implementação de engenharia ODN.</a:t>
            </a:r>
          </a:p>
          <a:p>
            <a:pPr lvl="1"/>
            <a:r>
              <a:rPr lang="pt-BR" altLang="zh-CN" dirty="0"/>
              <a:t>As precauções para a manutenção de ODN</a:t>
            </a:r>
            <a:r>
              <a:rPr lang="en-US" altLang="zh-CN" dirty="0"/>
              <a:t>.</a:t>
            </a:r>
          </a:p>
          <a:p>
            <a:endParaRPr lang="zh-CN" altLang="en-US" dirty="0"/>
          </a:p>
        </p:txBody>
      </p:sp>
    </p:spTree>
    <p:extLst>
      <p:ext uri="{BB962C8B-B14F-4D97-AF65-F5344CB8AC3E}">
        <p14:creationId xmlns:p14="http://schemas.microsoft.com/office/powerpoint/2010/main" val="2961709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051200"/>
            <a:ext cx="11306175" cy="4871253"/>
          </a:xfrm>
        </p:spPr>
        <p:txBody>
          <a:bodyPr wrap="square">
            <a:noAutofit/>
          </a:bodyPr>
          <a:lstStyle/>
          <a:p>
            <a:pPr>
              <a:lnSpc>
                <a:spcPct val="100000"/>
              </a:lnSpc>
            </a:pPr>
            <a:r>
              <a:rPr lang="pt-BR" sz="1600" dirty="0">
                <a:solidFill>
                  <a:prstClr val="black"/>
                </a:solidFill>
                <a:latin typeface="Huawei Sans" panose="020C0503030203020204" pitchFamily="34" charset="0"/>
              </a:rPr>
              <a:t>Os cabos de duto podem ser encaminhados manual ou mecanicamente. Preste atenção aos seguintes itens durante o encaminhamento </a:t>
            </a:r>
            <a:r>
              <a:rPr lang="en-US" sz="1600" dirty="0">
                <a:solidFill>
                  <a:prstClr val="black"/>
                </a:solidFill>
                <a:latin typeface="Huawei Sans" panose="020C0503030203020204" pitchFamily="34" charset="0"/>
              </a:rPr>
              <a:t>:</a:t>
            </a:r>
          </a:p>
          <a:p>
            <a:pPr>
              <a:lnSpc>
                <a:spcPct val="100000"/>
              </a:lnSpc>
            </a:pPr>
            <a:endParaRPr lang="en-US" altLang="zh-CN" sz="18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Passagem de cabos em duto Convencional</a:t>
            </a:r>
            <a:endParaRPr lang="en-US" dirty="0">
              <a:latin typeface="Huawei Sans" panose="020C0503030203020204" pitchFamily="34" charset="0"/>
              <a:cs typeface="Huawei Sans" panose="020C0503030203020204" pitchFamily="34" charset="0"/>
            </a:endParaRPr>
          </a:p>
        </p:txBody>
      </p:sp>
      <p:grpSp>
        <p:nvGrpSpPr>
          <p:cNvPr id="19" name="组合 18"/>
          <p:cNvGrpSpPr/>
          <p:nvPr/>
        </p:nvGrpSpPr>
        <p:grpSpPr>
          <a:xfrm>
            <a:off x="551384" y="889966"/>
            <a:ext cx="11218756" cy="5384974"/>
            <a:chOff x="547539" y="1234486"/>
            <a:chExt cx="11218756" cy="5974892"/>
          </a:xfrm>
        </p:grpSpPr>
        <p:sp>
          <p:nvSpPr>
            <p:cNvPr id="10" name="内容占位符 2"/>
            <p:cNvSpPr txBox="1">
              <a:spLocks/>
            </p:cNvSpPr>
            <p:nvPr/>
          </p:nvSpPr>
          <p:spPr>
            <a:xfrm>
              <a:off x="5123892" y="2012032"/>
              <a:ext cx="6620607" cy="2994107"/>
            </a:xfrm>
            <a:prstGeom prst="rect">
              <a:avLst/>
            </a:prstGeom>
          </p:spPr>
          <p:txBody>
            <a:bodyPr vert="horz" wrap="square" lIns="91440" tIns="45720" rIns="91440" bIns="45720" rtlCol="0">
              <a:noAutofit/>
            </a:bodyPr>
            <a:lstStyle>
              <a:lvl1pPr marL="2286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Raio de curvatura: Não pode exceder o raio de curvatura mínimo do cabo ótico (20 OD durante o encaminhamento e 10 OD quando o encaminhamento não é efetuado)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Tensão: Não pode exceder a resistência máxima à tração (geralmente 600 libras para tubos tampão e cabos de fita</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Duto: Especificamente a entrada/saída de câmaras de visita ou buracos manuais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União rotativa: É utilizada na extremidade do cabo ótico para evitar que os cabos sejam torcidos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Puxador: É utilizado na extremidade da linga de tração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1" name="矩形 10"/>
            <p:cNvSpPr/>
            <p:nvPr/>
          </p:nvSpPr>
          <p:spPr>
            <a:xfrm>
              <a:off x="623392" y="1234486"/>
              <a:ext cx="11142903" cy="409792"/>
            </a:xfrm>
            <a:prstGeom prst="rect">
              <a:avLst/>
            </a:prstGeom>
          </p:spPr>
          <p:txBody>
            <a:bodyPr wrap="square">
              <a:noAutofit/>
            </a:bodyPr>
            <a:lstStyle/>
            <a:p>
              <a:pPr fontAlgn="ctr"/>
              <a:endParaRPr lang="en-US" altLang="zh-CN" dirty="0">
                <a:solidFill>
                  <a:prstClr val="black"/>
                </a:solidFill>
                <a:latin typeface="Huawei Sans" panose="020C0503030203020204" pitchFamily="34" charset="0"/>
                <a:ea typeface="方正兰亭黑简体" panose="02000000000000000000" pitchFamily="2" charset="-122"/>
              </a:endParaRPr>
            </a:p>
          </p:txBody>
        </p:sp>
        <p:pic>
          <p:nvPicPr>
            <p:cNvPr id="12" name="Picture 1032"/>
            <p:cNvPicPr>
              <a:picLocks noChangeAspect="1" noChangeArrowheads="1"/>
            </p:cNvPicPr>
            <p:nvPr/>
          </p:nvPicPr>
          <p:blipFill>
            <a:blip r:embed="rId3" cstate="email"/>
            <a:srcRect/>
            <a:stretch>
              <a:fillRect/>
            </a:stretch>
          </p:blipFill>
          <p:spPr bwMode="auto">
            <a:xfrm>
              <a:off x="551384" y="2122223"/>
              <a:ext cx="3024336" cy="1439985"/>
            </a:xfrm>
            <a:prstGeom prst="rect">
              <a:avLst/>
            </a:prstGeom>
            <a:noFill/>
            <a:ln w="9525">
              <a:solidFill>
                <a:schemeClr val="tx1"/>
              </a:solidFill>
              <a:miter lim="800000"/>
              <a:headEnd/>
              <a:tailEnd/>
            </a:ln>
          </p:spPr>
        </p:pic>
        <p:pic>
          <p:nvPicPr>
            <p:cNvPr id="13" name="Picture 1033"/>
            <p:cNvPicPr>
              <a:picLocks noChangeAspect="1" noChangeArrowheads="1"/>
            </p:cNvPicPr>
            <p:nvPr/>
          </p:nvPicPr>
          <p:blipFill>
            <a:blip r:embed="rId4" cstate="email"/>
            <a:srcRect/>
            <a:stretch>
              <a:fillRect/>
            </a:stretch>
          </p:blipFill>
          <p:spPr bwMode="auto">
            <a:xfrm>
              <a:off x="551384" y="3599261"/>
              <a:ext cx="3024336" cy="1405973"/>
            </a:xfrm>
            <a:prstGeom prst="rect">
              <a:avLst/>
            </a:prstGeom>
            <a:noFill/>
            <a:ln w="9525">
              <a:solidFill>
                <a:schemeClr val="tx1"/>
              </a:solidFill>
              <a:miter lim="800000"/>
              <a:headEnd/>
              <a:tailEnd/>
            </a:ln>
          </p:spPr>
        </p:pic>
        <p:pic>
          <p:nvPicPr>
            <p:cNvPr id="14" name="Picture 12"/>
            <p:cNvPicPr>
              <a:picLocks noChangeAspect="1" noChangeArrowheads="1"/>
            </p:cNvPicPr>
            <p:nvPr/>
          </p:nvPicPr>
          <p:blipFill>
            <a:blip r:embed="rId5" cstate="email"/>
            <a:srcRect/>
            <a:stretch>
              <a:fillRect/>
            </a:stretch>
          </p:blipFill>
          <p:spPr bwMode="auto">
            <a:xfrm>
              <a:off x="3946014" y="2122222"/>
              <a:ext cx="979915" cy="726796"/>
            </a:xfrm>
            <a:prstGeom prst="rect">
              <a:avLst/>
            </a:prstGeom>
            <a:noFill/>
            <a:ln w="9525">
              <a:solidFill>
                <a:schemeClr val="tx1"/>
              </a:solidFill>
              <a:miter lim="800000"/>
              <a:headEnd/>
              <a:tailEnd/>
            </a:ln>
            <a:effectLst/>
          </p:spPr>
        </p:pic>
        <p:pic>
          <p:nvPicPr>
            <p:cNvPr id="15" name="Picture 13"/>
            <p:cNvPicPr>
              <a:picLocks noChangeAspect="1" noChangeArrowheads="1"/>
            </p:cNvPicPr>
            <p:nvPr/>
          </p:nvPicPr>
          <p:blipFill>
            <a:blip r:embed="rId6" cstate="email"/>
            <a:srcRect/>
            <a:stretch>
              <a:fillRect/>
            </a:stretch>
          </p:blipFill>
          <p:spPr bwMode="auto">
            <a:xfrm>
              <a:off x="3946014" y="3605611"/>
              <a:ext cx="983748" cy="1400528"/>
            </a:xfrm>
            <a:prstGeom prst="rect">
              <a:avLst/>
            </a:prstGeom>
            <a:noFill/>
            <a:ln w="9525">
              <a:solidFill>
                <a:schemeClr val="tx1"/>
              </a:solidFill>
              <a:miter lim="800000"/>
              <a:headEnd/>
              <a:tailEnd/>
            </a:ln>
            <a:effectLst/>
          </p:spPr>
        </p:pic>
        <p:pic>
          <p:nvPicPr>
            <p:cNvPr id="16" name="Picture 11"/>
            <p:cNvPicPr>
              <a:picLocks noChangeAspect="1" noChangeArrowheads="1"/>
            </p:cNvPicPr>
            <p:nvPr/>
          </p:nvPicPr>
          <p:blipFill>
            <a:blip r:embed="rId7" cstate="email"/>
            <a:srcRect/>
            <a:stretch>
              <a:fillRect/>
            </a:stretch>
          </p:blipFill>
          <p:spPr bwMode="auto">
            <a:xfrm>
              <a:off x="3946014" y="2918191"/>
              <a:ext cx="979915" cy="573058"/>
            </a:xfrm>
            <a:prstGeom prst="rect">
              <a:avLst/>
            </a:prstGeom>
            <a:noFill/>
            <a:ln w="9525">
              <a:solidFill>
                <a:schemeClr val="tx1"/>
              </a:solidFill>
              <a:miter lim="800000"/>
              <a:headEnd/>
              <a:tailEnd/>
            </a:ln>
            <a:effectLst/>
          </p:spPr>
        </p:pic>
        <p:pic>
          <p:nvPicPr>
            <p:cNvPr id="17" name="Picture 8"/>
            <p:cNvPicPr>
              <a:picLocks noChangeAspect="1" noChangeArrowheads="1"/>
            </p:cNvPicPr>
            <p:nvPr/>
          </p:nvPicPr>
          <p:blipFill>
            <a:blip r:embed="rId8" cstate="email"/>
            <a:srcRect/>
            <a:stretch>
              <a:fillRect/>
            </a:stretch>
          </p:blipFill>
          <p:spPr bwMode="auto">
            <a:xfrm>
              <a:off x="547539" y="5255444"/>
              <a:ext cx="4400068" cy="1548173"/>
            </a:xfrm>
            <a:prstGeom prst="rect">
              <a:avLst/>
            </a:prstGeom>
            <a:noFill/>
            <a:ln w="9525">
              <a:solidFill>
                <a:schemeClr val="tx1"/>
              </a:solidFill>
              <a:miter lim="800000"/>
              <a:headEnd/>
              <a:tailEnd/>
            </a:ln>
          </p:spPr>
        </p:pic>
        <p:sp>
          <p:nvSpPr>
            <p:cNvPr id="18" name="内容占位符 2"/>
            <p:cNvSpPr txBox="1">
              <a:spLocks/>
            </p:cNvSpPr>
            <p:nvPr/>
          </p:nvSpPr>
          <p:spPr>
            <a:xfrm>
              <a:off x="5117547" y="5146337"/>
              <a:ext cx="6626951" cy="2063041"/>
            </a:xfrm>
            <a:prstGeom prst="rect">
              <a:avLst/>
            </a:prstGeom>
          </p:spPr>
          <p:txBody>
            <a:bodyPr vert="horz" wrap="square" lIns="91440" tIns="45720" rIns="91440" bIns="45720" rtlCol="0">
              <a:noAutofit/>
            </a:bodyPr>
            <a:lstStyle>
              <a:lvl1pPr marL="2286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Tabuleiro em forma de 8: Depois de os cabos ópticos serem retirados do rolo, devem ser colocados no tabuleiro em forma de 8 para evitar que fiquem emaranhados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Lubrificante para cabos ópticos: Utilizar lubrificante para reduzir o atrito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lvl="0"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Temperatura de encaminhamento: Deve estar dentro do intervalo especificado pelo fornecedor</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sp>
        <p:nvSpPr>
          <p:cNvPr id="32" name="五边形 31"/>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3" name="燕尾形 32"/>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4" name="燕尾形 33"/>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5" name="燕尾形 34"/>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6" name="燕尾形 35"/>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37" name="燕尾形 36"/>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94341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00000"/>
              </a:lnSpc>
            </a:pPr>
            <a:r>
              <a:rPr lang="pt-BR" sz="1600" dirty="0">
                <a:solidFill>
                  <a:prstClr val="black"/>
                </a:solidFill>
                <a:latin typeface="Huawei Sans" panose="020C0503030203020204" pitchFamily="34" charset="0"/>
              </a:rPr>
              <a:t>A passagem dos cabos aéreos pode ser </a:t>
            </a:r>
            <a:r>
              <a:rPr lang="pt-BR" sz="1600" dirty="0" err="1">
                <a:solidFill>
                  <a:prstClr val="black"/>
                </a:solidFill>
                <a:latin typeface="Huawei Sans" panose="020C0503030203020204" pitchFamily="34" charset="0"/>
              </a:rPr>
              <a:t>efectuada</a:t>
            </a:r>
            <a:r>
              <a:rPr lang="pt-BR" sz="1600" dirty="0">
                <a:solidFill>
                  <a:prstClr val="black"/>
                </a:solidFill>
                <a:latin typeface="Huawei Sans" panose="020C0503030203020204" pitchFamily="34" charset="0"/>
              </a:rPr>
              <a:t> manual ou mecanicamente. Durante o encaminhamento, prestar atenção aos seguintes pontos:</a:t>
            </a:r>
            <a:endParaRPr lang="en-US" altLang="zh-CN" sz="18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Passagem de cabos aéreos tradicionais</a:t>
            </a:r>
            <a:endParaRPr lang="en-US" dirty="0">
              <a:latin typeface="Huawei Sans" panose="020C0503030203020204" pitchFamily="34" charset="0"/>
              <a:cs typeface="Huawei Sans" panose="020C0503030203020204" pitchFamily="34" charset="0"/>
            </a:endParaRPr>
          </a:p>
        </p:txBody>
      </p:sp>
      <p:sp>
        <p:nvSpPr>
          <p:cNvPr id="10" name="内容占位符 2"/>
          <p:cNvSpPr txBox="1">
            <a:spLocks/>
          </p:cNvSpPr>
          <p:nvPr/>
        </p:nvSpPr>
        <p:spPr>
          <a:xfrm>
            <a:off x="5203049" y="1700863"/>
            <a:ext cx="6528088" cy="4785926"/>
          </a:xfrm>
          <a:prstGeom prst="rect">
            <a:avLst/>
          </a:prstGeom>
        </p:spPr>
        <p:txBody>
          <a:bodyPr vert="horz" wrap="square" lIns="91440" tIns="45720" rIns="91440" bIns="45720" rtlCol="0">
            <a:noAutofit/>
          </a:bodyPr>
          <a:lstStyle>
            <a:lvl1pPr marL="2286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4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Raio de curvatura: Não pode exceder o raio de curvatura mínimo do cabo ótico (20 OD durante o encaminhamento e 10 OD quando o encaminhamento não é </a:t>
            </a:r>
            <a:r>
              <a:rPr lang="pt-BR"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efectuado</a:t>
            </a: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Tensão de tração: A tensão máxima de tração de um cabo de camada tubular solta/cabo entrançado é de 2700 N, e a tensão máxima de tração de um cabo em forma de 8 é de 9000 </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N.</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Torção descontrolada: É necessário um puxador na extremidade da cinta de tração para evitar que o cabo ótico seja torcido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Posição do conector: Recomenda-se que o conector esteja localizado no canto da ligação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Espaço livre em relação a outras instalações: Assegurar que existe espaço suficiente entre os cabos e outras instalações públicas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algn="just" fontAlgn="ctr">
              <a:lnSpc>
                <a:spcPct val="100000"/>
              </a:lnSpc>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Ligação à terra: O elemento metálico de resistência e a cinta de aço devem ser ligados à terra no ponto de união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pic>
        <p:nvPicPr>
          <p:cNvPr id="12" name="Picture 13"/>
          <p:cNvPicPr>
            <a:picLocks noChangeAspect="1" noChangeArrowheads="1"/>
          </p:cNvPicPr>
          <p:nvPr/>
        </p:nvPicPr>
        <p:blipFill>
          <a:blip r:embed="rId3" cstate="email"/>
          <a:srcRect/>
          <a:stretch>
            <a:fillRect/>
          </a:stretch>
        </p:blipFill>
        <p:spPr bwMode="auto">
          <a:xfrm>
            <a:off x="803986" y="1768959"/>
            <a:ext cx="4100611" cy="1647688"/>
          </a:xfrm>
          <a:prstGeom prst="rect">
            <a:avLst/>
          </a:prstGeom>
          <a:noFill/>
          <a:ln w="9525">
            <a:solidFill>
              <a:schemeClr val="tx1"/>
            </a:solidFill>
            <a:miter lim="800000"/>
            <a:headEnd/>
            <a:tailEnd/>
          </a:ln>
          <a:effectLst/>
        </p:spPr>
      </p:pic>
      <p:pic>
        <p:nvPicPr>
          <p:cNvPr id="13" name="Picture 5"/>
          <p:cNvPicPr>
            <a:picLocks noChangeAspect="1" noChangeArrowheads="1"/>
          </p:cNvPicPr>
          <p:nvPr/>
        </p:nvPicPr>
        <p:blipFill>
          <a:blip r:embed="rId4" cstate="email"/>
          <a:srcRect/>
          <a:stretch>
            <a:fillRect/>
          </a:stretch>
        </p:blipFill>
        <p:spPr bwMode="auto">
          <a:xfrm>
            <a:off x="802063" y="3904257"/>
            <a:ext cx="4104456" cy="1552936"/>
          </a:xfrm>
          <a:prstGeom prst="rect">
            <a:avLst/>
          </a:prstGeom>
          <a:noFill/>
          <a:ln w="9525">
            <a:solidFill>
              <a:schemeClr val="tx1"/>
            </a:solidFill>
            <a:miter lim="800000"/>
            <a:headEnd/>
            <a:tailEnd/>
          </a:ln>
          <a:effectLst/>
        </p:spPr>
      </p:pic>
      <p:sp>
        <p:nvSpPr>
          <p:cNvPr id="14" name="矩形 13"/>
          <p:cNvSpPr/>
          <p:nvPr/>
        </p:nvSpPr>
        <p:spPr>
          <a:xfrm>
            <a:off x="2008546" y="3416647"/>
            <a:ext cx="1691489" cy="338554"/>
          </a:xfrm>
          <a:prstGeom prst="rect">
            <a:avLst/>
          </a:prstGeom>
        </p:spPr>
        <p:txBody>
          <a:bodyPr wrap="square">
            <a:noAutofit/>
          </a:bodyPr>
          <a:lstStyle/>
          <a:p>
            <a:pPr fontAlgn="ct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Tração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manual</a:t>
            </a:r>
          </a:p>
        </p:txBody>
      </p:sp>
      <p:sp>
        <p:nvSpPr>
          <p:cNvPr id="15" name="矩形 14"/>
          <p:cNvSpPr/>
          <p:nvPr/>
        </p:nvSpPr>
        <p:spPr>
          <a:xfrm>
            <a:off x="1849324" y="5478679"/>
            <a:ext cx="2042547" cy="338554"/>
          </a:xfrm>
          <a:prstGeom prst="rect">
            <a:avLst/>
          </a:prstGeom>
        </p:spPr>
        <p:txBody>
          <a:bodyPr wrap="square">
            <a:noAutofit/>
          </a:bodyPr>
          <a:lstStyle/>
          <a:p>
            <a:pPr fontAlgn="ct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Tração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mecânica</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2" name="五边形 21"/>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23" name="燕尾形 22"/>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24" name="燕尾形 23"/>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25" name="燕尾形 24"/>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26" name="燕尾形 25"/>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7" name="燕尾形 26"/>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78956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sz="1600" dirty="0">
                <a:solidFill>
                  <a:prstClr val="black"/>
                </a:solidFill>
                <a:latin typeface="Huawei Sans" panose="020C0503030203020204" pitchFamily="34" charset="0"/>
              </a:rPr>
              <a:t>Os cabos da Figura 8 podem ser encaminhados manual ou mecanicamente. Preste atenção aos seguintes itens durante o encaminhamento:</a:t>
            </a:r>
            <a:endParaRPr lang="en-US" altLang="zh-CN" sz="16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Figura-8 Encaminhamento do cabo aéreo</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623392" y="1256935"/>
            <a:ext cx="11142903" cy="338554"/>
          </a:xfrm>
          <a:prstGeom prst="rect">
            <a:avLst/>
          </a:prstGeom>
        </p:spPr>
        <p:txBody>
          <a:bodyPr wrap="square">
            <a:noAutofit/>
          </a:bodyPr>
          <a:lstStyle/>
          <a:p>
            <a:pPr fontAlgn="ctr"/>
            <a:endParaRPr lang="en-US" altLang="zh-CN" sz="1600" dirty="0">
              <a:solidFill>
                <a:prstClr val="black"/>
              </a:solidFill>
              <a:latin typeface="Huawei Sans" panose="020C0503030203020204" pitchFamily="34" charset="0"/>
              <a:ea typeface="方正兰亭黑简体" panose="02000000000000000000" pitchFamily="2" charset="-122"/>
            </a:endParaRPr>
          </a:p>
        </p:txBody>
      </p:sp>
      <p:sp>
        <p:nvSpPr>
          <p:cNvPr id="11" name="矩形 10"/>
          <p:cNvSpPr/>
          <p:nvPr/>
        </p:nvSpPr>
        <p:spPr>
          <a:xfrm>
            <a:off x="471138" y="5578851"/>
            <a:ext cx="2630782" cy="338554"/>
          </a:xfrm>
          <a:prstGeom prst="rect">
            <a:avLst/>
          </a:prstGeom>
        </p:spPr>
        <p:txBody>
          <a:bodyPr wrap="square">
            <a:noAutofit/>
          </a:bodyPr>
          <a:lstStyle/>
          <a:p>
            <a:pPr algn="ctr" fontAlgn="ct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Falsos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dead end</a:t>
            </a:r>
          </a:p>
        </p:txBody>
      </p:sp>
      <p:pic>
        <p:nvPicPr>
          <p:cNvPr id="12" name="图片 11"/>
          <p:cNvPicPr/>
          <p:nvPr/>
        </p:nvPicPr>
        <p:blipFill>
          <a:blip r:embed="rId3" cstate="print"/>
          <a:srcRect/>
          <a:stretch>
            <a:fillRect/>
          </a:stretch>
        </p:blipFill>
        <p:spPr bwMode="auto">
          <a:xfrm>
            <a:off x="496254" y="1776202"/>
            <a:ext cx="1872208" cy="1387242"/>
          </a:xfrm>
          <a:prstGeom prst="rect">
            <a:avLst/>
          </a:prstGeom>
          <a:noFill/>
          <a:ln w="9525">
            <a:solidFill>
              <a:schemeClr val="tx1"/>
            </a:solidFill>
            <a:miter lim="800000"/>
            <a:headEnd/>
            <a:tailEnd/>
          </a:ln>
        </p:spPr>
      </p:pic>
      <p:pic>
        <p:nvPicPr>
          <p:cNvPr id="13" name="图片 12"/>
          <p:cNvPicPr/>
          <p:nvPr/>
        </p:nvPicPr>
        <p:blipFill>
          <a:blip r:embed="rId4" cstate="print"/>
          <a:srcRect/>
          <a:stretch>
            <a:fillRect/>
          </a:stretch>
        </p:blipFill>
        <p:spPr bwMode="auto">
          <a:xfrm>
            <a:off x="2662001" y="1776202"/>
            <a:ext cx="2552036" cy="1387242"/>
          </a:xfrm>
          <a:prstGeom prst="rect">
            <a:avLst/>
          </a:prstGeom>
          <a:noFill/>
          <a:ln w="9525">
            <a:solidFill>
              <a:schemeClr val="tx1"/>
            </a:solidFill>
            <a:miter lim="800000"/>
            <a:headEnd/>
            <a:tailEnd/>
          </a:ln>
        </p:spPr>
      </p:pic>
      <p:pic>
        <p:nvPicPr>
          <p:cNvPr id="14" name="图片 13"/>
          <p:cNvPicPr/>
          <p:nvPr/>
        </p:nvPicPr>
        <p:blipFill>
          <a:blip r:embed="rId5" cstate="print"/>
          <a:srcRect/>
          <a:stretch>
            <a:fillRect/>
          </a:stretch>
        </p:blipFill>
        <p:spPr bwMode="auto">
          <a:xfrm>
            <a:off x="5507576" y="1764766"/>
            <a:ext cx="2592288" cy="1387242"/>
          </a:xfrm>
          <a:prstGeom prst="rect">
            <a:avLst/>
          </a:prstGeom>
          <a:noFill/>
          <a:ln w="9525">
            <a:solidFill>
              <a:schemeClr val="tx1"/>
            </a:solidFill>
            <a:miter lim="800000"/>
            <a:headEnd/>
            <a:tailEnd/>
          </a:ln>
        </p:spPr>
      </p:pic>
      <p:sp>
        <p:nvSpPr>
          <p:cNvPr id="15" name="矩形 14"/>
          <p:cNvSpPr/>
          <p:nvPr/>
        </p:nvSpPr>
        <p:spPr>
          <a:xfrm>
            <a:off x="2718314" y="3163442"/>
            <a:ext cx="2630782" cy="338554"/>
          </a:xfrm>
          <a:prstGeom prst="rect">
            <a:avLst/>
          </a:prstGeom>
        </p:spPr>
        <p:txBody>
          <a:bodyPr wrap="square">
            <a:noAutofit/>
          </a:bodyPr>
          <a:lstStyle/>
          <a:p>
            <a:pPr algn="ctr" fontAlgn="ct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Torno de fio sem saída</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6" name="矩形 15"/>
          <p:cNvSpPr/>
          <p:nvPr/>
        </p:nvSpPr>
        <p:spPr>
          <a:xfrm>
            <a:off x="5413416" y="3163442"/>
            <a:ext cx="2630782" cy="338554"/>
          </a:xfrm>
          <a:prstGeom prst="rect">
            <a:avLst/>
          </a:prstGeom>
        </p:spPr>
        <p:txBody>
          <a:bodyPr wrap="square">
            <a:noAutofit/>
          </a:bodyPr>
          <a:lstStyle/>
          <a:p>
            <a:pPr algn="ctr" fontAlgn="ct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Wrap-type dead end </a:t>
            </a:r>
          </a:p>
        </p:txBody>
      </p:sp>
      <p:pic>
        <p:nvPicPr>
          <p:cNvPr id="17" name="图片 16"/>
          <p:cNvPicPr/>
          <p:nvPr/>
        </p:nvPicPr>
        <p:blipFill>
          <a:blip r:embed="rId6" cstate="print"/>
          <a:srcRect/>
          <a:stretch>
            <a:fillRect/>
          </a:stretch>
        </p:blipFill>
        <p:spPr bwMode="auto">
          <a:xfrm>
            <a:off x="454381" y="4167901"/>
            <a:ext cx="2664296" cy="1324186"/>
          </a:xfrm>
          <a:prstGeom prst="rect">
            <a:avLst/>
          </a:prstGeom>
          <a:noFill/>
          <a:ln w="9525">
            <a:solidFill>
              <a:schemeClr val="tx1"/>
            </a:solidFill>
            <a:miter lim="800000"/>
            <a:headEnd/>
            <a:tailEnd/>
          </a:ln>
        </p:spPr>
      </p:pic>
      <p:sp>
        <p:nvSpPr>
          <p:cNvPr id="18" name="矩形 17"/>
          <p:cNvSpPr/>
          <p:nvPr/>
        </p:nvSpPr>
        <p:spPr>
          <a:xfrm>
            <a:off x="227957" y="3163442"/>
            <a:ext cx="2465029" cy="584775"/>
          </a:xfrm>
          <a:prstGeom prst="rect">
            <a:avLst/>
          </a:prstGeom>
        </p:spPr>
        <p:txBody>
          <a:bodyPr wrap="square">
            <a:noAutofit/>
          </a:bodyPr>
          <a:lstStyle/>
          <a:p>
            <a:pPr algn="ctr" fontAlgn="ct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Separação dos componentes do cabo figure-8 </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9" name="图片 18"/>
          <p:cNvPicPr/>
          <p:nvPr/>
        </p:nvPicPr>
        <p:blipFill>
          <a:blip r:embed="rId7" cstate="print"/>
          <a:srcRect/>
          <a:stretch>
            <a:fillRect/>
          </a:stretch>
        </p:blipFill>
        <p:spPr bwMode="auto">
          <a:xfrm>
            <a:off x="3296868" y="4167901"/>
            <a:ext cx="2376264" cy="1324185"/>
          </a:xfrm>
          <a:prstGeom prst="rect">
            <a:avLst/>
          </a:prstGeom>
          <a:noFill/>
          <a:ln w="9525">
            <a:solidFill>
              <a:schemeClr val="tx1"/>
            </a:solidFill>
            <a:miter lim="800000"/>
            <a:headEnd/>
            <a:tailEnd/>
          </a:ln>
        </p:spPr>
      </p:pic>
      <p:sp>
        <p:nvSpPr>
          <p:cNvPr id="20" name="Rectangle 3"/>
          <p:cNvSpPr>
            <a:spLocks noChangeArrowheads="1"/>
          </p:cNvSpPr>
          <p:nvPr/>
        </p:nvSpPr>
        <p:spPr bwMode="auto">
          <a:xfrm>
            <a:off x="3344782" y="5455741"/>
            <a:ext cx="223224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altLang="zh-CN"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Fechos</a:t>
            </a:r>
            <a:r>
              <a:rPr lang="en-US" altLang="zh-CN"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altLang="zh-CN"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emenda</a:t>
            </a:r>
            <a:r>
              <a:rPr lang="en-US" altLang="zh-CN"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1" name="图片 20"/>
          <p:cNvPicPr/>
          <p:nvPr/>
        </p:nvPicPr>
        <p:blipFill>
          <a:blip r:embed="rId8" cstate="print"/>
          <a:srcRect/>
          <a:stretch>
            <a:fillRect/>
          </a:stretch>
        </p:blipFill>
        <p:spPr bwMode="auto">
          <a:xfrm>
            <a:off x="5853152" y="4167900"/>
            <a:ext cx="2246712" cy="1324187"/>
          </a:xfrm>
          <a:prstGeom prst="rect">
            <a:avLst/>
          </a:prstGeom>
          <a:noFill/>
          <a:ln w="9525">
            <a:solidFill>
              <a:schemeClr val="tx1"/>
            </a:solidFill>
            <a:miter lim="800000"/>
            <a:headEnd/>
            <a:tailEnd/>
          </a:ln>
        </p:spPr>
      </p:pic>
      <p:sp>
        <p:nvSpPr>
          <p:cNvPr id="22" name="Rectangle 3"/>
          <p:cNvSpPr>
            <a:spLocks noChangeArrowheads="1"/>
          </p:cNvSpPr>
          <p:nvPr/>
        </p:nvSpPr>
        <p:spPr bwMode="auto">
          <a:xfrm>
            <a:off x="5716368" y="5582988"/>
            <a:ext cx="252028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Armazenamento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folgas</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3" name="矩形 22"/>
          <p:cNvSpPr/>
          <p:nvPr/>
        </p:nvSpPr>
        <p:spPr>
          <a:xfrm>
            <a:off x="8074270" y="1416675"/>
            <a:ext cx="3649153" cy="4264660"/>
          </a:xfrm>
          <a:prstGeom prst="rect">
            <a:avLst/>
          </a:prstGeom>
        </p:spPr>
        <p:txBody>
          <a:bodyPr wrap="square">
            <a:noAutofit/>
          </a:bodyPr>
          <a:lstStyle/>
          <a:p>
            <a:pPr marL="285750" indent="-285750" algn="just" fontAlgn="ctr">
              <a:spcBef>
                <a:spcPts val="0"/>
              </a:spcBef>
              <a:spcAft>
                <a:spcPts val="600"/>
              </a:spcAft>
              <a:buSzPct val="50000"/>
              <a:buFont typeface="Wingdings" panose="05000000000000000000" pitchFamily="2" charset="2"/>
              <a:buChar char="l"/>
              <a:defRPr/>
            </a:pPr>
            <a:endParaRPr lang="en-US" altLang="zh-CN"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algn="just" defTabSz="914400" fontAlgn="ctr">
              <a:spcAft>
                <a:spcPts val="600"/>
              </a:spcAft>
              <a:buSzPct val="50000"/>
              <a:buFont typeface="Wingdings" panose="05000000000000000000" pitchFamily="2" charset="2"/>
              <a:buChar char="l"/>
              <a:defRPr/>
            </a:pP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Os componentes do cabo devem ser unidos e distribuídos separadamente</a:t>
            </a: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defTabSz="914400" fontAlgn="ctr">
              <a:spcAft>
                <a:spcPts val="600"/>
              </a:spcAft>
              <a:buSzPct val="50000"/>
              <a:buFont typeface="Wingdings" panose="05000000000000000000" pitchFamily="2" charset="2"/>
              <a:buChar char="l"/>
              <a:defRPr/>
            </a:pP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 extremidade morta do tipo enrolamento é fixada com uma manga de compressão do tipo mola</a:t>
            </a: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defTabSz="914400" fontAlgn="ctr">
              <a:spcAft>
                <a:spcPts val="600"/>
              </a:spcAft>
              <a:buSzPct val="50000"/>
              <a:buFont typeface="Wingdings" panose="05000000000000000000" pitchFamily="2" charset="2"/>
              <a:buChar char="l"/>
              <a:defRPr/>
            </a:pP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 grip tipo "wrap" é composto por fios de aço de alta resistência em espiral, enrolados em torno de um núcleo central de fios</a:t>
            </a: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defTabSz="914400" fontAlgn="ctr">
              <a:spcAft>
                <a:spcPts val="600"/>
              </a:spcAft>
              <a:buSzPct val="50000"/>
              <a:buFont typeface="Wingdings" panose="05000000000000000000" pitchFamily="2" charset="2"/>
              <a:buChar char="l"/>
              <a:defRPr/>
            </a:pP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 falso "</a:t>
            </a:r>
            <a:r>
              <a:rPr lang="pt-BR" sz="14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dead</a:t>
            </a: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pt-BR" sz="14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end</a:t>
            </a: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é normalmente utilizado para eliminar uma carga desequilibrada de um </a:t>
            </a:r>
            <a:r>
              <a:rPr lang="pt-BR" sz="14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pólo</a:t>
            </a: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intermédio ou de um </a:t>
            </a:r>
            <a:r>
              <a:rPr lang="pt-BR" sz="14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pólo</a:t>
            </a: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terminal</a:t>
            </a: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defTabSz="914400" fontAlgn="ctr">
              <a:spcAft>
                <a:spcPts val="600"/>
              </a:spcAft>
              <a:buSzPct val="50000"/>
              <a:buFont typeface="Wingdings" panose="05000000000000000000" pitchFamily="2" charset="2"/>
              <a:buChar char="l"/>
              <a:defRPr/>
            </a:pPr>
            <a:r>
              <a:rPr lang="pt-BR"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 cabo solto trançado pode facilmente estender-se para baixo ao longo do poste de arame até ao ponto de ligação sob a blindagem em forma de U</a:t>
            </a:r>
            <a:r>
              <a:rPr lang="en-US" sz="14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4" name="五边形 23"/>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1" name="燕尾形 30"/>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2" name="燕尾形 31"/>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3" name="燕尾形 32"/>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4" name="燕尾形 33"/>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a:latin typeface="Huawei Sans" panose="020C0503030203020204" pitchFamily="34" charset="0"/>
                <a:ea typeface="方正兰亭黑简体" panose="02000000000000000000" pitchFamily="2" charset="-122"/>
              </a:rPr>
              <a:t>c </a:t>
            </a: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35" name="燕尾形 34"/>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041768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Passagem de cabos aéreos ADSS</a:t>
            </a:r>
            <a:endParaRPr lang="en-US" dirty="0">
              <a:latin typeface="Huawei Sans" panose="020C0503030203020204" pitchFamily="34" charset="0"/>
              <a:cs typeface="Huawei Sans" panose="020C0503030203020204" pitchFamily="34" charset="0"/>
            </a:endParaRPr>
          </a:p>
        </p:txBody>
      </p:sp>
      <p:grpSp>
        <p:nvGrpSpPr>
          <p:cNvPr id="2" name="组合 1"/>
          <p:cNvGrpSpPr/>
          <p:nvPr/>
        </p:nvGrpSpPr>
        <p:grpSpPr>
          <a:xfrm>
            <a:off x="526820" y="1258326"/>
            <a:ext cx="11205903" cy="4652798"/>
            <a:chOff x="656142" y="1268760"/>
            <a:chExt cx="11205903" cy="5244773"/>
          </a:xfrm>
        </p:grpSpPr>
        <p:sp>
          <p:nvSpPr>
            <p:cNvPr id="11" name="矩形 10"/>
            <p:cNvSpPr/>
            <p:nvPr/>
          </p:nvSpPr>
          <p:spPr>
            <a:xfrm>
              <a:off x="1884807" y="3068847"/>
              <a:ext cx="5184576" cy="381628"/>
            </a:xfrm>
            <a:prstGeom prst="rect">
              <a:avLst/>
            </a:prstGeom>
          </p:spPr>
          <p:txBody>
            <a:bodyPr wrap="square">
              <a:noAutofit/>
            </a:bodyPr>
            <a:lstStyle/>
            <a:p>
              <a:pPr algn="ctr" fontAlgn="ct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Seleção de encaixe ADSS para poste de madeira </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Rectangle 3"/>
            <p:cNvSpPr>
              <a:spLocks noChangeArrowheads="1"/>
            </p:cNvSpPr>
            <p:nvPr/>
          </p:nvSpPr>
          <p:spPr bwMode="auto">
            <a:xfrm>
              <a:off x="777228" y="6131903"/>
              <a:ext cx="5126704" cy="3816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Seleção de acessórios ADSS para postes de concreto e aço </a:t>
              </a:r>
              <a:endPar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3" name="Rectangle 3"/>
            <p:cNvSpPr>
              <a:spLocks noChangeArrowheads="1"/>
            </p:cNvSpPr>
            <p:nvPr/>
          </p:nvSpPr>
          <p:spPr bwMode="auto">
            <a:xfrm>
              <a:off x="6028761" y="6131905"/>
              <a:ext cx="2294067" cy="3816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marL="0" marR="0" lvl="0" indent="0" algn="ctr" defTabSz="914400" eaLnBrk="1" fontAlgn="ctr" latinLnBrk="0" hangingPunct="1">
                <a:lnSpc>
                  <a:spcPct val="100000"/>
                </a:lnSpc>
                <a:buClrTx/>
                <a:buSzTx/>
                <a:tabLst/>
              </a:pP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Bobinas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cabo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p>
          </p:txBody>
        </p:sp>
        <p:sp>
          <p:nvSpPr>
            <p:cNvPr id="14" name="矩形 13"/>
            <p:cNvSpPr/>
            <p:nvPr/>
          </p:nvSpPr>
          <p:spPr>
            <a:xfrm>
              <a:off x="8578860" y="1361545"/>
              <a:ext cx="3283185" cy="4961172"/>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As ligações ADSS de cada poste devem corresponder ao vão. As ligações devem ser concebidas para suportar o peso do cabo dentro do vão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Reservar um determinado comprimento (20-40 m) de cabos ópticos em cada fecho</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Para postes de concreto e aço, utilizar aço inoxidável para fixar os acessórios ADSS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pic>
          <p:nvPicPr>
            <p:cNvPr id="15" name="图片 14"/>
            <p:cNvPicPr/>
            <p:nvPr/>
          </p:nvPicPr>
          <p:blipFill>
            <a:blip r:embed="rId3" cstate="print"/>
            <a:srcRect/>
            <a:stretch>
              <a:fillRect/>
            </a:stretch>
          </p:blipFill>
          <p:spPr bwMode="auto">
            <a:xfrm>
              <a:off x="656142" y="1268760"/>
              <a:ext cx="2163494" cy="1764196"/>
            </a:xfrm>
            <a:prstGeom prst="rect">
              <a:avLst/>
            </a:prstGeom>
            <a:noFill/>
            <a:ln w="9525">
              <a:solidFill>
                <a:schemeClr val="tx1"/>
              </a:solidFill>
              <a:miter lim="800000"/>
              <a:headEnd/>
              <a:tailEnd/>
            </a:ln>
          </p:spPr>
        </p:pic>
        <p:pic>
          <p:nvPicPr>
            <p:cNvPr id="16" name="图片 15"/>
            <p:cNvPicPr/>
            <p:nvPr/>
          </p:nvPicPr>
          <p:blipFill>
            <a:blip r:embed="rId4" cstate="print"/>
            <a:srcRect/>
            <a:stretch>
              <a:fillRect/>
            </a:stretch>
          </p:blipFill>
          <p:spPr bwMode="auto">
            <a:xfrm>
              <a:off x="3010160" y="1268760"/>
              <a:ext cx="2444031" cy="1764196"/>
            </a:xfrm>
            <a:prstGeom prst="rect">
              <a:avLst/>
            </a:prstGeom>
            <a:noFill/>
            <a:ln w="9525">
              <a:solidFill>
                <a:schemeClr val="tx1"/>
              </a:solidFill>
              <a:miter lim="800000"/>
              <a:headEnd/>
              <a:tailEnd/>
            </a:ln>
          </p:spPr>
        </p:pic>
        <p:pic>
          <p:nvPicPr>
            <p:cNvPr id="17" name="图片 16"/>
            <p:cNvPicPr/>
            <p:nvPr/>
          </p:nvPicPr>
          <p:blipFill>
            <a:blip r:embed="rId5" cstate="print"/>
            <a:srcRect/>
            <a:stretch>
              <a:fillRect/>
            </a:stretch>
          </p:blipFill>
          <p:spPr bwMode="auto">
            <a:xfrm>
              <a:off x="5670215" y="1268760"/>
              <a:ext cx="2838053" cy="1764196"/>
            </a:xfrm>
            <a:prstGeom prst="rect">
              <a:avLst/>
            </a:prstGeom>
            <a:noFill/>
            <a:ln w="9525">
              <a:solidFill>
                <a:schemeClr val="tx1"/>
              </a:solidFill>
              <a:miter lim="800000"/>
              <a:headEnd/>
              <a:tailEnd/>
            </a:ln>
          </p:spPr>
        </p:pic>
        <p:pic>
          <p:nvPicPr>
            <p:cNvPr id="18" name="图片 17"/>
            <p:cNvPicPr/>
            <p:nvPr/>
          </p:nvPicPr>
          <p:blipFill>
            <a:blip r:embed="rId6" cstate="print"/>
            <a:srcRect/>
            <a:stretch>
              <a:fillRect/>
            </a:stretch>
          </p:blipFill>
          <p:spPr bwMode="auto">
            <a:xfrm>
              <a:off x="6240016" y="3645649"/>
              <a:ext cx="2009977" cy="2458514"/>
            </a:xfrm>
            <a:prstGeom prst="rect">
              <a:avLst/>
            </a:prstGeom>
            <a:noFill/>
            <a:ln w="9525">
              <a:solidFill>
                <a:schemeClr val="tx1"/>
              </a:solidFill>
              <a:miter lim="800000"/>
              <a:headEnd/>
              <a:tailEnd/>
            </a:ln>
          </p:spPr>
        </p:pic>
        <p:pic>
          <p:nvPicPr>
            <p:cNvPr id="19" name="图片 18"/>
            <p:cNvPicPr/>
            <p:nvPr/>
          </p:nvPicPr>
          <p:blipFill>
            <a:blip r:embed="rId7" cstate="print"/>
            <a:srcRect/>
            <a:stretch>
              <a:fillRect/>
            </a:stretch>
          </p:blipFill>
          <p:spPr bwMode="auto">
            <a:xfrm>
              <a:off x="661893" y="3645649"/>
              <a:ext cx="3095416" cy="2457549"/>
            </a:xfrm>
            <a:prstGeom prst="rect">
              <a:avLst/>
            </a:prstGeom>
            <a:noFill/>
            <a:ln w="9525">
              <a:solidFill>
                <a:schemeClr val="tx1"/>
              </a:solidFill>
              <a:miter lim="800000"/>
              <a:headEnd/>
              <a:tailEnd/>
            </a:ln>
          </p:spPr>
        </p:pic>
        <p:pic>
          <p:nvPicPr>
            <p:cNvPr id="20" name="图片 19"/>
            <p:cNvPicPr/>
            <p:nvPr/>
          </p:nvPicPr>
          <p:blipFill>
            <a:blip r:embed="rId8" cstate="print"/>
            <a:srcRect/>
            <a:stretch>
              <a:fillRect/>
            </a:stretch>
          </p:blipFill>
          <p:spPr bwMode="auto">
            <a:xfrm>
              <a:off x="3940176" y="3645649"/>
              <a:ext cx="1851675" cy="2457549"/>
            </a:xfrm>
            <a:prstGeom prst="rect">
              <a:avLst/>
            </a:prstGeom>
            <a:noFill/>
            <a:ln w="9525">
              <a:solidFill>
                <a:schemeClr val="tx1"/>
              </a:solidFill>
              <a:miter lim="800000"/>
              <a:headEnd/>
              <a:tailEnd/>
            </a:ln>
          </p:spPr>
        </p:pic>
      </p:grpSp>
      <p:sp>
        <p:nvSpPr>
          <p:cNvPr id="27" name="五边形 26"/>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28" name="燕尾形 27"/>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29" name="燕尾形 28"/>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0" name="燕尾形 29"/>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1" name="燕尾形 30"/>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32" name="燕尾形 31"/>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13535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dirty="0"/>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Passagem direta de cabos enterrados</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7624105" y="1365924"/>
            <a:ext cx="3971977" cy="1631216"/>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No ponto de junção ou no ponto de ligação, assegurar uma bobina de cabo de 10 m para facilitar a junção posterior</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nvGrpSpPr>
          <p:cNvPr id="11" name="Group 28"/>
          <p:cNvGrpSpPr>
            <a:grpSpLocks noChangeAspect="1"/>
          </p:cNvGrpSpPr>
          <p:nvPr/>
        </p:nvGrpSpPr>
        <p:grpSpPr bwMode="auto">
          <a:xfrm>
            <a:off x="461605" y="1330489"/>
            <a:ext cx="7142285" cy="2051050"/>
            <a:chOff x="-938" y="1129"/>
            <a:chExt cx="8116" cy="2152"/>
          </a:xfrm>
        </p:grpSpPr>
        <p:sp>
          <p:nvSpPr>
            <p:cNvPr id="12" name="AutoShape 29"/>
            <p:cNvSpPr>
              <a:spLocks noChangeAspect="1" noChangeArrowheads="1" noTextEdit="1"/>
            </p:cNvSpPr>
            <p:nvPr/>
          </p:nvSpPr>
          <p:spPr bwMode="auto">
            <a:xfrm>
              <a:off x="-938" y="1129"/>
              <a:ext cx="8116" cy="2152"/>
            </a:xfrm>
            <a:prstGeom prst="rect">
              <a:avLst/>
            </a:prstGeom>
            <a:noFill/>
            <a:ln w="9525">
              <a:solidFill>
                <a:schemeClr val="tx1"/>
              </a:solidFill>
              <a:miter lim="800000"/>
              <a:headEnd/>
              <a:tailEnd/>
            </a:ln>
          </p:spPr>
          <p:txBody>
            <a:bodyPr wrap="square">
              <a:noAutofit/>
            </a:bodyPr>
            <a:lstStyle/>
            <a:p>
              <a:pPr fontAlgn="ctr"/>
              <a:endParaRPr lang="en-US" altLang="zh-CN" dirty="0">
                <a:latin typeface="Huawei Sans" panose="020C0503030203020204" pitchFamily="34" charset="0"/>
              </a:endParaRPr>
            </a:p>
          </p:txBody>
        </p:sp>
        <p:pic>
          <p:nvPicPr>
            <p:cNvPr id="13" name="Picture 30"/>
            <p:cNvPicPr>
              <a:picLocks noChangeAspect="1" noChangeArrowheads="1"/>
            </p:cNvPicPr>
            <p:nvPr/>
          </p:nvPicPr>
          <p:blipFill>
            <a:blip r:embed="rId3" cstate="email"/>
            <a:srcRect/>
            <a:stretch>
              <a:fillRect/>
            </a:stretch>
          </p:blipFill>
          <p:spPr bwMode="auto">
            <a:xfrm>
              <a:off x="-938" y="1129"/>
              <a:ext cx="8124" cy="2160"/>
            </a:xfrm>
            <a:prstGeom prst="rect">
              <a:avLst/>
            </a:prstGeom>
            <a:noFill/>
            <a:ln w="9525">
              <a:solidFill>
                <a:schemeClr val="tx1"/>
              </a:solidFill>
              <a:miter lim="800000"/>
              <a:headEnd/>
              <a:tailEnd/>
            </a:ln>
          </p:spPr>
        </p:pic>
      </p:grpSp>
      <p:grpSp>
        <p:nvGrpSpPr>
          <p:cNvPr id="14" name="Group 33"/>
          <p:cNvGrpSpPr>
            <a:grpSpLocks noChangeAspect="1"/>
          </p:cNvGrpSpPr>
          <p:nvPr/>
        </p:nvGrpSpPr>
        <p:grpSpPr bwMode="auto">
          <a:xfrm>
            <a:off x="472755" y="3670749"/>
            <a:ext cx="5697540" cy="2232248"/>
            <a:chOff x="1029" y="1358"/>
            <a:chExt cx="4182" cy="1512"/>
          </a:xfrm>
        </p:grpSpPr>
        <p:sp>
          <p:nvSpPr>
            <p:cNvPr id="15" name="AutoShape 34"/>
            <p:cNvSpPr>
              <a:spLocks noChangeAspect="1" noChangeArrowheads="1" noTextEdit="1"/>
            </p:cNvSpPr>
            <p:nvPr/>
          </p:nvSpPr>
          <p:spPr bwMode="auto">
            <a:xfrm>
              <a:off x="1029" y="1358"/>
              <a:ext cx="4182" cy="1512"/>
            </a:xfrm>
            <a:prstGeom prst="rect">
              <a:avLst/>
            </a:prstGeom>
            <a:noFill/>
            <a:ln w="9525">
              <a:solidFill>
                <a:schemeClr val="tx1"/>
              </a:solidFill>
              <a:miter lim="800000"/>
              <a:headEnd/>
              <a:tailEnd/>
            </a:ln>
          </p:spPr>
          <p:txBody>
            <a:bodyPr wrap="square">
              <a:noAutofit/>
            </a:bodyPr>
            <a:lstStyle/>
            <a:p>
              <a:pPr fontAlgn="ctr"/>
              <a:endParaRPr lang="en-US" altLang="zh-CN" dirty="0">
                <a:latin typeface="Huawei Sans" panose="020C0503030203020204" pitchFamily="34" charset="0"/>
              </a:endParaRPr>
            </a:p>
          </p:txBody>
        </p:sp>
        <p:pic>
          <p:nvPicPr>
            <p:cNvPr id="16" name="Picture 35"/>
            <p:cNvPicPr>
              <a:picLocks noChangeAspect="1" noChangeArrowheads="1"/>
            </p:cNvPicPr>
            <p:nvPr/>
          </p:nvPicPr>
          <p:blipFill>
            <a:blip r:embed="rId4" cstate="email"/>
            <a:srcRect/>
            <a:stretch>
              <a:fillRect/>
            </a:stretch>
          </p:blipFill>
          <p:spPr bwMode="auto">
            <a:xfrm>
              <a:off x="1029" y="1358"/>
              <a:ext cx="4190" cy="1520"/>
            </a:xfrm>
            <a:prstGeom prst="rect">
              <a:avLst/>
            </a:prstGeom>
            <a:noFill/>
            <a:ln w="9525">
              <a:solidFill>
                <a:schemeClr val="tx1"/>
              </a:solidFill>
              <a:miter lim="800000"/>
              <a:headEnd/>
              <a:tailEnd/>
            </a:ln>
          </p:spPr>
        </p:pic>
      </p:grpSp>
      <p:sp>
        <p:nvSpPr>
          <p:cNvPr id="17" name="矩形 16"/>
          <p:cNvSpPr/>
          <p:nvPr/>
        </p:nvSpPr>
        <p:spPr>
          <a:xfrm>
            <a:off x="6420255" y="3716338"/>
            <a:ext cx="5293589" cy="3016210"/>
          </a:xfrm>
          <a:prstGeom prst="rect">
            <a:avLst/>
          </a:prstGeom>
        </p:spPr>
        <p:txBody>
          <a:bodyPr wrap="square">
            <a:noAutofit/>
          </a:bodyPr>
          <a:lstStyle/>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Os cabos devem ser enrolados nas câmaras de visita ou nos fechos</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Se o ponto de junção tiver de ser enterrado, colocar o anel de cabo verticalmente ao longo da linha</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algn="just" fontAlgn="ctr">
              <a:lnSpc>
                <a:spcPts val="2400"/>
              </a:lnSpc>
              <a:spcBef>
                <a:spcPts val="0"/>
              </a:spcBef>
              <a:spcAft>
                <a:spcPts val="600"/>
              </a:spcAft>
              <a:buSzPct val="50000"/>
              <a:buFont typeface="Wingdings" panose="05000000000000000000" pitchFamily="2" charset="2"/>
              <a:buChar char="l"/>
              <a:defRPr/>
            </a:pPr>
            <a:r>
              <a:rPr lang="pt-BR"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Para facilitar a manutenção futura, reservar um determinado comprimento de bobina de cabos a cada 100 m</a:t>
            </a:r>
            <a:r>
              <a:rPr lang="en-US" sz="16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4" name="五边形 23"/>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25" name="燕尾形 24"/>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26" name="燕尾形 25"/>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27" name="燕尾形 26"/>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28" name="燕尾形 27"/>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9" name="燕尾形 28"/>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254609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Passagem de cabos no interior</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447975" y="1242671"/>
            <a:ext cx="11284749" cy="1323439"/>
          </a:xfrm>
          <a:prstGeom prst="rect">
            <a:avLst/>
          </a:prstGeom>
        </p:spPr>
        <p:txBody>
          <a:bodyPr wrap="square">
            <a:noAutofit/>
          </a:bodyPr>
          <a:lstStyle/>
          <a:p>
            <a:pPr marL="285750" indent="-285750" fontAlgn="ctr">
              <a:buSzPct val="50000"/>
              <a:buFont typeface="Wingdings" panose="05000000000000000000" pitchFamily="2" charset="2"/>
              <a:buChar char="l"/>
            </a:pPr>
            <a:r>
              <a:rPr lang="pt-BR" sz="1400" dirty="0">
                <a:solidFill>
                  <a:prstClr val="black"/>
                </a:solidFill>
                <a:latin typeface="Huawei Sans" panose="020C0503030203020204" pitchFamily="34" charset="0"/>
                <a:ea typeface="方正兰亭黑简体" panose="02000000000000000000" pitchFamily="2" charset="-122"/>
              </a:rPr>
              <a:t>Os cabos interiores podem ser encaminhados na vertical ou na horizontal. Especificamente, existem duas formas </a:t>
            </a:r>
            <a:r>
              <a:rPr lang="en-US" sz="1400" dirty="0">
                <a:solidFill>
                  <a:prstClr val="black"/>
                </a:solidFill>
                <a:latin typeface="Huawei Sans" panose="020C0503030203020204" pitchFamily="34" charset="0"/>
                <a:ea typeface="方正兰亭黑简体" panose="02000000000000000000" pitchFamily="2" charset="-122"/>
              </a:rPr>
              <a:t>:</a:t>
            </a:r>
          </a:p>
          <a:p>
            <a:pPr marL="742950" lvl="1" indent="-285750" fontAlgn="ctr">
              <a:buSzPct val="50000"/>
              <a:buFont typeface="Wingdings" panose="05000000000000000000" pitchFamily="2" charset="2"/>
              <a:buChar char="p"/>
            </a:pPr>
            <a:r>
              <a:rPr lang="pt-BR" sz="1400" dirty="0">
                <a:solidFill>
                  <a:prstClr val="black"/>
                </a:solidFill>
                <a:latin typeface="Huawei Sans" panose="020C0503030203020204" pitchFamily="34" charset="0"/>
                <a:ea typeface="方正兰亭黑简体" panose="02000000000000000000" pitchFamily="2" charset="-122"/>
              </a:rPr>
              <a:t>Vertical primeiro e depois horizontal (elevada eficiência mas baixa utilização de material)</a:t>
            </a:r>
            <a:r>
              <a:rPr lang="en-US" sz="1400" dirty="0">
                <a:solidFill>
                  <a:prstClr val="black"/>
                </a:solidFill>
                <a:latin typeface="Huawei Sans" panose="020C0503030203020204" pitchFamily="34" charset="0"/>
                <a:ea typeface="方正兰亭黑简体" panose="02000000000000000000" pitchFamily="2" charset="-122"/>
              </a:rPr>
              <a:t>)</a:t>
            </a:r>
          </a:p>
          <a:p>
            <a:pPr marL="742950" lvl="1" indent="-285750" fontAlgn="ctr">
              <a:buSzPct val="50000"/>
              <a:buFont typeface="Wingdings" panose="05000000000000000000" pitchFamily="2" charset="2"/>
              <a:buChar char="p"/>
            </a:pPr>
            <a:r>
              <a:rPr lang="pt-BR" sz="1400" dirty="0">
                <a:solidFill>
                  <a:prstClr val="black"/>
                </a:solidFill>
                <a:latin typeface="Huawei Sans" panose="020C0503030203020204" pitchFamily="34" charset="0"/>
                <a:ea typeface="方正兰亭黑简体" panose="02000000000000000000" pitchFamily="2" charset="-122"/>
              </a:rPr>
              <a:t>Primeiro a horizontal e depois a vertical (elevada utilização de material, mas a construção e os testes não podem ser concluídos ao mesmo tempo)Recomenda-se a construção horizontal e depois a vertical</a:t>
            </a:r>
            <a:r>
              <a:rPr lang="en-US" sz="1400" dirty="0">
                <a:solidFill>
                  <a:prstClr val="black"/>
                </a:solidFill>
                <a:latin typeface="Huawei Sans" panose="020C0503030203020204" pitchFamily="34" charset="0"/>
                <a:ea typeface="方正兰亭黑简体" panose="02000000000000000000" pitchFamily="2" charset="-122"/>
              </a:rPr>
              <a:t>.</a:t>
            </a:r>
          </a:p>
        </p:txBody>
      </p:sp>
      <p:sp>
        <p:nvSpPr>
          <p:cNvPr id="11" name="矩形 10"/>
          <p:cNvSpPr/>
          <p:nvPr/>
        </p:nvSpPr>
        <p:spPr>
          <a:xfrm>
            <a:off x="447976" y="2201956"/>
            <a:ext cx="11142903" cy="584775"/>
          </a:xfrm>
          <a:prstGeom prst="rect">
            <a:avLst/>
          </a:prstGeom>
        </p:spPr>
        <p:txBody>
          <a:bodyPr wrap="square">
            <a:noAutofit/>
          </a:bodyPr>
          <a:lstStyle/>
          <a:p>
            <a:pPr marL="285750" indent="-285750" fontAlgn="ctr">
              <a:buSzPct val="50000"/>
              <a:buFont typeface="Wingdings" panose="05000000000000000000" pitchFamily="2" charset="2"/>
              <a:buChar char="l"/>
            </a:pPr>
            <a:r>
              <a:rPr lang="pt-BR" sz="1400" b="1" dirty="0">
                <a:solidFill>
                  <a:prstClr val="black"/>
                </a:solidFill>
                <a:latin typeface="Huawei Sans" panose="020C0503030203020204" pitchFamily="34" charset="0"/>
                <a:ea typeface="方正兰亭黑简体" panose="02000000000000000000" pitchFamily="2" charset="-122"/>
              </a:rPr>
              <a:t>Encaminhamento vertical: </a:t>
            </a:r>
            <a:r>
              <a:rPr lang="pt-BR" sz="1400" dirty="0">
                <a:solidFill>
                  <a:prstClr val="black"/>
                </a:solidFill>
                <a:latin typeface="Huawei Sans" panose="020C0503030203020204" pitchFamily="34" charset="0"/>
                <a:ea typeface="方正兰亭黑简体" panose="02000000000000000000" pitchFamily="2" charset="-122"/>
              </a:rPr>
              <a:t>Os cabos ópticos são encaminhados de cima para baixo. Se os recursos das condutas verticais forem insuficientes, as fibras ópticas podem ser divididas e depois encaminhadas em diferentes condutas</a:t>
            </a:r>
            <a:r>
              <a:rPr lang="en-US" sz="1400" dirty="0">
                <a:solidFill>
                  <a:prstClr val="black"/>
                </a:solidFill>
                <a:latin typeface="Huawei Sans" panose="020C0503030203020204" pitchFamily="34" charset="0"/>
                <a:ea typeface="方正兰亭黑简体" panose="02000000000000000000" pitchFamily="2" charset="-122"/>
              </a:rPr>
              <a:t>.</a:t>
            </a:r>
          </a:p>
        </p:txBody>
      </p:sp>
      <p:grpSp>
        <p:nvGrpSpPr>
          <p:cNvPr id="4" name="组合 3"/>
          <p:cNvGrpSpPr/>
          <p:nvPr/>
        </p:nvGrpSpPr>
        <p:grpSpPr>
          <a:xfrm>
            <a:off x="1405832" y="2719645"/>
            <a:ext cx="8057085" cy="1432047"/>
            <a:chOff x="1405832" y="2719645"/>
            <a:chExt cx="8057085" cy="1838188"/>
          </a:xfrm>
        </p:grpSpPr>
        <p:pic>
          <p:nvPicPr>
            <p:cNvPr id="12" name="Picture 6"/>
            <p:cNvPicPr>
              <a:picLocks noChangeArrowheads="1"/>
            </p:cNvPicPr>
            <p:nvPr/>
          </p:nvPicPr>
          <p:blipFill>
            <a:blip r:embed="rId3" cstate="email"/>
            <a:srcRect/>
            <a:stretch>
              <a:fillRect/>
            </a:stretch>
          </p:blipFill>
          <p:spPr bwMode="auto">
            <a:xfrm>
              <a:off x="4648260" y="2719646"/>
              <a:ext cx="1893600" cy="1111620"/>
            </a:xfrm>
            <a:prstGeom prst="rect">
              <a:avLst/>
            </a:prstGeom>
            <a:noFill/>
            <a:ln w="9525" algn="ctr">
              <a:noFill/>
              <a:miter lim="800000"/>
              <a:headEnd/>
              <a:tailEnd/>
            </a:ln>
            <a:effectLst/>
          </p:spPr>
        </p:pic>
        <p:pic>
          <p:nvPicPr>
            <p:cNvPr id="13" name="Picture 8"/>
            <p:cNvPicPr>
              <a:picLocks noChangeArrowheads="1"/>
            </p:cNvPicPr>
            <p:nvPr/>
          </p:nvPicPr>
          <p:blipFill>
            <a:blip r:embed="rId4" cstate="email"/>
            <a:srcRect/>
            <a:stretch>
              <a:fillRect/>
            </a:stretch>
          </p:blipFill>
          <p:spPr bwMode="auto">
            <a:xfrm>
              <a:off x="1816421" y="2719645"/>
              <a:ext cx="1893600" cy="1118131"/>
            </a:xfrm>
            <a:prstGeom prst="rect">
              <a:avLst/>
            </a:prstGeom>
            <a:noFill/>
            <a:ln w="9525" algn="ctr">
              <a:noFill/>
              <a:miter lim="800000"/>
              <a:headEnd/>
              <a:tailEnd/>
            </a:ln>
            <a:effectLst/>
          </p:spPr>
        </p:pic>
        <p:pic>
          <p:nvPicPr>
            <p:cNvPr id="14" name="Picture 9"/>
            <p:cNvPicPr>
              <a:picLocks noChangeArrowheads="1"/>
            </p:cNvPicPr>
            <p:nvPr/>
          </p:nvPicPr>
          <p:blipFill>
            <a:blip r:embed="rId5" cstate="email"/>
            <a:srcRect/>
            <a:stretch>
              <a:fillRect/>
            </a:stretch>
          </p:blipFill>
          <p:spPr bwMode="auto">
            <a:xfrm>
              <a:off x="7345162" y="2719645"/>
              <a:ext cx="1893600" cy="1118131"/>
            </a:xfrm>
            <a:prstGeom prst="rect">
              <a:avLst/>
            </a:prstGeom>
            <a:noFill/>
            <a:ln w="9525" algn="ctr">
              <a:noFill/>
              <a:miter lim="800000"/>
              <a:headEnd/>
              <a:tailEnd/>
            </a:ln>
            <a:effectLst/>
          </p:spPr>
        </p:pic>
        <p:sp>
          <p:nvSpPr>
            <p:cNvPr id="15" name="Text Box 10"/>
            <p:cNvSpPr txBox="1">
              <a:spLocks noChangeArrowheads="1"/>
            </p:cNvSpPr>
            <p:nvPr/>
          </p:nvSpPr>
          <p:spPr bwMode="auto">
            <a:xfrm>
              <a:off x="7183210" y="3831529"/>
              <a:ext cx="2279707"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err="1">
                  <a:latin typeface="Huawei Sans" panose="020C0503030203020204" pitchFamily="34" charset="0"/>
                  <a:ea typeface="方正兰亭黑简体" panose="02000000000000000000" pitchFamily="2" charset="-122"/>
                </a:rPr>
                <a:t>Protetor</a:t>
              </a:r>
              <a:r>
                <a:rPr lang="en-US" sz="1400" dirty="0">
                  <a:latin typeface="Huawei Sans" panose="020C0503030203020204" pitchFamily="34" charset="0"/>
                  <a:ea typeface="方正兰亭黑简体" panose="02000000000000000000" pitchFamily="2" charset="-122"/>
                </a:rPr>
                <a:t> de </a:t>
              </a:r>
              <a:r>
                <a:rPr lang="en-US" sz="1400" dirty="0" err="1">
                  <a:latin typeface="Huawei Sans" panose="020C0503030203020204" pitchFamily="34" charset="0"/>
                  <a:ea typeface="方正兰亭黑简体" panose="02000000000000000000" pitchFamily="2" charset="-122"/>
                </a:rPr>
                <a:t>fibra</a:t>
              </a:r>
              <a:r>
                <a:rPr lang="en-US" sz="1400" dirty="0">
                  <a:latin typeface="Huawei Sans" panose="020C0503030203020204" pitchFamily="34" charset="0"/>
                  <a:ea typeface="方正兰亭黑简体" panose="02000000000000000000" pitchFamily="2" charset="-122"/>
                </a:rPr>
                <a:t> vertical</a:t>
              </a:r>
            </a:p>
          </p:txBody>
        </p:sp>
        <p:sp>
          <p:nvSpPr>
            <p:cNvPr id="16" name="Text Box 11"/>
            <p:cNvSpPr txBox="1">
              <a:spLocks noChangeArrowheads="1"/>
            </p:cNvSpPr>
            <p:nvPr/>
          </p:nvSpPr>
          <p:spPr bwMode="auto">
            <a:xfrm>
              <a:off x="4570828" y="3825282"/>
              <a:ext cx="1993632"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en-US" sz="1400" dirty="0" err="1">
                  <a:latin typeface="Huawei Sans" panose="020C0503030203020204" pitchFamily="34" charset="0"/>
                  <a:ea typeface="方正兰亭黑简体" panose="02000000000000000000" pitchFamily="2" charset="-122"/>
                </a:rPr>
                <a:t>Encaminhamento</a:t>
              </a:r>
              <a:r>
                <a:rPr lang="en-US" sz="1400" dirty="0">
                  <a:latin typeface="Huawei Sans" panose="020C0503030203020204" pitchFamily="34" charset="0"/>
                  <a:ea typeface="方正兰亭黑简体" panose="02000000000000000000" pitchFamily="2" charset="-122"/>
                </a:rPr>
                <a:t> manual</a:t>
              </a:r>
            </a:p>
          </p:txBody>
        </p:sp>
        <p:sp>
          <p:nvSpPr>
            <p:cNvPr id="17" name="Text Box 12"/>
            <p:cNvSpPr txBox="1">
              <a:spLocks noChangeArrowheads="1"/>
            </p:cNvSpPr>
            <p:nvPr/>
          </p:nvSpPr>
          <p:spPr bwMode="auto">
            <a:xfrm>
              <a:off x="1405832" y="3831529"/>
              <a:ext cx="2757094" cy="726304"/>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pt-BR" sz="1400" dirty="0">
                  <a:latin typeface="Huawei Sans" panose="020C0503030203020204" pitchFamily="34" charset="0"/>
                  <a:ea typeface="方正兰亭黑简体" panose="02000000000000000000" pitchFamily="2" charset="-122"/>
                </a:rPr>
                <a:t>Agrupamento da fibra de proteção</a:t>
              </a:r>
              <a:endParaRPr lang="en-US" sz="1400" dirty="0">
                <a:latin typeface="Huawei Sans" panose="020C0503030203020204" pitchFamily="34" charset="0"/>
                <a:ea typeface="方正兰亭黑简体" panose="02000000000000000000" pitchFamily="2" charset="-122"/>
              </a:endParaRPr>
            </a:p>
          </p:txBody>
        </p:sp>
      </p:grpSp>
      <p:sp>
        <p:nvSpPr>
          <p:cNvPr id="18" name="矩形 17"/>
          <p:cNvSpPr/>
          <p:nvPr/>
        </p:nvSpPr>
        <p:spPr>
          <a:xfrm>
            <a:off x="442913" y="3881069"/>
            <a:ext cx="11142903" cy="830996"/>
          </a:xfrm>
          <a:prstGeom prst="rect">
            <a:avLst/>
          </a:prstGeom>
        </p:spPr>
        <p:txBody>
          <a:bodyPr wrap="square">
            <a:noAutofit/>
          </a:bodyPr>
          <a:lstStyle/>
          <a:p>
            <a:pPr marL="285750" indent="-285750" fontAlgn="ctr">
              <a:buSzPct val="50000"/>
              <a:buFont typeface="Wingdings" panose="05000000000000000000" pitchFamily="2" charset="2"/>
              <a:buChar char="l"/>
            </a:pPr>
            <a:r>
              <a:rPr lang="pt-BR" sz="1400" b="1" dirty="0">
                <a:solidFill>
                  <a:prstClr val="black"/>
                </a:solidFill>
                <a:latin typeface="Huawei Sans" panose="020C0503030203020204" pitchFamily="34" charset="0"/>
              </a:rPr>
              <a:t>Encaminhamento horizontal: </a:t>
            </a:r>
            <a:r>
              <a:rPr lang="pt-BR" sz="1400" dirty="0">
                <a:solidFill>
                  <a:prstClr val="black"/>
                </a:solidFill>
                <a:latin typeface="Huawei Sans" panose="020C0503030203020204" pitchFamily="34" charset="0"/>
              </a:rPr>
              <a:t>Os cabos ocultos e os cabos visíveis são utilizados com base nas condições das condutas. Na construção de linhas interiores em que são utilizados cabos visíveis, as fibras ou os fios de rede são protegidos por tubos de PVC, tubos rígidos ou tubos ondulados</a:t>
            </a:r>
            <a:r>
              <a:rPr lang="en-US" sz="1400" dirty="0">
                <a:solidFill>
                  <a:prstClr val="black"/>
                </a:solidFill>
                <a:latin typeface="Huawei Sans" panose="020C0503030203020204" pitchFamily="34" charset="0"/>
              </a:rPr>
              <a:t>.</a:t>
            </a:r>
          </a:p>
        </p:txBody>
      </p:sp>
      <p:grpSp>
        <p:nvGrpSpPr>
          <p:cNvPr id="5" name="组合 4"/>
          <p:cNvGrpSpPr/>
          <p:nvPr/>
        </p:nvGrpSpPr>
        <p:grpSpPr>
          <a:xfrm>
            <a:off x="1816421" y="4476257"/>
            <a:ext cx="7543042" cy="1567797"/>
            <a:chOff x="1816421" y="4476257"/>
            <a:chExt cx="7543042" cy="1821540"/>
          </a:xfrm>
        </p:grpSpPr>
        <p:pic>
          <p:nvPicPr>
            <p:cNvPr id="19" name="Picture 4"/>
            <p:cNvPicPr>
              <a:picLocks noChangeArrowheads="1"/>
            </p:cNvPicPr>
            <p:nvPr/>
          </p:nvPicPr>
          <p:blipFill>
            <a:blip r:embed="rId6" cstate="email"/>
            <a:srcRect/>
            <a:stretch>
              <a:fillRect/>
            </a:stretch>
          </p:blipFill>
          <p:spPr bwMode="auto">
            <a:xfrm>
              <a:off x="4648260" y="4476257"/>
              <a:ext cx="1893600" cy="1109969"/>
            </a:xfrm>
            <a:prstGeom prst="rect">
              <a:avLst/>
            </a:prstGeom>
            <a:noFill/>
            <a:ln w="9525" algn="ctr">
              <a:noFill/>
              <a:miter lim="800000"/>
              <a:headEnd/>
              <a:tailEnd/>
            </a:ln>
            <a:effectLst/>
          </p:spPr>
        </p:pic>
        <p:pic>
          <p:nvPicPr>
            <p:cNvPr id="20" name="Picture 5"/>
            <p:cNvPicPr>
              <a:picLocks noChangeArrowheads="1"/>
            </p:cNvPicPr>
            <p:nvPr/>
          </p:nvPicPr>
          <p:blipFill>
            <a:blip r:embed="rId7" cstate="email"/>
            <a:srcRect/>
            <a:stretch>
              <a:fillRect/>
            </a:stretch>
          </p:blipFill>
          <p:spPr bwMode="auto">
            <a:xfrm>
              <a:off x="1816421" y="4476257"/>
              <a:ext cx="1893600" cy="1109834"/>
            </a:xfrm>
            <a:prstGeom prst="rect">
              <a:avLst/>
            </a:prstGeom>
            <a:noFill/>
            <a:ln w="9525" algn="ctr">
              <a:noFill/>
              <a:miter lim="800000"/>
              <a:headEnd/>
              <a:tailEnd/>
            </a:ln>
            <a:effectLst/>
          </p:spPr>
        </p:pic>
        <p:sp>
          <p:nvSpPr>
            <p:cNvPr id="21" name="Text Box 6"/>
            <p:cNvSpPr txBox="1">
              <a:spLocks noChangeArrowheads="1"/>
            </p:cNvSpPr>
            <p:nvPr/>
          </p:nvSpPr>
          <p:spPr bwMode="auto">
            <a:xfrm>
              <a:off x="1816421" y="5571493"/>
              <a:ext cx="1893600"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pt-BR" sz="1400" dirty="0">
                  <a:solidFill>
                    <a:schemeClr val="tx1"/>
                  </a:solidFill>
                  <a:latin typeface="Huawei Sans" panose="020C0503030203020204" pitchFamily="34" charset="0"/>
                </a:rPr>
                <a:t>Proteção interior de tubos em PVC</a:t>
              </a:r>
              <a:endParaRPr lang="en-US" sz="1400" dirty="0">
                <a:solidFill>
                  <a:schemeClr val="tx1"/>
                </a:solidFill>
                <a:latin typeface="Huawei Sans" panose="020C0503030203020204" pitchFamily="34" charset="0"/>
              </a:endParaRPr>
            </a:p>
          </p:txBody>
        </p:sp>
        <p:sp>
          <p:nvSpPr>
            <p:cNvPr id="22" name="Text Box 7"/>
            <p:cNvSpPr txBox="1">
              <a:spLocks noChangeArrowheads="1"/>
            </p:cNvSpPr>
            <p:nvPr/>
          </p:nvSpPr>
          <p:spPr bwMode="auto">
            <a:xfrm>
              <a:off x="4648260" y="5591282"/>
              <a:ext cx="1893600" cy="510861"/>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pt-BR" sz="1400" dirty="0">
                  <a:solidFill>
                    <a:schemeClr val="tx1"/>
                  </a:solidFill>
                  <a:latin typeface="Huawei Sans" panose="020C0503030203020204" pitchFamily="34" charset="0"/>
                  <a:ea typeface="方正兰亭黑简体" panose="02000000000000000000" pitchFamily="2" charset="-122"/>
                </a:rPr>
                <a:t>Proteção exterior de tubos rígidos</a:t>
              </a:r>
              <a:endParaRPr lang="en-US" sz="1400" dirty="0">
                <a:solidFill>
                  <a:schemeClr val="tx1"/>
                </a:solidFill>
                <a:latin typeface="Huawei Sans" panose="020C0503030203020204" pitchFamily="34" charset="0"/>
                <a:ea typeface="方正兰亭黑简体" panose="02000000000000000000" pitchFamily="2" charset="-122"/>
              </a:endParaRPr>
            </a:p>
          </p:txBody>
        </p:sp>
        <p:pic>
          <p:nvPicPr>
            <p:cNvPr id="23" name="Picture 8"/>
            <p:cNvPicPr>
              <a:picLocks noChangeAspect="1" noChangeArrowheads="1"/>
            </p:cNvPicPr>
            <p:nvPr/>
          </p:nvPicPr>
          <p:blipFill>
            <a:blip r:embed="rId8" cstate="email"/>
            <a:srcRect/>
            <a:stretch>
              <a:fillRect/>
            </a:stretch>
          </p:blipFill>
          <p:spPr bwMode="auto">
            <a:xfrm>
              <a:off x="7344819" y="4476257"/>
              <a:ext cx="1894286" cy="1086879"/>
            </a:xfrm>
            <a:prstGeom prst="rect">
              <a:avLst/>
            </a:prstGeom>
            <a:noFill/>
            <a:ln w="9525" algn="ctr">
              <a:noFill/>
              <a:miter lim="800000"/>
              <a:headEnd/>
              <a:tailEnd/>
            </a:ln>
            <a:effectLst/>
          </p:spPr>
        </p:pic>
        <p:sp>
          <p:nvSpPr>
            <p:cNvPr id="24" name="Text Box 9"/>
            <p:cNvSpPr txBox="1">
              <a:spLocks noChangeArrowheads="1"/>
            </p:cNvSpPr>
            <p:nvPr/>
          </p:nvSpPr>
          <p:spPr bwMode="auto">
            <a:xfrm>
              <a:off x="7183210" y="5571493"/>
              <a:ext cx="2176253" cy="726304"/>
            </a:xfrm>
            <a:prstGeom prst="rect">
              <a:avLst/>
            </a:prstGeom>
            <a:noFill/>
            <a:ln w="9525" algn="ctr">
              <a:noFill/>
              <a:miter lim="800000"/>
              <a:headEnd/>
              <a:tailEnd/>
            </a:ln>
            <a:effectLst/>
          </p:spPr>
          <p:txBody>
            <a:bodyPr wrap="square" lIns="79200" tIns="39600" rIns="79200" bIns="39600">
              <a:noAutofit/>
            </a:bodyPr>
            <a:lstStyle/>
            <a:p>
              <a:pPr algn="ctr" defTabSz="801688" fontAlgn="ctr">
                <a:spcBef>
                  <a:spcPct val="50000"/>
                </a:spcBef>
              </a:pPr>
              <a:r>
                <a:rPr lang="pt-BR" sz="1400" dirty="0">
                  <a:solidFill>
                    <a:schemeClr val="tx1"/>
                  </a:solidFill>
                  <a:latin typeface="Huawei Sans" panose="020C0503030203020204" pitchFamily="34" charset="0"/>
                  <a:ea typeface="方正兰亭黑简体" panose="02000000000000000000" pitchFamily="2" charset="-122"/>
                </a:rPr>
                <a:t>Proteção de tubos corrugados nos cantos</a:t>
              </a:r>
              <a:endParaRPr lang="en-US" sz="1400" dirty="0">
                <a:solidFill>
                  <a:schemeClr val="tx1"/>
                </a:solidFill>
                <a:latin typeface="Huawei Sans" panose="020C0503030203020204" pitchFamily="34" charset="0"/>
                <a:ea typeface="方正兰亭黑简体" panose="02000000000000000000" pitchFamily="2" charset="-122"/>
              </a:endParaRPr>
            </a:p>
          </p:txBody>
        </p:sp>
      </p:grpSp>
      <p:sp>
        <p:nvSpPr>
          <p:cNvPr id="25" name="五边形 24"/>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2" name="燕尾形 31"/>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3" name="燕尾形 32"/>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4" name="燕尾形 33"/>
          <p:cNvSpPr/>
          <p:nvPr/>
        </p:nvSpPr>
        <p:spPr bwMode="auto">
          <a:xfrm>
            <a:off x="8536853" y="34532"/>
            <a:ext cx="1009428"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cabeamento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5" name="燕尾形 34"/>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36" name="燕尾形 35"/>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3119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07F8B7D-9BD1-9695-3A55-832DA1038FD1}"/>
              </a:ext>
            </a:extLst>
          </p:cNvPr>
          <p:cNvSpPr>
            <a:spLocks noGrp="1"/>
          </p:cNvSpPr>
          <p:nvPr>
            <p:ph type="body" sz="quarter" idx="10"/>
          </p:nvPr>
        </p:nvSpPr>
        <p:spPr/>
        <p:txBody>
          <a:bodyPr/>
          <a:lstStyle/>
          <a:p>
            <a:endParaRPr lang="pt-BR"/>
          </a:p>
        </p:txBody>
      </p:sp>
      <p:sp>
        <p:nvSpPr>
          <p:cNvPr id="3" name="Título 2">
            <a:extLst>
              <a:ext uri="{FF2B5EF4-FFF2-40B4-BE49-F238E27FC236}">
                <a16:creationId xmlns:a16="http://schemas.microsoft.com/office/drawing/2014/main" id="{91BA0C4B-6CC6-D6F3-FF78-D8D1D8551048}"/>
              </a:ext>
            </a:extLst>
          </p:cNvPr>
          <p:cNvSpPr>
            <a:spLocks noGrp="1"/>
          </p:cNvSpPr>
          <p:nvPr>
            <p:ph type="title"/>
          </p:nvPr>
        </p:nvSpPr>
        <p:spPr/>
        <p:txBody>
          <a:bodyPr/>
          <a:lstStyle/>
          <a:p>
            <a:endParaRPr lang="pt-BR"/>
          </a:p>
        </p:txBody>
      </p:sp>
    </p:spTree>
    <p:extLst>
      <p:ext uri="{BB962C8B-B14F-4D97-AF65-F5344CB8AC3E}">
        <p14:creationId xmlns:p14="http://schemas.microsoft.com/office/powerpoint/2010/main" val="3494025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Instalação de FDT, FAT, </a:t>
            </a:r>
            <a:r>
              <a:rPr lang="pt-BR" dirty="0" err="1">
                <a:latin typeface="Huawei Sans" panose="020C0503030203020204" pitchFamily="34" charset="0"/>
                <a:cs typeface="Huawei Sans" panose="020C0503030203020204" pitchFamily="34" charset="0"/>
              </a:rPr>
              <a:t>Closure</a:t>
            </a:r>
            <a:r>
              <a:rPr lang="pt-BR" dirty="0">
                <a:latin typeface="Huawei Sans" panose="020C0503030203020204" pitchFamily="34" charset="0"/>
                <a:cs typeface="Huawei Sans" panose="020C0503030203020204" pitchFamily="34" charset="0"/>
              </a:rPr>
              <a:t> e TB (1)</a:t>
            </a:r>
            <a:endParaRPr lang="en-US" dirty="0">
              <a:latin typeface="Huawei Sans" panose="020C0503030203020204" pitchFamily="34" charset="0"/>
              <a:cs typeface="Huawei Sans" panose="020C0503030203020204" pitchFamily="34" charset="0"/>
            </a:endParaRPr>
          </a:p>
        </p:txBody>
      </p:sp>
      <p:grpSp>
        <p:nvGrpSpPr>
          <p:cNvPr id="23" name="组合 22"/>
          <p:cNvGrpSpPr/>
          <p:nvPr/>
        </p:nvGrpSpPr>
        <p:grpSpPr>
          <a:xfrm>
            <a:off x="549130" y="1257825"/>
            <a:ext cx="11021810" cy="4681644"/>
            <a:chOff x="549131" y="1168961"/>
            <a:chExt cx="11021810" cy="4978347"/>
          </a:xfrm>
        </p:grpSpPr>
        <p:sp>
          <p:nvSpPr>
            <p:cNvPr id="10" name="TextBox 18"/>
            <p:cNvSpPr txBox="1"/>
            <p:nvPr/>
          </p:nvSpPr>
          <p:spPr>
            <a:xfrm>
              <a:off x="549131" y="2218767"/>
              <a:ext cx="2547116" cy="278318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Respeitar as etiquetas do equipamento e todas as precauções de segurança do manual</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Respeitar os regulamentos e leis locais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Treinamento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antes da </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instalação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Ligação à terra</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Segurança pessoal</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Segurança do equipamento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圆角矩形 75"/>
            <p:cNvSpPr/>
            <p:nvPr/>
          </p:nvSpPr>
          <p:spPr>
            <a:xfrm>
              <a:off x="549132" y="1686269"/>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ea typeface="方正兰亭黑简体" panose="02000000000000000000" pitchFamily="2" charset="-122"/>
                </a:rPr>
                <a:t>1. Precauções de carácter geral</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2" name="圆角矩形 75"/>
            <p:cNvSpPr/>
            <p:nvPr/>
          </p:nvSpPr>
          <p:spPr>
            <a:xfrm>
              <a:off x="549132" y="2210352"/>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TextBox 18"/>
            <p:cNvSpPr txBox="1"/>
            <p:nvPr/>
          </p:nvSpPr>
          <p:spPr>
            <a:xfrm>
              <a:off x="3384278" y="2215148"/>
              <a:ext cx="2547116" cy="164173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Não coloque o equipamento num ambiente que contenha gases inflamáveis e explosivos ou poluição atmosférica. Não efetue qualquer operação nesse tipo de ambiente</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4" name="圆角矩形 75"/>
            <p:cNvSpPr/>
            <p:nvPr/>
          </p:nvSpPr>
          <p:spPr>
            <a:xfrm>
              <a:off x="3384279" y="1682650"/>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2. </a:t>
              </a:r>
              <a:r>
                <a:rPr lang="en-US" sz="1400" b="1" dirty="0" err="1">
                  <a:solidFill>
                    <a:prstClr val="white"/>
                  </a:solidFill>
                  <a:latin typeface="Huawei Sans" panose="020C0503030203020204" pitchFamily="34" charset="0"/>
                  <a:ea typeface="方正兰亭黑简体" panose="02000000000000000000" pitchFamily="2" charset="-122"/>
                </a:rPr>
                <a:t>Segurança</a:t>
              </a:r>
              <a:r>
                <a:rPr lang="en-US" sz="1400" b="1" dirty="0">
                  <a:solidFill>
                    <a:prstClr val="white"/>
                  </a:solidFill>
                  <a:latin typeface="Huawei Sans" panose="020C0503030203020204" pitchFamily="34" charset="0"/>
                  <a:ea typeface="方正兰亭黑简体" panose="02000000000000000000" pitchFamily="2" charset="-122"/>
                </a:rPr>
                <a:t> contra </a:t>
              </a:r>
              <a:r>
                <a:rPr lang="en-US" sz="1400" b="1" dirty="0" err="1">
                  <a:solidFill>
                    <a:prstClr val="white"/>
                  </a:solidFill>
                  <a:latin typeface="Huawei Sans" panose="020C0503030203020204" pitchFamily="34" charset="0"/>
                  <a:ea typeface="方正兰亭黑简体" panose="02000000000000000000" pitchFamily="2" charset="-122"/>
                </a:rPr>
                <a:t>incêndios</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5" name="圆角矩形 75"/>
            <p:cNvSpPr/>
            <p:nvPr/>
          </p:nvSpPr>
          <p:spPr>
            <a:xfrm>
              <a:off x="3384279" y="2206732"/>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TextBox 18"/>
            <p:cNvSpPr txBox="1"/>
            <p:nvPr/>
          </p:nvSpPr>
          <p:spPr>
            <a:xfrm>
              <a:off x="6188678" y="2213477"/>
              <a:ext cx="2547116" cy="3281423"/>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Não olhar para a extremidade de uma fibra exposta ou para um conetor aberto quando não se sabe se a fonte de luz está desligada ou não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Antes de cortar ou emendar uma fibra, certifique-se de que a fibra está desligada da fonte de luz. Depois de desligar uma fibra, utilize tampas de proteção em todos os conectores de fibra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7" name="圆角矩形 75"/>
            <p:cNvSpPr/>
            <p:nvPr/>
          </p:nvSpPr>
          <p:spPr>
            <a:xfrm>
              <a:off x="6188679" y="1680980"/>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3. </a:t>
              </a:r>
              <a:r>
                <a:rPr lang="en-US" sz="1400" b="1" dirty="0" err="1">
                  <a:solidFill>
                    <a:prstClr val="white"/>
                  </a:solidFill>
                  <a:latin typeface="Huawei Sans" panose="020C0503030203020204" pitchFamily="34" charset="0"/>
                  <a:ea typeface="方正兰亭黑简体" panose="02000000000000000000" pitchFamily="2" charset="-122"/>
                </a:rPr>
                <a:t>Segurança</a:t>
              </a:r>
              <a:r>
                <a:rPr lang="en-US" sz="1400" b="1" dirty="0">
                  <a:solidFill>
                    <a:prstClr val="white"/>
                  </a:solidFill>
                  <a:latin typeface="Huawei Sans" panose="020C0503030203020204" pitchFamily="34" charset="0"/>
                  <a:ea typeface="方正兰亭黑简体" panose="02000000000000000000" pitchFamily="2" charset="-122"/>
                </a:rPr>
                <a:t> do laser</a:t>
              </a:r>
            </a:p>
          </p:txBody>
        </p:sp>
        <p:sp>
          <p:nvSpPr>
            <p:cNvPr id="18" name="圆角矩形 75"/>
            <p:cNvSpPr/>
            <p:nvPr/>
          </p:nvSpPr>
          <p:spPr>
            <a:xfrm>
              <a:off x="6188679" y="2205063"/>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 name="TextBox 18"/>
            <p:cNvSpPr txBox="1"/>
            <p:nvPr/>
          </p:nvSpPr>
          <p:spPr>
            <a:xfrm>
              <a:off x="9023825" y="2209858"/>
              <a:ext cx="2547116" cy="3801256"/>
            </a:xfrm>
            <a:prstGeom prst="rect">
              <a:avLst/>
            </a:prstGeom>
            <a:noFill/>
          </p:spPr>
          <p:txBody>
            <a:bodyPr wrap="square" rtlCol="0">
              <a:noAutofit/>
            </a:bodyPr>
            <a:lstStyle/>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Não faça furos num armário sem autorização. A realização de furos que não cumpram os requisitos pode danificar o desempenho de vedação do armário e as fibras ópticas internas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Usar óculos de proteção durante a perfuração</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Após a perfuração, limpar a tempo a limagem do metal</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Usar luvas de proteção quando fizer furos, mover equipamento com as mãos ou fixar cabos ópticos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0"/>
                </a:spcAft>
                <a:buSzPct val="50000"/>
                <a:buFont typeface="Wingdings" panose="05000000000000000000" pitchFamily="2" charset="2"/>
                <a:buChar char="l"/>
              </a:pP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Antes de transportar um objeto pesado, ter o cuidado de não ser esmagado ou sujeito a esforços</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0" name="圆角矩形 75"/>
            <p:cNvSpPr/>
            <p:nvPr/>
          </p:nvSpPr>
          <p:spPr>
            <a:xfrm>
              <a:off x="9023826" y="1677361"/>
              <a:ext cx="2547115" cy="479302"/>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en-US" sz="1400" b="1" dirty="0">
                  <a:solidFill>
                    <a:prstClr val="white"/>
                  </a:solidFill>
                  <a:latin typeface="Huawei Sans" panose="020C0503030203020204" pitchFamily="34" charset="0"/>
                  <a:ea typeface="方正兰亭黑简体" panose="02000000000000000000" pitchFamily="2" charset="-122"/>
                </a:rPr>
                <a:t>4. </a:t>
              </a:r>
              <a:r>
                <a:rPr lang="en-US" sz="1400" b="1" dirty="0" err="1">
                  <a:solidFill>
                    <a:prstClr val="white"/>
                  </a:solidFill>
                  <a:latin typeface="Huawei Sans" panose="020C0503030203020204" pitchFamily="34" charset="0"/>
                  <a:ea typeface="方正兰亭黑简体" panose="02000000000000000000" pitchFamily="2" charset="-122"/>
                </a:rPr>
                <a:t>Segurança</a:t>
              </a:r>
              <a:r>
                <a:rPr lang="en-US" sz="1400" b="1" dirty="0">
                  <a:solidFill>
                    <a:prstClr val="white"/>
                  </a:solidFill>
                  <a:latin typeface="Huawei Sans" panose="020C0503030203020204" pitchFamily="34" charset="0"/>
                  <a:ea typeface="方正兰亭黑简体" panose="02000000000000000000" pitchFamily="2" charset="-122"/>
                </a:rPr>
                <a:t> </a:t>
              </a:r>
              <a:r>
                <a:rPr lang="en-US" sz="1400" b="1" dirty="0" err="1">
                  <a:solidFill>
                    <a:prstClr val="white"/>
                  </a:solidFill>
                  <a:latin typeface="Huawei Sans" panose="020C0503030203020204" pitchFamily="34" charset="0"/>
                  <a:ea typeface="方正兰亭黑简体" panose="02000000000000000000" pitchFamily="2" charset="-122"/>
                </a:rPr>
                <a:t>mecânica</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21" name="圆角矩形 75"/>
            <p:cNvSpPr/>
            <p:nvPr/>
          </p:nvSpPr>
          <p:spPr>
            <a:xfrm>
              <a:off x="9023826" y="2201444"/>
              <a:ext cx="2547115" cy="3936956"/>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矩形 21"/>
            <p:cNvSpPr/>
            <p:nvPr/>
          </p:nvSpPr>
          <p:spPr>
            <a:xfrm>
              <a:off x="549131" y="1168961"/>
              <a:ext cx="11021809"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Segurança</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na</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construção</a:t>
              </a:r>
              <a:endParaRPr lang="en-US" sz="1600" b="1" dirty="0">
                <a:solidFill>
                  <a:prstClr val="white"/>
                </a:solidFill>
                <a:latin typeface="Huawei Sans" panose="020C0503030203020204" pitchFamily="34" charset="0"/>
                <a:ea typeface="方正兰亭黑简体" panose="02000000000000000000" pitchFamily="2" charset="-122"/>
              </a:endParaRPr>
            </a:p>
          </p:txBody>
        </p:sp>
      </p:grpSp>
      <p:sp>
        <p:nvSpPr>
          <p:cNvPr id="30" name="五边形 29"/>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31" name="燕尾形 30"/>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32" name="燕尾形 31"/>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33" name="燕尾形 32"/>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34" name="燕尾形 33"/>
          <p:cNvSpPr/>
          <p:nvPr/>
        </p:nvSpPr>
        <p:spPr bwMode="auto">
          <a:xfrm>
            <a:off x="9449989" y="3453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Instalação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5" name="燕尾形 34"/>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168705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Instalação de FDT, FAT, </a:t>
            </a:r>
            <a:r>
              <a:rPr lang="pt-BR" dirty="0" err="1">
                <a:latin typeface="Huawei Sans" panose="020C0503030203020204" pitchFamily="34" charset="0"/>
                <a:cs typeface="Huawei Sans" panose="020C0503030203020204" pitchFamily="34" charset="0"/>
              </a:rPr>
              <a:t>Closure</a:t>
            </a:r>
            <a:r>
              <a:rPr lang="pt-BR" dirty="0">
                <a:latin typeface="Huawei Sans" panose="020C0503030203020204" pitchFamily="34" charset="0"/>
                <a:cs typeface="Huawei Sans" panose="020C0503030203020204" pitchFamily="34" charset="0"/>
              </a:rPr>
              <a:t> e TB (2)</a:t>
            </a:r>
            <a:endParaRPr lang="en-US" dirty="0">
              <a:latin typeface="Huawei Sans" panose="020C0503030203020204" pitchFamily="34" charset="0"/>
              <a:cs typeface="Huawei Sans" panose="020C0503030203020204" pitchFamily="34" charset="0"/>
            </a:endParaRPr>
          </a:p>
        </p:txBody>
      </p:sp>
      <p:sp>
        <p:nvSpPr>
          <p:cNvPr id="10" name="矩形 9"/>
          <p:cNvSpPr/>
          <p:nvPr/>
        </p:nvSpPr>
        <p:spPr>
          <a:xfrm>
            <a:off x="668565" y="1337165"/>
            <a:ext cx="10936048"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Instalação</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659396" y="1835781"/>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1. </a:t>
            </a:r>
            <a:r>
              <a:rPr lang="en-US" sz="1600" b="1" dirty="0" err="1">
                <a:solidFill>
                  <a:prstClr val="white"/>
                </a:solidFill>
                <a:latin typeface="Huawei Sans" panose="020C0503030203020204" pitchFamily="34" charset="0"/>
                <a:ea typeface="方正兰亭黑简体" panose="02000000000000000000" pitchFamily="2" charset="-122"/>
              </a:rPr>
              <a:t>Preparativos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2" name="圆角矩形 75"/>
          <p:cNvSpPr/>
          <p:nvPr/>
        </p:nvSpPr>
        <p:spPr>
          <a:xfrm>
            <a:off x="659396" y="2310577"/>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4331804" y="1835925"/>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2. </a:t>
            </a:r>
            <a:r>
              <a:rPr lang="en-US" sz="1600" b="1" dirty="0" err="1">
                <a:solidFill>
                  <a:prstClr val="white"/>
                </a:solidFill>
                <a:latin typeface="Huawei Sans" panose="020C0503030203020204" pitchFamily="34" charset="0"/>
                <a:ea typeface="方正兰亭黑简体" panose="02000000000000000000" pitchFamily="2" charset="-122"/>
              </a:rPr>
              <a:t>Instalação</a:t>
            </a:r>
            <a:r>
              <a:rPr lang="en-US" sz="1600" b="1" dirty="0">
                <a:solidFill>
                  <a:prstClr val="white"/>
                </a:solidFill>
                <a:latin typeface="Huawei Sans" panose="020C0503030203020204" pitchFamily="34" charset="0"/>
                <a:ea typeface="方正兰亭黑简体" panose="02000000000000000000" pitchFamily="2" charset="-122"/>
              </a:rPr>
              <a:t> do </a:t>
            </a:r>
            <a:r>
              <a:rPr lang="en-US" sz="1600" b="1" dirty="0" err="1">
                <a:solidFill>
                  <a:prstClr val="white"/>
                </a:solidFill>
                <a:latin typeface="Huawei Sans" panose="020C0503030203020204" pitchFamily="34" charset="0"/>
                <a:ea typeface="方正兰亭黑简体" panose="02000000000000000000" pitchFamily="2" charset="-122"/>
              </a:rPr>
              <a:t>armário</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4" name="圆角矩形 75"/>
          <p:cNvSpPr/>
          <p:nvPr/>
        </p:nvSpPr>
        <p:spPr>
          <a:xfrm>
            <a:off x="4331804" y="2310721"/>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5" name="圆角矩形 75"/>
          <p:cNvSpPr/>
          <p:nvPr/>
        </p:nvSpPr>
        <p:spPr>
          <a:xfrm>
            <a:off x="8040216" y="1835781"/>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3. </a:t>
            </a:r>
            <a:r>
              <a:rPr lang="en-US" sz="1600" b="1" dirty="0" err="1">
                <a:solidFill>
                  <a:prstClr val="white"/>
                </a:solidFill>
                <a:latin typeface="Huawei Sans" panose="020C0503030203020204" pitchFamily="34" charset="0"/>
                <a:ea typeface="方正兰亭黑简体" panose="02000000000000000000" pitchFamily="2" charset="-122"/>
              </a:rPr>
              <a:t>Distribuição</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cabos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6" name="圆角矩形 75"/>
          <p:cNvSpPr/>
          <p:nvPr/>
        </p:nvSpPr>
        <p:spPr>
          <a:xfrm>
            <a:off x="8040216" y="2310577"/>
            <a:ext cx="3564396" cy="330298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 name="矩形 16"/>
          <p:cNvSpPr/>
          <p:nvPr/>
        </p:nvSpPr>
        <p:spPr>
          <a:xfrm>
            <a:off x="659396" y="2421998"/>
            <a:ext cx="3528392" cy="2394732"/>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Ambiente (como a temperatura de funcionamento, a temperatura de armazenamento e o espaço de instalação)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宋体" panose="02010600030101010101" pitchFamily="2" charset="-122"/>
              </a:rPr>
              <a:t>Ferramentas</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Verificação do estado do dispositivo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Para mais informações, consulte a descrição da instalação de cada dispositivo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18" name="矩形 17"/>
          <p:cNvSpPr/>
          <p:nvPr/>
        </p:nvSpPr>
        <p:spPr>
          <a:xfrm>
            <a:off x="4344273" y="2418733"/>
            <a:ext cx="3528392" cy="319482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O armário pode ser instalado num chão de concreto ou num chão ESD</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Instalação de unidades no armário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Verificação da instalação, por exemplo, verificar se o armário está na vertical em relação ao solo e se o armário ou cada unidade do armário está fixo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Para mais informações, consulte a descrição da instalação de cada dispositivo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19" name="矩形 18"/>
          <p:cNvSpPr/>
          <p:nvPr/>
        </p:nvSpPr>
        <p:spPr>
          <a:xfrm>
            <a:off x="8040216" y="2421999"/>
            <a:ext cx="3528392" cy="212803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Distribuição de cabos no armário de distribuição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Decapagem, fixação e ligação à terra de cabos</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Junção de </a:t>
            </a:r>
            <a:r>
              <a:rPr lang="pt-BR" sz="1400" dirty="0" err="1">
                <a:latin typeface="Huawei Sans" panose="020C0503030203020204" pitchFamily="34" charset="0"/>
                <a:ea typeface="方正兰亭黑简体" panose="02000000000000000000" pitchFamily="2" charset="-122"/>
                <a:cs typeface="宋体" panose="02010600030101010101" pitchFamily="2" charset="-122"/>
              </a:rPr>
              <a:t>pigtails</a:t>
            </a:r>
            <a:r>
              <a:rPr lang="pt-BR" sz="1400" dirty="0">
                <a:latin typeface="Huawei Sans" panose="020C0503030203020204" pitchFamily="34" charset="0"/>
                <a:ea typeface="方正兰亭黑简体" panose="02000000000000000000" pitchFamily="2" charset="-122"/>
                <a:cs typeface="宋体" panose="02010600030101010101" pitchFamily="2" charset="-122"/>
              </a:rPr>
              <a:t> e cabos</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Para mais informações, consulte a descrição da instalação de cada dispositivo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26" name="五边形 25"/>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27" name="燕尾形 26"/>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28" name="燕尾形 27"/>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29" name="燕尾形 28"/>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30" name="燕尾形 29"/>
          <p:cNvSpPr/>
          <p:nvPr/>
        </p:nvSpPr>
        <p:spPr bwMode="auto">
          <a:xfrm>
            <a:off x="9449989" y="3453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Instalação</a:t>
            </a:r>
            <a:endParaRPr lang="en-US" sz="1200" dirty="0">
              <a:solidFill>
                <a:srgbClr val="FFFFFF"/>
              </a:solidFill>
              <a:latin typeface="Huawei Sans" panose="020C0503030203020204" pitchFamily="34" charset="0"/>
              <a:ea typeface="方正兰亭黑简体" panose="02000000000000000000" pitchFamily="2" charset="-122"/>
            </a:endParaRPr>
          </a:p>
        </p:txBody>
      </p:sp>
      <p:sp>
        <p:nvSpPr>
          <p:cNvPr id="31" name="燕尾形 30"/>
          <p:cNvSpPr/>
          <p:nvPr/>
        </p:nvSpPr>
        <p:spPr bwMode="auto">
          <a:xfrm>
            <a:off x="10496145" y="43124"/>
            <a:ext cx="1236579"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spcBef>
                <a:spcPts val="0"/>
              </a:spcBef>
            </a:pPr>
            <a:r>
              <a:rPr lang="en-US" sz="1200" dirty="0" err="1">
                <a:latin typeface="Huawei Sans" panose="020C0503030203020204" pitchFamily="34" charset="0"/>
                <a:ea typeface="方正兰亭黑简体" panose="02000000000000000000" pitchFamily="2" charset="-122"/>
              </a:rPr>
              <a:t>Terminação</a:t>
            </a:r>
            <a:endParaRPr 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60608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Emenda e terminação de fibra</a:t>
            </a:r>
            <a:endParaRPr lang="en-US" dirty="0">
              <a:latin typeface="Huawei Sans" panose="020C0503030203020204" pitchFamily="34" charset="0"/>
              <a:cs typeface="Huawei Sans" panose="020C0503030203020204" pitchFamily="34" charset="0"/>
            </a:endParaRPr>
          </a:p>
        </p:txBody>
      </p:sp>
      <p:sp>
        <p:nvSpPr>
          <p:cNvPr id="10" name="圆角矩形 75"/>
          <p:cNvSpPr/>
          <p:nvPr/>
        </p:nvSpPr>
        <p:spPr>
          <a:xfrm>
            <a:off x="533416" y="1233861"/>
            <a:ext cx="1781770"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err="1">
                <a:solidFill>
                  <a:prstClr val="white"/>
                </a:solidFill>
                <a:latin typeface="Huawei Sans" panose="020C0503030203020204" pitchFamily="34" charset="0"/>
                <a:ea typeface="方正兰亭黑简体" panose="02000000000000000000" pitchFamily="2" charset="-122"/>
              </a:rPr>
              <a:t>Preparação</a:t>
            </a:r>
            <a:r>
              <a:rPr lang="en-US" sz="1400" b="1" dirty="0">
                <a:solidFill>
                  <a:prstClr val="white"/>
                </a:solidFill>
                <a:latin typeface="Huawei Sans" panose="020C0503030203020204" pitchFamily="34" charset="0"/>
                <a:ea typeface="方正兰亭黑简体" panose="02000000000000000000" pitchFamily="2" charset="-122"/>
              </a:rPr>
              <a:t> da </a:t>
            </a:r>
            <a:r>
              <a:rPr lang="en-US" sz="1400" b="1" dirty="0" err="1">
                <a:solidFill>
                  <a:prstClr val="white"/>
                </a:solidFill>
                <a:latin typeface="Huawei Sans" panose="020C0503030203020204" pitchFamily="34" charset="0"/>
                <a:ea typeface="方正兰亭黑简体" panose="02000000000000000000" pitchFamily="2" charset="-122"/>
              </a:rPr>
              <a:t>conexão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533416" y="1821106"/>
            <a:ext cx="1781770"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2403566" y="1233861"/>
            <a:ext cx="1700929"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err="1">
                <a:solidFill>
                  <a:prstClr val="white"/>
                </a:solidFill>
                <a:latin typeface="Huawei Sans" panose="020C0503030203020204" pitchFamily="34" charset="0"/>
                <a:ea typeface="方正兰亭黑简体" panose="02000000000000000000" pitchFamily="2" charset="-122"/>
              </a:rPr>
              <a:t>Emenda</a:t>
            </a:r>
            <a:r>
              <a:rPr lang="en-US" sz="1400" b="1" dirty="0">
                <a:solidFill>
                  <a:prstClr val="white"/>
                </a:solidFill>
                <a:latin typeface="Huawei Sans" panose="020C0503030203020204" pitchFamily="34" charset="0"/>
                <a:ea typeface="方正兰亭黑简体" panose="02000000000000000000" pitchFamily="2" charset="-122"/>
              </a:rPr>
              <a:t> de </a:t>
            </a:r>
            <a:r>
              <a:rPr lang="en-US" sz="1400" b="1" dirty="0" err="1">
                <a:solidFill>
                  <a:prstClr val="white"/>
                </a:solidFill>
                <a:latin typeface="Huawei Sans" panose="020C0503030203020204" pitchFamily="34" charset="0"/>
                <a:ea typeface="方正兰亭黑简体" panose="02000000000000000000" pitchFamily="2" charset="-122"/>
              </a:rPr>
              <a:t>fibras</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2403566" y="1821106"/>
            <a:ext cx="1673157"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圆角矩形 75"/>
          <p:cNvSpPr/>
          <p:nvPr/>
        </p:nvSpPr>
        <p:spPr>
          <a:xfrm>
            <a:off x="4203971" y="1233861"/>
            <a:ext cx="1770673"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err="1">
                <a:solidFill>
                  <a:prstClr val="white"/>
                </a:solidFill>
                <a:latin typeface="Huawei Sans" panose="020C0503030203020204" pitchFamily="34" charset="0"/>
                <a:ea typeface="方正兰亭黑简体" panose="02000000000000000000" pitchFamily="2" charset="-122"/>
              </a:rPr>
              <a:t>Enrolamento</a:t>
            </a:r>
            <a:r>
              <a:rPr lang="en-US" sz="1400" b="1" dirty="0">
                <a:solidFill>
                  <a:prstClr val="white"/>
                </a:solidFill>
                <a:latin typeface="Huawei Sans" panose="020C0503030203020204" pitchFamily="34" charset="0"/>
                <a:ea typeface="方正兰亭黑简体" panose="02000000000000000000" pitchFamily="2" charset="-122"/>
              </a:rPr>
              <a:t> de </a:t>
            </a:r>
            <a:r>
              <a:rPr lang="en-US" sz="1400" b="1" dirty="0" err="1">
                <a:solidFill>
                  <a:prstClr val="white"/>
                </a:solidFill>
                <a:latin typeface="Huawei Sans" panose="020C0503030203020204" pitchFamily="34" charset="0"/>
                <a:ea typeface="方正兰亭黑简体" panose="02000000000000000000" pitchFamily="2" charset="-122"/>
              </a:rPr>
              <a:t>fibras</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5" name="圆角矩形 75"/>
          <p:cNvSpPr/>
          <p:nvPr/>
        </p:nvSpPr>
        <p:spPr>
          <a:xfrm>
            <a:off x="4224346" y="1821106"/>
            <a:ext cx="1750299"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圆角矩形 75"/>
          <p:cNvSpPr/>
          <p:nvPr/>
        </p:nvSpPr>
        <p:spPr>
          <a:xfrm>
            <a:off x="6074120" y="1242453"/>
            <a:ext cx="1747019"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ea typeface="方正兰亭黑简体" panose="02000000000000000000" pitchFamily="2" charset="-122"/>
              </a:rPr>
              <a:t>Ligação do fio de cobre</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7" name="圆角矩形 75"/>
          <p:cNvSpPr/>
          <p:nvPr/>
        </p:nvSpPr>
        <p:spPr>
          <a:xfrm>
            <a:off x="6074120" y="1821106"/>
            <a:ext cx="1742903"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圆角矩形 75"/>
          <p:cNvSpPr/>
          <p:nvPr/>
        </p:nvSpPr>
        <p:spPr>
          <a:xfrm>
            <a:off x="7920616" y="1233861"/>
            <a:ext cx="1812962" cy="506469"/>
          </a:xfrm>
          <a:prstGeom prst="roundRect">
            <a:avLst>
              <a:gd name="adj" fmla="val 10604"/>
            </a:avLst>
          </a:prstGeom>
          <a:gradFill>
            <a:gsLst>
              <a:gs pos="0">
                <a:srgbClr val="00B0F0"/>
              </a:gs>
              <a:gs pos="100000">
                <a:srgbClr val="0070C0"/>
              </a:gs>
            </a:gsLst>
            <a:lin ang="5400000" scaled="1"/>
          </a:gradFill>
        </p:spPr>
        <p:txBody>
          <a:bodyPr wrap="square" lIns="0" rIns="0"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ea typeface="方正兰亭黑简体" panose="02000000000000000000" pitchFamily="2" charset="-122"/>
              </a:rPr>
              <a:t>Ligação do elemento de resistência</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p:cNvSpPr/>
          <p:nvPr/>
        </p:nvSpPr>
        <p:spPr>
          <a:xfrm>
            <a:off x="7916498" y="1821106"/>
            <a:ext cx="1817080"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圆角矩形 75"/>
          <p:cNvSpPr/>
          <p:nvPr/>
        </p:nvSpPr>
        <p:spPr>
          <a:xfrm>
            <a:off x="9856394" y="1233861"/>
            <a:ext cx="1821095" cy="506469"/>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400" b="1" dirty="0" err="1">
                <a:solidFill>
                  <a:prstClr val="white"/>
                </a:solidFill>
                <a:latin typeface="Huawei Sans" panose="020C0503030203020204" pitchFamily="34" charset="0"/>
                <a:ea typeface="方正兰亭黑简体" panose="02000000000000000000" pitchFamily="2" charset="-122"/>
              </a:rPr>
              <a:t>Selagem</a:t>
            </a:r>
            <a:r>
              <a:rPr lang="en-US" sz="1400" b="1" dirty="0">
                <a:solidFill>
                  <a:prstClr val="white"/>
                </a:solidFill>
                <a:latin typeface="Huawei Sans" panose="020C0503030203020204" pitchFamily="34" charset="0"/>
                <a:ea typeface="方正兰亭黑简体" panose="02000000000000000000" pitchFamily="2" charset="-122"/>
              </a:rPr>
              <a:t> do </a:t>
            </a:r>
            <a:r>
              <a:rPr lang="en-US" sz="1400" b="1" dirty="0" err="1">
                <a:solidFill>
                  <a:prstClr val="white"/>
                </a:solidFill>
                <a:latin typeface="Huawei Sans" panose="020C0503030203020204" pitchFamily="34" charset="0"/>
                <a:ea typeface="方正兰亭黑简体" panose="02000000000000000000" pitchFamily="2" charset="-122"/>
              </a:rPr>
              <a:t>equipamento</a:t>
            </a:r>
            <a:endParaRPr lang="en-US" sz="1400" b="1" dirty="0">
              <a:solidFill>
                <a:prstClr val="white"/>
              </a:solidFill>
              <a:latin typeface="Huawei Sans" panose="020C0503030203020204" pitchFamily="34" charset="0"/>
              <a:ea typeface="方正兰亭黑简体" panose="02000000000000000000" pitchFamily="2" charset="-122"/>
            </a:endParaRPr>
          </a:p>
        </p:txBody>
      </p:sp>
      <p:sp>
        <p:nvSpPr>
          <p:cNvPr id="21" name="圆角矩形 75"/>
          <p:cNvSpPr/>
          <p:nvPr/>
        </p:nvSpPr>
        <p:spPr>
          <a:xfrm>
            <a:off x="9856394" y="1821106"/>
            <a:ext cx="1821095" cy="23553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矩形 21"/>
          <p:cNvSpPr/>
          <p:nvPr/>
        </p:nvSpPr>
        <p:spPr>
          <a:xfrm>
            <a:off x="533416" y="1817450"/>
            <a:ext cx="1901400" cy="1052142"/>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 comprimento de decapagem deve cumprir os requisitos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Preparar a máquina de emenda</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3" name="矩形 22"/>
          <p:cNvSpPr/>
          <p:nvPr/>
        </p:nvSpPr>
        <p:spPr>
          <a:xfrm>
            <a:off x="2422597" y="1817450"/>
            <a:ext cx="1742506" cy="1614355"/>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Preparar</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fibras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ópticas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nuas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Instalar</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o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tubo</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termorretráctil</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Efetuar</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operações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emenda</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Aquecer</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o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tubo</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termorretráctil</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4" name="矩形 23"/>
          <p:cNvSpPr/>
          <p:nvPr/>
        </p:nvSpPr>
        <p:spPr>
          <a:xfrm>
            <a:off x="4229526" y="1817450"/>
            <a:ext cx="1745119" cy="2015936"/>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Enrolar as restantes fibras no prato de fibras ópticas após a ligação</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O raio de curvatura da bobina de fibra cumpre os requisitos de conceção</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5" name="矩形 24"/>
          <p:cNvSpPr/>
          <p:nvPr/>
        </p:nvSpPr>
        <p:spPr>
          <a:xfrm>
            <a:off x="6054284" y="1817450"/>
            <a:ext cx="1766855" cy="851352"/>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 ligação à terra é necessária se forem utilizados fios de cobre nos cabos ópticos</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6" name="矩形 25"/>
          <p:cNvSpPr/>
          <p:nvPr/>
        </p:nvSpPr>
        <p:spPr>
          <a:xfrm>
            <a:off x="7920616" y="1817450"/>
            <a:ext cx="1812962" cy="1654513"/>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O elemento de resistência do cabo ótico deve estar firmemente ligado e pode suportar a mesma força de tração que o cabo ótico</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27" name="矩形 26"/>
          <p:cNvSpPr/>
          <p:nvPr/>
        </p:nvSpPr>
        <p:spPr>
          <a:xfrm>
            <a:off x="9858452" y="1817450"/>
            <a:ext cx="1819037" cy="2176568"/>
          </a:xfrm>
          <a:prstGeom prst="rect">
            <a:avLst/>
          </a:prstGeom>
        </p:spPr>
        <p:txBody>
          <a:bodyPr wrap="square">
            <a:noAutofit/>
          </a:bodyPr>
          <a:lstStyle/>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 junção entre o dispositivo de fecho/ODN e o cabo ótico deve ser impermeabilizada e selada</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0"/>
              </a:spcBef>
              <a:spcAft>
                <a:spcPts val="600"/>
              </a:spcAft>
              <a:buSzPct val="50000"/>
              <a:buFont typeface="Wingdings" panose="05000000000000000000" pitchFamily="2" charset="2"/>
              <a:buChar char="l"/>
              <a:defRPr/>
            </a:pP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Instalar um agente </a:t>
            </a:r>
            <a:r>
              <a:rPr lang="pt-BR" sz="1200" dirty="0" err="1">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anti-humidade</a:t>
            </a:r>
            <a:r>
              <a:rPr lang="pt-BR"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 no interior dos tubos de ligação</a:t>
            </a:r>
            <a:r>
              <a:rPr lang="en-US" sz="120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rPr>
              <a:t>.</a:t>
            </a:r>
          </a:p>
        </p:txBody>
      </p:sp>
      <p:grpSp>
        <p:nvGrpSpPr>
          <p:cNvPr id="28" name="组合 27"/>
          <p:cNvGrpSpPr/>
          <p:nvPr/>
        </p:nvGrpSpPr>
        <p:grpSpPr>
          <a:xfrm>
            <a:off x="654805" y="4314584"/>
            <a:ext cx="1656290" cy="1707787"/>
            <a:chOff x="478264" y="4621122"/>
            <a:chExt cx="1385925" cy="1429017"/>
          </a:xfrm>
          <a:effectLst/>
        </p:grpSpPr>
        <p:pic>
          <p:nvPicPr>
            <p:cNvPr id="29" name="Picture 5"/>
            <p:cNvPicPr>
              <a:picLocks noChangeAspect="1" noChangeArrowheads="1"/>
            </p:cNvPicPr>
            <p:nvPr/>
          </p:nvPicPr>
          <p:blipFill>
            <a:blip r:embed="rId3" cstate="email"/>
            <a:srcRect/>
            <a:stretch>
              <a:fillRect/>
            </a:stretch>
          </p:blipFill>
          <p:spPr bwMode="auto">
            <a:xfrm>
              <a:off x="478264" y="4621122"/>
              <a:ext cx="1385925" cy="114715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 Box 7"/>
            <p:cNvSpPr txBox="1">
              <a:spLocks noChangeArrowheads="1"/>
            </p:cNvSpPr>
            <p:nvPr/>
          </p:nvSpPr>
          <p:spPr bwMode="auto">
            <a:xfrm>
              <a:off x="551698" y="5792602"/>
              <a:ext cx="1180645" cy="257537"/>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err="1">
                  <a:solidFill>
                    <a:schemeClr val="tx1"/>
                  </a:solidFill>
                  <a:latin typeface="Huawei Sans" panose="020C0503030203020204" pitchFamily="34" charset="0"/>
                </a:rPr>
                <a:t>Decapar</a:t>
              </a:r>
              <a:r>
                <a:rPr lang="en-US" sz="1200" dirty="0">
                  <a:solidFill>
                    <a:schemeClr val="tx1"/>
                  </a:solidFill>
                  <a:latin typeface="Huawei Sans" panose="020C0503030203020204" pitchFamily="34" charset="0"/>
                </a:rPr>
                <a:t> o </a:t>
              </a:r>
              <a:r>
                <a:rPr lang="en-US" sz="1200" dirty="0" err="1">
                  <a:solidFill>
                    <a:schemeClr val="tx1"/>
                  </a:solidFill>
                  <a:latin typeface="Huawei Sans" panose="020C0503030203020204" pitchFamily="34" charset="0"/>
                </a:rPr>
                <a:t>cabo</a:t>
              </a:r>
              <a:endParaRPr lang="en-US" sz="1200" dirty="0">
                <a:solidFill>
                  <a:schemeClr val="tx1"/>
                </a:solidFill>
                <a:latin typeface="Huawei Sans" panose="020C0503030203020204" pitchFamily="34" charset="0"/>
              </a:endParaRPr>
            </a:p>
          </p:txBody>
        </p:sp>
      </p:grpSp>
      <p:grpSp>
        <p:nvGrpSpPr>
          <p:cNvPr id="31" name="组合 30"/>
          <p:cNvGrpSpPr/>
          <p:nvPr/>
        </p:nvGrpSpPr>
        <p:grpSpPr>
          <a:xfrm>
            <a:off x="2444214" y="4307168"/>
            <a:ext cx="1838965" cy="1713939"/>
            <a:chOff x="1943147" y="4614895"/>
            <a:chExt cx="1529675" cy="1425677"/>
          </a:xfrm>
          <a:effectLst/>
        </p:grpSpPr>
        <p:pic>
          <p:nvPicPr>
            <p:cNvPr id="32" name="Picture 8"/>
            <p:cNvPicPr preferRelativeResize="0">
              <a:picLocks noChangeArrowheads="1"/>
            </p:cNvPicPr>
            <p:nvPr/>
          </p:nvPicPr>
          <p:blipFill>
            <a:blip r:embed="rId4" cstate="email"/>
            <a:srcRect/>
            <a:stretch>
              <a:fillRect/>
            </a:stretch>
          </p:blipFill>
          <p:spPr bwMode="auto">
            <a:xfrm>
              <a:off x="2022272" y="4614895"/>
              <a:ext cx="1319929"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 Box 6"/>
            <p:cNvSpPr txBox="1">
              <a:spLocks noChangeArrowheads="1"/>
            </p:cNvSpPr>
            <p:nvPr/>
          </p:nvSpPr>
          <p:spPr bwMode="auto">
            <a:xfrm>
              <a:off x="1943147" y="5784559"/>
              <a:ext cx="1529675"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pt-BR" sz="1200" dirty="0">
                  <a:solidFill>
                    <a:schemeClr val="tx1"/>
                  </a:solidFill>
                  <a:latin typeface="Huawei Sans" panose="020C0503030203020204" pitchFamily="34" charset="0"/>
                </a:rPr>
                <a:t>Limpar o núcleo da fibra</a:t>
              </a:r>
              <a:endParaRPr lang="en-US" sz="1200" dirty="0">
                <a:solidFill>
                  <a:schemeClr val="tx1"/>
                </a:solidFill>
                <a:latin typeface="Huawei Sans" panose="020C0503030203020204" pitchFamily="34" charset="0"/>
              </a:endParaRPr>
            </a:p>
          </p:txBody>
        </p:sp>
      </p:grpSp>
      <p:grpSp>
        <p:nvGrpSpPr>
          <p:cNvPr id="34" name="组合 33"/>
          <p:cNvGrpSpPr/>
          <p:nvPr/>
        </p:nvGrpSpPr>
        <p:grpSpPr>
          <a:xfrm>
            <a:off x="4432697" y="4307170"/>
            <a:ext cx="1586810" cy="1713936"/>
            <a:chOff x="3514100" y="4614895"/>
            <a:chExt cx="1319929" cy="1425674"/>
          </a:xfrm>
          <a:effectLst/>
        </p:grpSpPr>
        <p:pic>
          <p:nvPicPr>
            <p:cNvPr id="35" name="Picture 9"/>
            <p:cNvPicPr preferRelativeResize="0">
              <a:picLocks noChangeArrowheads="1"/>
            </p:cNvPicPr>
            <p:nvPr/>
          </p:nvPicPr>
          <p:blipFill>
            <a:blip r:embed="rId5" cstate="email"/>
            <a:srcRect/>
            <a:stretch>
              <a:fillRect/>
            </a:stretch>
          </p:blipFill>
          <p:spPr bwMode="auto">
            <a:xfrm>
              <a:off x="3514100" y="4614895"/>
              <a:ext cx="1319929" cy="1146533"/>
            </a:xfrm>
            <a:prstGeom prst="roundRect">
              <a:avLst>
                <a:gd name="adj" fmla="val 16667"/>
              </a:avLst>
            </a:prstGeom>
            <a:ln>
              <a:noFill/>
            </a:ln>
            <a:effectLst/>
          </p:spPr>
        </p:pic>
        <p:sp>
          <p:nvSpPr>
            <p:cNvPr id="36" name="Text Box 7"/>
            <p:cNvSpPr txBox="1">
              <a:spLocks noChangeArrowheads="1"/>
            </p:cNvSpPr>
            <p:nvPr/>
          </p:nvSpPr>
          <p:spPr bwMode="auto">
            <a:xfrm>
              <a:off x="3680120" y="5784556"/>
              <a:ext cx="1046985"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err="1">
                  <a:solidFill>
                    <a:schemeClr val="tx1"/>
                  </a:solidFill>
                  <a:latin typeface="Huawei Sans" panose="020C0503030203020204" pitchFamily="34" charset="0"/>
                </a:rPr>
                <a:t>Cortar</a:t>
              </a:r>
              <a:r>
                <a:rPr lang="en-US" sz="1200" dirty="0">
                  <a:solidFill>
                    <a:schemeClr val="tx1"/>
                  </a:solidFill>
                  <a:latin typeface="Huawei Sans" panose="020C0503030203020204" pitchFamily="34" charset="0"/>
                </a:rPr>
                <a:t> a </a:t>
              </a:r>
              <a:r>
                <a:rPr lang="en-US" sz="1200" dirty="0" err="1">
                  <a:solidFill>
                    <a:schemeClr val="tx1"/>
                  </a:solidFill>
                  <a:latin typeface="Huawei Sans" panose="020C0503030203020204" pitchFamily="34" charset="0"/>
                </a:rPr>
                <a:t>fibra</a:t>
              </a:r>
              <a:endParaRPr lang="en-US" sz="1200" dirty="0">
                <a:solidFill>
                  <a:schemeClr val="tx1"/>
                </a:solidFill>
                <a:latin typeface="Huawei Sans" panose="020C0503030203020204" pitchFamily="34" charset="0"/>
              </a:endParaRPr>
            </a:p>
          </p:txBody>
        </p:sp>
      </p:grpSp>
      <p:grpSp>
        <p:nvGrpSpPr>
          <p:cNvPr id="37" name="组合 36"/>
          <p:cNvGrpSpPr/>
          <p:nvPr/>
        </p:nvGrpSpPr>
        <p:grpSpPr>
          <a:xfrm>
            <a:off x="6283754" y="4307170"/>
            <a:ext cx="1586810" cy="1709435"/>
            <a:chOff x="4980897" y="4614895"/>
            <a:chExt cx="1319929" cy="1421930"/>
          </a:xfrm>
        </p:grpSpPr>
        <p:pic>
          <p:nvPicPr>
            <p:cNvPr id="38" name="Picture 8"/>
            <p:cNvPicPr preferRelativeResize="0">
              <a:picLocks noChangeArrowheads="1"/>
            </p:cNvPicPr>
            <p:nvPr/>
          </p:nvPicPr>
          <p:blipFill>
            <a:blip r:embed="rId6" cstate="email"/>
            <a:srcRect/>
            <a:stretch>
              <a:fillRect/>
            </a:stretch>
          </p:blipFill>
          <p:spPr bwMode="auto">
            <a:xfrm>
              <a:off x="4980897" y="4614895"/>
              <a:ext cx="1319929"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39" name="Text Box 4"/>
            <p:cNvSpPr txBox="1">
              <a:spLocks noChangeArrowheads="1"/>
            </p:cNvSpPr>
            <p:nvPr/>
          </p:nvSpPr>
          <p:spPr bwMode="auto">
            <a:xfrm>
              <a:off x="5095166" y="5780812"/>
              <a:ext cx="1205660" cy="256013"/>
            </a:xfrm>
            <a:prstGeom prst="rect">
              <a:avLst/>
            </a:prstGeom>
            <a:noFill/>
            <a:ln w="9525">
              <a:noFill/>
              <a:miter lim="800000"/>
              <a:headEnd/>
              <a:tailEnd/>
            </a:ln>
            <a:effectLst/>
          </p:spPr>
          <p:txBody>
            <a:bodyPr wrap="square">
              <a:noAutofit/>
            </a:bodyPr>
            <a:lstStyle>
              <a:defPPr>
                <a:defRPr lang="zh-CN"/>
              </a:defPPr>
              <a:lvl1pPr algn="ctr">
                <a:defRPr sz="1400">
                  <a:solidFill>
                    <a:schemeClr val="bg1"/>
                  </a:solidFill>
                  <a:latin typeface="方正兰亭黑简体" panose="02000000000000000000" pitchFamily="2" charset="-122"/>
                  <a:ea typeface="方正兰亭黑简体" panose="02000000000000000000" pitchFamily="2" charset="-122"/>
                </a:defRPr>
              </a:lvl1pPr>
            </a:lstStyle>
            <a:p>
              <a:pPr fontAlgn="ctr"/>
              <a:r>
                <a:rPr lang="en-US" sz="1200" dirty="0" err="1">
                  <a:solidFill>
                    <a:schemeClr val="tx1"/>
                  </a:solidFill>
                  <a:latin typeface="Huawei Sans" panose="020C0503030203020204" pitchFamily="34" charset="0"/>
                </a:rPr>
                <a:t>Cortar</a:t>
              </a:r>
              <a:r>
                <a:rPr lang="en-US" sz="1200" dirty="0">
                  <a:solidFill>
                    <a:schemeClr val="tx1"/>
                  </a:solidFill>
                  <a:latin typeface="Huawei Sans" panose="020C0503030203020204" pitchFamily="34" charset="0"/>
                </a:rPr>
                <a:t> a </a:t>
              </a:r>
              <a:r>
                <a:rPr lang="en-US" sz="1200" dirty="0" err="1">
                  <a:solidFill>
                    <a:schemeClr val="tx1"/>
                  </a:solidFill>
                  <a:latin typeface="Huawei Sans" panose="020C0503030203020204" pitchFamily="34" charset="0"/>
                </a:rPr>
                <a:t>fibra</a:t>
              </a:r>
              <a:endParaRPr lang="en-US" sz="1200" dirty="0">
                <a:solidFill>
                  <a:schemeClr val="tx1"/>
                </a:solidFill>
                <a:latin typeface="Huawei Sans" panose="020C0503030203020204" pitchFamily="34" charset="0"/>
              </a:endParaRPr>
            </a:p>
          </p:txBody>
        </p:sp>
      </p:grpSp>
      <p:grpSp>
        <p:nvGrpSpPr>
          <p:cNvPr id="40" name="组合 39"/>
          <p:cNvGrpSpPr/>
          <p:nvPr/>
        </p:nvGrpSpPr>
        <p:grpSpPr>
          <a:xfrm>
            <a:off x="10015956" y="4326440"/>
            <a:ext cx="1690882" cy="1687415"/>
            <a:chOff x="10234914" y="4631201"/>
            <a:chExt cx="1426438" cy="1423514"/>
          </a:xfrm>
          <a:effectLst/>
        </p:grpSpPr>
        <p:pic>
          <p:nvPicPr>
            <p:cNvPr id="41" name="Picture 8"/>
            <p:cNvPicPr>
              <a:picLocks noChangeAspect="1" noChangeArrowheads="1"/>
            </p:cNvPicPr>
            <p:nvPr/>
          </p:nvPicPr>
          <p:blipFill>
            <a:blip r:embed="rId7" cstate="email"/>
            <a:srcRect/>
            <a:stretch>
              <a:fillRect/>
            </a:stretch>
          </p:blipFill>
          <p:spPr bwMode="auto">
            <a:xfrm>
              <a:off x="10234914" y="4631201"/>
              <a:ext cx="1336026" cy="114653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42" name="Text Box 4"/>
            <p:cNvSpPr txBox="1">
              <a:spLocks noChangeArrowheads="1"/>
            </p:cNvSpPr>
            <p:nvPr/>
          </p:nvSpPr>
          <p:spPr bwMode="auto">
            <a:xfrm>
              <a:off x="10245220" y="5795072"/>
              <a:ext cx="1416132" cy="259643"/>
            </a:xfrm>
            <a:prstGeom prst="rect">
              <a:avLst/>
            </a:prstGeom>
            <a:noFill/>
            <a:ln w="9525">
              <a:noFill/>
              <a:miter lim="800000"/>
              <a:headEnd/>
              <a:tailEnd/>
            </a:ln>
            <a:effectLst/>
          </p:spPr>
          <p:txBody>
            <a:bodyPr wrap="square">
              <a:noAutofit/>
            </a:bodyPr>
            <a:lstStyle/>
            <a:p>
              <a:pPr algn="ctr" fontAlgn="ctr"/>
              <a:r>
                <a:rPr lang="en-US" sz="1200" dirty="0" err="1">
                  <a:latin typeface="Huawei Sans" panose="020C0503030203020204" pitchFamily="34" charset="0"/>
                  <a:ea typeface="方正兰亭黑简体" panose="02000000000000000000" pitchFamily="2" charset="-122"/>
                </a:rPr>
                <a:t>Instalar</a:t>
              </a:r>
              <a:r>
                <a:rPr lang="en-US" sz="1200" dirty="0">
                  <a:latin typeface="Huawei Sans" panose="020C0503030203020204" pitchFamily="34" charset="0"/>
                  <a:ea typeface="方正兰亭黑简体" panose="02000000000000000000" pitchFamily="2" charset="-122"/>
                </a:rPr>
                <a:t> o </a:t>
              </a:r>
              <a:r>
                <a:rPr lang="en-US" sz="1200" dirty="0" err="1">
                  <a:latin typeface="Huawei Sans" panose="020C0503030203020204" pitchFamily="34" charset="0"/>
                  <a:ea typeface="方正兰亭黑简体" panose="02000000000000000000" pitchFamily="2" charset="-122"/>
                </a:rPr>
                <a:t>fecho</a:t>
              </a:r>
              <a:endParaRPr lang="en-US" sz="1200" dirty="0">
                <a:latin typeface="Huawei Sans" panose="020C0503030203020204" pitchFamily="34" charset="0"/>
                <a:ea typeface="方正兰亭黑简体" panose="02000000000000000000" pitchFamily="2" charset="-122"/>
              </a:endParaRPr>
            </a:p>
          </p:txBody>
        </p:sp>
      </p:grpSp>
      <p:grpSp>
        <p:nvGrpSpPr>
          <p:cNvPr id="43" name="组合 42"/>
          <p:cNvGrpSpPr/>
          <p:nvPr/>
        </p:nvGrpSpPr>
        <p:grpSpPr>
          <a:xfrm>
            <a:off x="8107738" y="4302910"/>
            <a:ext cx="1656183" cy="1927702"/>
            <a:chOff x="6451865" y="4601828"/>
            <a:chExt cx="1395399" cy="1624164"/>
          </a:xfrm>
          <a:effectLst/>
        </p:grpSpPr>
        <p:pic>
          <p:nvPicPr>
            <p:cNvPr id="44" name="Picture 8"/>
            <p:cNvPicPr>
              <a:picLocks noChangeAspect="1" noChangeArrowheads="1"/>
            </p:cNvPicPr>
            <p:nvPr/>
          </p:nvPicPr>
          <p:blipFill>
            <a:blip r:embed="rId8" cstate="email"/>
            <a:srcRect/>
            <a:stretch>
              <a:fillRect/>
            </a:stretch>
          </p:blipFill>
          <p:spPr bwMode="auto">
            <a:xfrm>
              <a:off x="6451865" y="4601828"/>
              <a:ext cx="1373652" cy="116490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45" name="Text Box 6"/>
            <p:cNvSpPr txBox="1">
              <a:spLocks noChangeArrowheads="1"/>
            </p:cNvSpPr>
            <p:nvPr/>
          </p:nvSpPr>
          <p:spPr bwMode="auto">
            <a:xfrm>
              <a:off x="6534211" y="5785159"/>
              <a:ext cx="1313053" cy="440833"/>
            </a:xfrm>
            <a:prstGeom prst="rect">
              <a:avLst/>
            </a:prstGeom>
            <a:noFill/>
            <a:ln w="9525">
              <a:noFill/>
              <a:miter lim="800000"/>
              <a:headEnd/>
              <a:tailEnd/>
            </a:ln>
            <a:effectLst/>
          </p:spPr>
          <p:txBody>
            <a:bodyPr wrap="square">
              <a:noAutofit/>
            </a:bodyPr>
            <a:lstStyle/>
            <a:p>
              <a:pPr algn="ctr" fontAlgn="ctr"/>
              <a:r>
                <a:rPr lang="en-US" sz="1200" dirty="0" err="1">
                  <a:latin typeface="Huawei Sans" panose="020C0503030203020204" pitchFamily="34" charset="0"/>
                  <a:ea typeface="方正兰亭黑简体" panose="02000000000000000000" pitchFamily="2" charset="-122"/>
                </a:rPr>
                <a:t>Fixar</a:t>
              </a:r>
              <a:r>
                <a:rPr lang="en-US" sz="1200" dirty="0">
                  <a:latin typeface="Huawei Sans" panose="020C0503030203020204" pitchFamily="34" charset="0"/>
                  <a:ea typeface="方正兰亭黑简体" panose="02000000000000000000" pitchFamily="2" charset="-122"/>
                </a:rPr>
                <a:t> a </a:t>
              </a:r>
              <a:r>
                <a:rPr lang="en-US" sz="1200" dirty="0" err="1">
                  <a:latin typeface="Huawei Sans" panose="020C0503030203020204" pitchFamily="34" charset="0"/>
                  <a:ea typeface="方正兰亭黑简体" panose="02000000000000000000" pitchFamily="2" charset="-122"/>
                </a:rPr>
                <a:t>fibra</a:t>
              </a:r>
              <a:endParaRPr lang="en-US" sz="1200" dirty="0">
                <a:latin typeface="Huawei Sans" panose="020C0503030203020204" pitchFamily="34" charset="0"/>
                <a:ea typeface="方正兰亭黑简体" panose="02000000000000000000" pitchFamily="2" charset="-122"/>
              </a:endParaRPr>
            </a:p>
          </p:txBody>
        </p:sp>
      </p:grpSp>
      <p:sp>
        <p:nvSpPr>
          <p:cNvPr id="52" name="五边形 51"/>
          <p:cNvSpPr/>
          <p:nvPr/>
        </p:nvSpPr>
        <p:spPr bwMode="auto">
          <a:xfrm>
            <a:off x="6104766" y="4312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Estudo</a:t>
            </a:r>
            <a:endParaRPr lang="en-US" sz="1200" dirty="0">
              <a:latin typeface="Huawei Sans" panose="020C0503030203020204" pitchFamily="34" charset="0"/>
              <a:ea typeface="方正兰亭黑简体" panose="02000000000000000000" pitchFamily="2" charset="-122"/>
            </a:endParaRPr>
          </a:p>
        </p:txBody>
      </p:sp>
      <p:sp>
        <p:nvSpPr>
          <p:cNvPr id="53" name="燕尾形 52"/>
          <p:cNvSpPr/>
          <p:nvPr/>
        </p:nvSpPr>
        <p:spPr bwMode="auto">
          <a:xfrm>
            <a:off x="6858710" y="47352"/>
            <a:ext cx="91840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a:latin typeface="Huawei Sans" panose="020C0503030203020204" pitchFamily="34" charset="0"/>
                <a:ea typeface="方正兰亭黑简体" panose="02000000000000000000" pitchFamily="2" charset="-122"/>
              </a:rPr>
              <a:t>Design</a:t>
            </a:r>
          </a:p>
        </p:txBody>
      </p:sp>
      <p:sp>
        <p:nvSpPr>
          <p:cNvPr id="54" name="燕尾形 53"/>
          <p:cNvSpPr/>
          <p:nvPr/>
        </p:nvSpPr>
        <p:spPr bwMode="auto">
          <a:xfrm>
            <a:off x="7692859" y="43125"/>
            <a:ext cx="930125" cy="224284"/>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Obras</a:t>
            </a:r>
            <a:r>
              <a:rPr lang="en-US" sz="1200" dirty="0">
                <a:latin typeface="Huawei Sans" panose="020C0503030203020204" pitchFamily="34" charset="0"/>
                <a:ea typeface="方正兰亭黑简体" panose="02000000000000000000" pitchFamily="2" charset="-122"/>
              </a:rPr>
              <a:t> </a:t>
            </a:r>
            <a:r>
              <a:rPr lang="en-US" sz="1200" dirty="0" err="1">
                <a:latin typeface="Huawei Sans" panose="020C0503030203020204" pitchFamily="34" charset="0"/>
                <a:ea typeface="方正兰亭黑简体" panose="02000000000000000000" pitchFamily="2" charset="-122"/>
              </a:rPr>
              <a:t>civis</a:t>
            </a:r>
            <a:endParaRPr lang="en-US" sz="1200" dirty="0">
              <a:latin typeface="Huawei Sans" panose="020C0503030203020204" pitchFamily="34" charset="0"/>
              <a:ea typeface="方正兰亭黑简体" panose="02000000000000000000" pitchFamily="2" charset="-122"/>
            </a:endParaRPr>
          </a:p>
        </p:txBody>
      </p:sp>
      <p:sp>
        <p:nvSpPr>
          <p:cNvPr id="55" name="燕尾形 54"/>
          <p:cNvSpPr/>
          <p:nvPr/>
        </p:nvSpPr>
        <p:spPr bwMode="auto">
          <a:xfrm>
            <a:off x="8536853" y="34532"/>
            <a:ext cx="1009428"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6" name="燕尾形 55"/>
          <p:cNvSpPr/>
          <p:nvPr/>
        </p:nvSpPr>
        <p:spPr bwMode="auto">
          <a:xfrm>
            <a:off x="9449989" y="3453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7" name="燕尾形 56"/>
          <p:cNvSpPr/>
          <p:nvPr/>
        </p:nvSpPr>
        <p:spPr bwMode="auto">
          <a:xfrm>
            <a:off x="10496145" y="43124"/>
            <a:ext cx="1236579"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rPr>
              <a:t>Terminação</a:t>
            </a:r>
            <a:endParaRPr lang="en-US" sz="1200" dirty="0">
              <a:solidFill>
                <a:srgbClr val="FFFFFF"/>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61839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b="1" dirty="0"/>
              <a:t>Componentes da ODN</a:t>
            </a:r>
          </a:p>
          <a:p>
            <a:r>
              <a:rPr lang="pt-BR" altLang="zh-CN" dirty="0">
                <a:solidFill>
                  <a:schemeClr val="bg1">
                    <a:lumMod val="50000"/>
                  </a:schemeClr>
                </a:solidFill>
              </a:rPr>
              <a:t>Implementação da Engenharia da ODN</a:t>
            </a:r>
          </a:p>
          <a:p>
            <a:r>
              <a:rPr lang="pt-BR" altLang="zh-CN" dirty="0">
                <a:solidFill>
                  <a:schemeClr val="bg1">
                    <a:lumMod val="50000"/>
                  </a:schemeClr>
                </a:solidFill>
              </a:rPr>
              <a:t>Teste e Aceitação da ODN</a:t>
            </a:r>
          </a:p>
          <a:p>
            <a:r>
              <a:rPr lang="pt-BR" altLang="zh-CN" dirty="0">
                <a:solidFill>
                  <a:schemeClr val="bg1">
                    <a:lumMod val="50000"/>
                  </a:schemeClr>
                </a:solidFill>
              </a:rPr>
              <a:t>Operação e Manutenção da ODN</a:t>
            </a:r>
            <a:endParaRPr lang="zh-CN" altLang="en-US" dirty="0"/>
          </a:p>
        </p:txBody>
      </p:sp>
    </p:spTree>
    <p:extLst>
      <p:ext uri="{BB962C8B-B14F-4D97-AF65-F5344CB8AC3E}">
        <p14:creationId xmlns:p14="http://schemas.microsoft.com/office/powerpoint/2010/main" val="1479374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Equipamento de emenda de fibras</a:t>
            </a:r>
            <a:endParaRPr lang="en-US" dirty="0">
              <a:latin typeface="Huawei Sans" panose="020C0503030203020204" pitchFamily="34" charset="0"/>
            </a:endParaRPr>
          </a:p>
        </p:txBody>
      </p:sp>
      <p:pic>
        <p:nvPicPr>
          <p:cNvPr id="4" name="内容占位符 4" descr="7787b9efddfff829fcfa3c00.jpg"/>
          <p:cNvPicPr>
            <a:picLocks noChangeAspect="1"/>
          </p:cNvPicPr>
          <p:nvPr/>
        </p:nvPicPr>
        <p:blipFill>
          <a:blip r:embed="rId3" cstate="print"/>
          <a:srcRect/>
          <a:stretch>
            <a:fillRect/>
          </a:stretch>
        </p:blipFill>
        <p:spPr bwMode="auto">
          <a:xfrm>
            <a:off x="1487488" y="1736812"/>
            <a:ext cx="3456572" cy="3182210"/>
          </a:xfrm>
          <a:prstGeom prst="rect">
            <a:avLst/>
          </a:prstGeom>
          <a:noFill/>
          <a:ln w="9525">
            <a:noFill/>
            <a:miter lim="800000"/>
            <a:headEnd/>
            <a:tailEnd/>
          </a:ln>
          <a:effectLst/>
        </p:spPr>
      </p:pic>
      <p:sp>
        <p:nvSpPr>
          <p:cNvPr id="5" name="矩形 4"/>
          <p:cNvSpPr/>
          <p:nvPr/>
        </p:nvSpPr>
        <p:spPr>
          <a:xfrm>
            <a:off x="5817140" y="2439065"/>
            <a:ext cx="5931948" cy="2554545"/>
          </a:xfrm>
          <a:prstGeom prst="rect">
            <a:avLst/>
          </a:prstGeom>
        </p:spPr>
        <p:txBody>
          <a:bodyPr wrap="square">
            <a:noAutofit/>
          </a:bodyPr>
          <a:lstStyle/>
          <a:p>
            <a:pPr marL="342900" indent="-342900" algn="just" fontAlgn="ctr">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rPr>
              <a:t>A máquina de fusão de fibras é utilizada principalmente para a construção e manutenção de cabos ópticos em comunicações ópticas. Funde as extremidades da fibra com um arco elétrico. Em seguida, um feixe de laser colimado é focado no núcleo da fibra, de modo a realizar o acoplamento dos modos de fibra</a:t>
            </a:r>
            <a:r>
              <a:rPr lang="en-US" sz="1600" dirty="0">
                <a:latin typeface="Huawei Sans" panose="020C0503030203020204" pitchFamily="34" charset="0"/>
                <a:ea typeface="方正兰亭黑简体" panose="02000000000000000000" pitchFamily="2" charset="-122"/>
              </a:rPr>
              <a:t>.</a:t>
            </a:r>
          </a:p>
        </p:txBody>
      </p:sp>
      <p:sp>
        <p:nvSpPr>
          <p:cNvPr id="6" name="矩形 5"/>
          <p:cNvSpPr>
            <a:spLocks noChangeArrowheads="1"/>
          </p:cNvSpPr>
          <p:nvPr/>
        </p:nvSpPr>
        <p:spPr bwMode="auto">
          <a:xfrm>
            <a:off x="1322680" y="5156735"/>
            <a:ext cx="3786188" cy="400110"/>
          </a:xfrm>
          <a:prstGeom prst="rect">
            <a:avLst/>
          </a:prstGeom>
          <a:noFill/>
          <a:ln w="9525">
            <a:noFill/>
            <a:miter lim="800000"/>
            <a:headEnd/>
            <a:tailEnd/>
          </a:ln>
        </p:spPr>
        <p:txBody>
          <a:bodyPr wrap="square">
            <a:noAutofit/>
          </a:bodyPr>
          <a:lstStyle/>
          <a:p>
            <a:pPr algn="ctr" fontAlgn="ctr"/>
            <a:r>
              <a:rPr lang="pt-BR" sz="1600" dirty="0">
                <a:latin typeface="Huawei Sans" panose="020C0503030203020204" pitchFamily="34" charset="0"/>
                <a:ea typeface="方正兰亭黑简体" panose="02000000000000000000" pitchFamily="2" charset="-122"/>
                <a:cs typeface="Huawei Sans" panose="020C0503030203020204" pitchFamily="34" charset="0"/>
              </a:rPr>
              <a:t>Máquina de fusão de fibras KL-300T</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694455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sz="1600" dirty="0">
                <a:latin typeface="Huawei Sans" panose="020C0503030203020204" pitchFamily="34" charset="0"/>
              </a:rPr>
              <a:t>Procedimento de conexão das fibras ópticas</a:t>
            </a: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Procedimento de conexão de fibras ópticas</a:t>
            </a:r>
            <a:endParaRPr lang="en-US" dirty="0">
              <a:latin typeface="Huawei Sans" panose="020C0503030203020204" pitchFamily="34" charset="0"/>
            </a:endParaRPr>
          </a:p>
        </p:txBody>
      </p:sp>
      <p:sp>
        <p:nvSpPr>
          <p:cNvPr id="5" name="圆角矩形 4"/>
          <p:cNvSpPr/>
          <p:nvPr/>
        </p:nvSpPr>
        <p:spPr bwMode="auto">
          <a:xfrm>
            <a:off x="1022158" y="2260781"/>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algn="ctr" fontAlgn="ctr"/>
            <a:r>
              <a:rPr lang="pt-BR" sz="1200" dirty="0">
                <a:latin typeface="Huawei Sans" panose="020C0503030203020204" pitchFamily="34" charset="0"/>
                <a:ea typeface="方正兰亭黑简体" panose="02000000000000000000" pitchFamily="2" charset="-122"/>
                <a:cs typeface="Huawei Sans" panose="020C0503030203020204" pitchFamily="34" charset="0"/>
              </a:rPr>
              <a:t>Decapar o cabo/fibra ótica.</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6" name="圆角矩形 5"/>
          <p:cNvSpPr/>
          <p:nvPr/>
        </p:nvSpPr>
        <p:spPr bwMode="auto">
          <a:xfrm>
            <a:off x="1008510" y="3557318"/>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Cortar a face da extremidade da fibra.</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7" name="圆角矩形 6"/>
          <p:cNvSpPr/>
          <p:nvPr/>
        </p:nvSpPr>
        <p:spPr bwMode="auto">
          <a:xfrm>
            <a:off x="1049453" y="4935743"/>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Limpe a fibra ótica e a porta de fibra do dispositivo.</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8" name="圆角矩形 7"/>
          <p:cNvSpPr/>
          <p:nvPr/>
        </p:nvSpPr>
        <p:spPr bwMode="auto">
          <a:xfrm>
            <a:off x="3997369" y="2247134"/>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pt-BR" sz="1200" dirty="0">
                <a:latin typeface="Huawei Sans" panose="020C0503030203020204" pitchFamily="34" charset="0"/>
                <a:ea typeface="方正兰亭黑简体" panose="02000000000000000000" pitchFamily="2" charset="-122"/>
                <a:cs typeface="Huawei Sans" panose="020C0503030203020204" pitchFamily="34" charset="0"/>
              </a:rPr>
              <a:t>Conectar fibras ópticas e monitorar o processo de conexão.</a:t>
            </a:r>
            <a:endParaRPr lang="en-US"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9" name="圆角矩形 8"/>
          <p:cNvSpPr/>
          <p:nvPr/>
        </p:nvSpPr>
        <p:spPr bwMode="auto">
          <a:xfrm>
            <a:off x="3997369" y="3598262"/>
            <a:ext cx="1746914" cy="750627"/>
          </a:xfrm>
          <a:prstGeom prst="roundRect">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sz="1200" dirty="0" err="1">
                <a:latin typeface="Huawei Sans" panose="020C0503030203020204" pitchFamily="34" charset="0"/>
                <a:ea typeface="方正兰亭黑简体" panose="02000000000000000000" pitchFamily="2" charset="-122"/>
                <a:cs typeface="Huawei Sans" panose="020C0503030203020204" pitchFamily="34" charset="0"/>
              </a:rPr>
              <a:t>Armazenar</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 a </a:t>
            </a:r>
            <a:r>
              <a:rPr lang="en-US" sz="1200" dirty="0" err="1">
                <a:latin typeface="Huawei Sans" panose="020C0503030203020204" pitchFamily="34" charset="0"/>
                <a:ea typeface="方正兰亭黑简体" panose="02000000000000000000" pitchFamily="2" charset="-122"/>
                <a:cs typeface="Huawei Sans" panose="020C0503030203020204" pitchFamily="34" charset="0"/>
              </a:rPr>
              <a:t>fibra</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latin typeface="Huawei Sans" panose="020C0503030203020204" pitchFamily="34" charset="0"/>
                <a:ea typeface="方正兰亭黑简体" panose="02000000000000000000" pitchFamily="2" charset="-122"/>
                <a:cs typeface="Huawei Sans" panose="020C0503030203020204" pitchFamily="34" charset="0"/>
              </a:rPr>
              <a:t>ótica</a:t>
            </a:r>
            <a:r>
              <a:rPr lang="en-US" sz="12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0" name="右箭头 9"/>
          <p:cNvSpPr/>
          <p:nvPr/>
        </p:nvSpPr>
        <p:spPr bwMode="auto">
          <a:xfrm rot="5400000">
            <a:off x="1718192" y="3106943"/>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右箭头 10"/>
          <p:cNvSpPr/>
          <p:nvPr/>
        </p:nvSpPr>
        <p:spPr bwMode="auto">
          <a:xfrm rot="5400000">
            <a:off x="1731839" y="4471720"/>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右箭头 11"/>
          <p:cNvSpPr/>
          <p:nvPr/>
        </p:nvSpPr>
        <p:spPr bwMode="auto">
          <a:xfrm rot="5400000">
            <a:off x="4638814" y="3120593"/>
            <a:ext cx="354842" cy="354841"/>
          </a:xfrm>
          <a:prstGeom prst="rightArrow">
            <a:avLst/>
          </a:prstGeom>
          <a:solidFill>
            <a:srgbClr val="B3D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3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p:txBody>
      </p:sp>
      <p:cxnSp>
        <p:nvCxnSpPr>
          <p:cNvPr id="13" name="形状 17"/>
          <p:cNvCxnSpPr>
            <a:stCxn id="7" idx="2"/>
            <a:endCxn id="8" idx="0"/>
          </p:cNvCxnSpPr>
          <p:nvPr/>
        </p:nvCxnSpPr>
        <p:spPr bwMode="auto">
          <a:xfrm rot="5400000" flipH="1" flipV="1">
            <a:off x="1677250" y="2492794"/>
            <a:ext cx="3439236" cy="2947916"/>
          </a:xfrm>
          <a:prstGeom prst="bentConnector5">
            <a:avLst>
              <a:gd name="adj1" fmla="val -4400"/>
              <a:gd name="adj2" fmla="val 50000"/>
              <a:gd name="adj3" fmla="val 105150"/>
            </a:avLst>
          </a:prstGeom>
          <a:solidFill>
            <a:schemeClr val="accent1"/>
          </a:solidFill>
          <a:ln w="38100" cap="flat" cmpd="sng" algn="ctr">
            <a:solidFill>
              <a:srgbClr val="92D050"/>
            </a:solidFill>
            <a:prstDash val="solid"/>
            <a:round/>
            <a:headEnd type="none" w="med" len="med"/>
            <a:tailEnd type="triangle"/>
          </a:ln>
          <a:effectLst/>
        </p:spPr>
      </p:cxnSp>
      <p:sp>
        <p:nvSpPr>
          <p:cNvPr id="14" name="矩形 13"/>
          <p:cNvSpPr/>
          <p:nvPr/>
        </p:nvSpPr>
        <p:spPr>
          <a:xfrm>
            <a:off x="6112771" y="1320623"/>
            <a:ext cx="5636317" cy="4309623"/>
          </a:xfrm>
          <a:prstGeom prst="rect">
            <a:avLst/>
          </a:prstGeom>
        </p:spPr>
        <p:txBody>
          <a:bodyPr wrap="square">
            <a:noAutofit/>
          </a:bodyPr>
          <a:lstStyle/>
          <a:p>
            <a:pPr marL="285750" indent="-285750" algn="just" fontAlgn="ctr">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rPr>
              <a:t>De acordo com a utilização do cabo/fibra ótica, a decapagem do cabo/fibra ótica inclui a decapagem do cabo ótico de passagem direta, a decapagem do cabo ótico de fusão e a decapagem da fibra nua</a:t>
            </a:r>
            <a:r>
              <a:rPr lang="en-US" sz="1400" dirty="0">
                <a:latin typeface="Huawei Sans" panose="020C0503030203020204" pitchFamily="34" charset="0"/>
                <a:ea typeface="方正兰亭黑简体" panose="02000000000000000000" pitchFamily="2" charset="-122"/>
              </a:rPr>
              <a:t>.</a:t>
            </a:r>
          </a:p>
          <a:p>
            <a:pPr marL="285750" indent="-285750" algn="just" fontAlgn="ctr">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rPr>
              <a:t>Stripping the straight-through optical cable</a:t>
            </a:r>
          </a:p>
          <a:p>
            <a:pPr marL="715963" lvl="1" indent="-342900" algn="just" defTabSz="914034" fontAlgn="ctr">
              <a:spcAft>
                <a:spcPts val="300"/>
              </a:spcAft>
              <a:buSzPct val="100000"/>
              <a:buFont typeface="+mj-lt"/>
              <a:buAutoNum type="arabicPeriod"/>
            </a:pPr>
            <a:r>
              <a:rPr lang="pt-BR" sz="1400" dirty="0">
                <a:latin typeface="Huawei Sans" panose="020C0503030203020204" pitchFamily="34" charset="0"/>
                <a:ea typeface="方正兰亭黑简体" panose="02000000000000000000" pitchFamily="2" charset="-122"/>
              </a:rPr>
              <a:t>Medir e calcular o comprimento de decapagem do cabo ótico com base no cenário de instalação e, em seguida, marcar as posições de decapagem</a:t>
            </a:r>
            <a:r>
              <a:rPr lang="en-US" sz="1400" dirty="0">
                <a:latin typeface="Huawei Sans" panose="020C0503030203020204" pitchFamily="34" charset="0"/>
                <a:ea typeface="方正兰亭黑简体" panose="02000000000000000000" pitchFamily="2" charset="-122"/>
              </a:rPr>
              <a:t>.</a:t>
            </a: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531813" lvl="1" defTabSz="914034" fontAlgn="ctr">
              <a:spcAft>
                <a:spcPts val="300"/>
              </a:spcAft>
              <a:buSzPct val="75000"/>
            </a:pPr>
            <a:endParaRPr lang="en-US" altLang="zh-CN" sz="1400" kern="0" dirty="0">
              <a:latin typeface="Huawei Sans" panose="020C0503030203020204" pitchFamily="34" charset="0"/>
              <a:ea typeface="方正兰亭黑简体" panose="02000000000000000000" pitchFamily="2" charset="-122"/>
            </a:endParaRPr>
          </a:p>
          <a:p>
            <a:pPr marL="715963" lvl="1" indent="-342900" defTabSz="914034" fontAlgn="ctr">
              <a:spcAft>
                <a:spcPts val="300"/>
              </a:spcAft>
              <a:buSzPct val="100000"/>
              <a:buFont typeface="+mj-lt"/>
              <a:buAutoNum type="arabicPeriod" startAt="2"/>
            </a:pPr>
            <a:r>
              <a:rPr lang="pt-BR" sz="1400" dirty="0">
                <a:latin typeface="Huawei Sans" panose="020C0503030203020204" pitchFamily="34" charset="0"/>
                <a:ea typeface="方正兰亭黑简体" panose="02000000000000000000" pitchFamily="2" charset="-122"/>
              </a:rPr>
              <a:t>Fazer um corte em anel e retirar o revestimento do cabo ótico</a:t>
            </a:r>
            <a:r>
              <a:rPr lang="en-US" sz="1400" dirty="0">
                <a:latin typeface="Huawei Sans" panose="020C0503030203020204" pitchFamily="34" charset="0"/>
                <a:ea typeface="方正兰亭黑简体" panose="02000000000000000000" pitchFamily="2" charset="-122"/>
              </a:rPr>
              <a:t>.</a:t>
            </a:r>
          </a:p>
          <a:p>
            <a:pPr marL="285750"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742950" lvl="1"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marL="285750" indent="-285750" fontAlgn="ctr">
              <a:buFont typeface="Arial" panose="020B0604020202020204" pitchFamily="34" charset="0"/>
              <a:buChar char="•"/>
            </a:pPr>
            <a:endParaRPr lang="en-US" altLang="zh-CN" sz="1400" dirty="0">
              <a:latin typeface="Huawei Sans" panose="020C0503030203020204" pitchFamily="34" charset="0"/>
              <a:ea typeface="方正兰亭黑简体" panose="02000000000000000000" pitchFamily="2" charset="-122"/>
            </a:endParaRPr>
          </a:p>
          <a:p>
            <a:pPr fontAlgn="ctr"/>
            <a:endParaRPr lang="en-US" altLang="zh-CN" sz="1400" dirty="0">
              <a:latin typeface="Huawei Sans" panose="020C0503030203020204" pitchFamily="34" charset="0"/>
              <a:ea typeface="方正兰亭黑简体" panose="02000000000000000000" pitchFamily="2" charset="-122"/>
            </a:endParaRPr>
          </a:p>
        </p:txBody>
      </p:sp>
      <p:pic>
        <p:nvPicPr>
          <p:cNvPr id="15" name="Picture 2"/>
          <p:cNvPicPr>
            <a:picLocks noChangeAspect="1" noChangeArrowheads="1"/>
          </p:cNvPicPr>
          <p:nvPr/>
        </p:nvPicPr>
        <p:blipFill>
          <a:blip r:embed="rId3" cstate="print"/>
          <a:srcRect/>
          <a:stretch>
            <a:fillRect/>
          </a:stretch>
        </p:blipFill>
        <p:spPr bwMode="auto">
          <a:xfrm>
            <a:off x="6739662" y="3284437"/>
            <a:ext cx="4534541" cy="545072"/>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6649656" y="4561595"/>
            <a:ext cx="4400550" cy="1190625"/>
          </a:xfrm>
          <a:prstGeom prst="rect">
            <a:avLst/>
          </a:prstGeom>
          <a:noFill/>
          <a:ln w="9525">
            <a:noFill/>
            <a:miter lim="800000"/>
            <a:headEnd/>
            <a:tailEnd/>
          </a:ln>
        </p:spPr>
      </p:pic>
    </p:spTree>
    <p:extLst>
      <p:ext uri="{BB962C8B-B14F-4D97-AF65-F5344CB8AC3E}">
        <p14:creationId xmlns:p14="http://schemas.microsoft.com/office/powerpoint/2010/main" val="1621456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804863" lvl="1" indent="-273050">
              <a:lnSpc>
                <a:spcPct val="125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mj-lt"/>
              <a:buAutoNum type="arabicPeriod" startAt="3"/>
            </a:pPr>
            <a:r>
              <a:rPr lang="pt-BR" sz="1600" dirty="0">
                <a:latin typeface="Huawei Sans" panose="020C0503030203020204" pitchFamily="34" charset="0"/>
              </a:rPr>
              <a:t>Cortar o fio de aramida</a:t>
            </a:r>
            <a:r>
              <a:rPr lang="en-US" sz="1600" dirty="0">
                <a:latin typeface="Huawei Sans" panose="020C0503030203020204" pitchFamily="34" charset="0"/>
              </a:rPr>
              <a:t>.</a:t>
            </a: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Wingdings" pitchFamily="2" charset="2"/>
              <a:buAutoNum type="arabicPeriod" startAt="3"/>
            </a:pPr>
            <a:r>
              <a:rPr lang="pt-BR" sz="1600" dirty="0">
                <a:latin typeface="Huawei Sans" panose="020C0503030203020204" pitchFamily="34" charset="0"/>
              </a:rPr>
              <a:t>Utilizar um pano de limpeza para remover a pomada</a:t>
            </a:r>
            <a:r>
              <a:rPr lang="en-US" sz="1600" dirty="0">
                <a:latin typeface="Huawei Sans" panose="020C0503030203020204" pitchFamily="34" charset="0"/>
              </a:rPr>
              <a:t>.</a:t>
            </a: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804863" lvl="1" indent="-273050">
              <a:lnSpc>
                <a:spcPct val="125000"/>
              </a:lnSpc>
              <a:spcBef>
                <a:spcPts val="0"/>
              </a:spcBef>
              <a:spcAft>
                <a:spcPts val="300"/>
              </a:spcAft>
              <a:buSzPct val="75000"/>
              <a:buFont typeface="Wingdings" pitchFamily="2" charset="2"/>
              <a:buAutoNum type="arabicPeriod" startAt="3"/>
            </a:pPr>
            <a:endParaRPr lang="en-US" altLang="zh-CN" sz="1600" kern="0" dirty="0">
              <a:latin typeface="Huawei Sans" panose="020C0503030203020204" pitchFamily="34" charset="0"/>
            </a:endParaRPr>
          </a:p>
          <a:p>
            <a:pPr marL="279400" lvl="1" indent="-279400">
              <a:lnSpc>
                <a:spcPct val="125000"/>
              </a:lnSpc>
              <a:spcBef>
                <a:spcPts val="0"/>
              </a:spcBef>
              <a:spcAft>
                <a:spcPts val="300"/>
              </a:spcAft>
              <a:buSzPct val="100000"/>
              <a:buFont typeface="Wingdings" pitchFamily="2" charset="2"/>
              <a:buAutoNum type="arabicPeriod" startAt="3"/>
            </a:pPr>
            <a:r>
              <a:rPr lang="pt-BR" sz="1600" dirty="0">
                <a:latin typeface="Huawei Sans" panose="020C0503030203020204" pitchFamily="34" charset="0"/>
              </a:rPr>
              <a:t>Cortar a ranhura do esqueleto ou o elemento de resistência. O comprimento recomendado é de 15 mm</a:t>
            </a:r>
            <a:r>
              <a:rPr lang="en-US" sz="1600" dirty="0">
                <a:latin typeface="Huawei Sans" panose="020C0503030203020204" pitchFamily="34" charset="0"/>
              </a:rPr>
              <a:t>.</a:t>
            </a:r>
          </a:p>
          <a:p>
            <a:pPr marL="0" indent="0">
              <a:buNone/>
            </a:pPr>
            <a:endParaRPr lang="en-US" altLang="zh-CN" sz="1600" dirty="0">
              <a:latin typeface="Huawei Sans" panose="020C0503030203020204" pitchFamily="34" charset="0"/>
            </a:endParaRPr>
          </a:p>
        </p:txBody>
      </p:sp>
      <p:sp>
        <p:nvSpPr>
          <p:cNvPr id="2" name="标题 1"/>
          <p:cNvSpPr>
            <a:spLocks noGrp="1"/>
          </p:cNvSpPr>
          <p:nvPr>
            <p:ph type="title"/>
          </p:nvPr>
        </p:nvSpPr>
        <p:spPr>
          <a:xfrm>
            <a:off x="1594800" y="410400"/>
            <a:ext cx="10154288" cy="640800"/>
          </a:xfrm>
        </p:spPr>
        <p:txBody>
          <a:bodyPr wrap="square">
            <a:noAutofit/>
          </a:bodyPr>
          <a:lstStyle/>
          <a:p>
            <a:r>
              <a:rPr lang="pt-BR" dirty="0">
                <a:latin typeface="Huawei Sans" panose="020C0503030203020204" pitchFamily="34" charset="0"/>
              </a:rPr>
              <a:t>Decapagem do cabo ótico de passagem direta</a:t>
            </a:r>
            <a:endParaRPr lang="en-US" dirty="0">
              <a:latin typeface="Huawei Sans" panose="020C0503030203020204" pitchFamily="34" charset="0"/>
            </a:endParaRPr>
          </a:p>
        </p:txBody>
      </p:sp>
      <p:sp>
        <p:nvSpPr>
          <p:cNvPr id="4" name="内容占位符 2"/>
          <p:cNvSpPr txBox="1">
            <a:spLocks/>
          </p:cNvSpPr>
          <p:nvPr/>
        </p:nvSpPr>
        <p:spPr>
          <a:xfrm>
            <a:off x="551384" y="1232027"/>
            <a:ext cx="7929562" cy="4772646"/>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04863" lvl="1" indent="-273050" fontAlgn="ctr">
              <a:lnSpc>
                <a:spcPct val="125000"/>
              </a:lnSpc>
              <a:spcBef>
                <a:spcPts val="0"/>
              </a:spcBef>
              <a:spcAft>
                <a:spcPts val="300"/>
              </a:spcAft>
              <a:buSzPct val="75000"/>
              <a:buFont typeface="Wingdings" pitchFamily="2" charset="2"/>
              <a:buAutoNum type="arabicPeriod"/>
            </a:pPr>
            <a:endParaRPr lang="en-US" altLang="zh-CN" kern="0" dirty="0">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3" cstate="print"/>
          <a:srcRect/>
          <a:stretch>
            <a:fillRect/>
          </a:stretch>
        </p:blipFill>
        <p:spPr bwMode="auto">
          <a:xfrm>
            <a:off x="3594874" y="1232027"/>
            <a:ext cx="2609850" cy="180975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204724" y="2960018"/>
            <a:ext cx="2609850" cy="1676400"/>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3432280" y="5339172"/>
            <a:ext cx="3857714" cy="471074"/>
          </a:xfrm>
          <a:prstGeom prst="rect">
            <a:avLst/>
          </a:prstGeom>
          <a:noFill/>
          <a:ln w="9525">
            <a:noFill/>
            <a:miter lim="800000"/>
            <a:headEnd/>
            <a:tailEnd/>
          </a:ln>
        </p:spPr>
      </p:pic>
    </p:spTree>
    <p:extLst>
      <p:ext uri="{BB962C8B-B14F-4D97-AF65-F5344CB8AC3E}">
        <p14:creationId xmlns:p14="http://schemas.microsoft.com/office/powerpoint/2010/main" val="4090404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pPr marL="273050" lvl="1" indent="-273050">
              <a:lnSpc>
                <a:spcPct val="100000"/>
              </a:lnSpc>
              <a:spcBef>
                <a:spcPts val="0"/>
              </a:spcBef>
              <a:spcAft>
                <a:spcPts val="300"/>
              </a:spcAft>
              <a:buSzPct val="100000"/>
              <a:buFont typeface="Wingdings" pitchFamily="2" charset="2"/>
              <a:buAutoNum type="arabicPeriod"/>
            </a:pPr>
            <a:r>
              <a:rPr lang="pt-BR" sz="1600" dirty="0">
                <a:latin typeface="Huawei Sans" panose="020C0503030203020204" pitchFamily="34" charset="0"/>
                <a:cs typeface="Huawei Sans" panose="020C0503030203020204" pitchFamily="34" charset="0"/>
              </a:rPr>
              <a:t>Medir e calcular o comprimento de decapagem do cabo ótico com base no cenário de instalação e, em seguida, marcar as posições de decapagem</a:t>
            </a:r>
            <a:r>
              <a:rPr lang="en-US" sz="1600" dirty="0">
                <a:latin typeface="Huawei Sans" panose="020C0503030203020204" pitchFamily="34" charset="0"/>
                <a:cs typeface="Huawei Sans" panose="020C0503030203020204" pitchFamily="34" charset="0"/>
              </a:rPr>
              <a:t>.</a:t>
            </a:r>
          </a:p>
          <a:p>
            <a:pPr marL="804545" lvl="1" indent="-273050">
              <a:lnSpc>
                <a:spcPct val="100000"/>
              </a:lnSpc>
              <a:spcBef>
                <a:spcPts val="0"/>
              </a:spcBef>
              <a:spcAft>
                <a:spcPts val="300"/>
              </a:spcAft>
              <a:buSzPct val="75000"/>
              <a:buFont typeface="Wingdings" pitchFamily="2" charset="2"/>
              <a:buAutoNum type="arabicPeriod"/>
            </a:pPr>
            <a:endParaRPr lang="en-US" altLang="zh-CN" sz="1600" kern="0" dirty="0">
              <a:cs typeface="Huawei Sans" panose="020C0503030203020204" pitchFamily="34" charset="0"/>
            </a:endParaRPr>
          </a:p>
          <a:p>
            <a:pPr marL="804545" lvl="1" indent="-273050">
              <a:lnSpc>
                <a:spcPct val="100000"/>
              </a:lnSpc>
              <a:spcBef>
                <a:spcPts val="0"/>
              </a:spcBef>
              <a:spcAft>
                <a:spcPts val="300"/>
              </a:spcAft>
              <a:buSzPct val="75000"/>
              <a:buFont typeface="Wingdings" pitchFamily="2" charset="2"/>
              <a:buAutoNum type="arabicPeriod"/>
            </a:pPr>
            <a:endParaRPr lang="en-US" altLang="zh-CN" sz="1600" kern="0" dirty="0">
              <a:cs typeface="Huawei Sans" panose="020C0503030203020204" pitchFamily="34" charset="0"/>
            </a:endParaRPr>
          </a:p>
          <a:p>
            <a:pPr marL="804545" lvl="1" indent="-273050">
              <a:lnSpc>
                <a:spcPct val="100000"/>
              </a:lnSpc>
              <a:spcBef>
                <a:spcPts val="0"/>
              </a:spcBef>
              <a:spcAft>
                <a:spcPts val="300"/>
              </a:spcAft>
              <a:buSzPct val="75000"/>
              <a:buFont typeface="Wingdings" pitchFamily="2" charset="2"/>
              <a:buAutoNum type="arabicPeriod"/>
            </a:pPr>
            <a:endParaRPr lang="en-US" altLang="zh-CN" sz="1600" kern="0" dirty="0">
              <a:cs typeface="Huawei Sans" panose="020C0503030203020204" pitchFamily="34" charset="0"/>
            </a:endParaRPr>
          </a:p>
          <a:p>
            <a:pPr marL="273050" lvl="1" indent="-273050">
              <a:lnSpc>
                <a:spcPct val="100000"/>
              </a:lnSpc>
              <a:spcBef>
                <a:spcPts val="0"/>
              </a:spcBef>
              <a:spcAft>
                <a:spcPts val="300"/>
              </a:spcAft>
              <a:buSzPct val="100000"/>
              <a:buFont typeface="Wingdings" pitchFamily="2" charset="2"/>
              <a:buAutoNum type="arabicPeriod"/>
            </a:pPr>
            <a:r>
              <a:rPr lang="pt-BR" sz="1600" dirty="0">
                <a:latin typeface="Huawei Sans" panose="020C0503030203020204" pitchFamily="34" charset="0"/>
                <a:cs typeface="Huawei Sans" panose="020C0503030203020204" pitchFamily="34" charset="0"/>
              </a:rPr>
              <a:t>Fazer o corte em anel e retirar o revestimento do cabo ótico</a:t>
            </a:r>
            <a:r>
              <a:rPr lang="en-US" sz="1600" dirty="0">
                <a:latin typeface="Huawei Sans" panose="020C0503030203020204" pitchFamily="34" charset="0"/>
                <a:cs typeface="Huawei Sans" panose="020C0503030203020204" pitchFamily="34" charset="0"/>
              </a:rPr>
              <a:t>.</a:t>
            </a:r>
          </a:p>
          <a:p>
            <a:pPr marL="273050" lvl="1" indent="-273050">
              <a:lnSpc>
                <a:spcPct val="100000"/>
              </a:lnSpc>
              <a:spcBef>
                <a:spcPts val="0"/>
              </a:spcBef>
              <a:spcAft>
                <a:spcPts val="300"/>
              </a:spcAft>
              <a:buSzPct val="100000"/>
              <a:buFont typeface="Wingdings" pitchFamily="2" charset="2"/>
              <a:buAutoNum type="arabicPeriod"/>
            </a:pPr>
            <a:r>
              <a:rPr lang="pt-BR" sz="1600" dirty="0">
                <a:latin typeface="Huawei Sans" panose="020C0503030203020204" pitchFamily="34" charset="0"/>
                <a:cs typeface="Huawei Sans" panose="020C0503030203020204" pitchFamily="34" charset="0"/>
              </a:rPr>
              <a:t>Cortar o fio de aramida</a:t>
            </a:r>
            <a:r>
              <a:rPr lang="en-US" sz="1600" dirty="0">
                <a:latin typeface="Huawei Sans" panose="020C0503030203020204" pitchFamily="34" charset="0"/>
                <a:cs typeface="Huawei Sans" panose="020C0503030203020204" pitchFamily="34" charset="0"/>
              </a:rPr>
              <a:t>.</a:t>
            </a:r>
          </a:p>
          <a:p>
            <a:pPr marL="273050" lvl="1" indent="-273050">
              <a:lnSpc>
                <a:spcPct val="100000"/>
              </a:lnSpc>
              <a:spcBef>
                <a:spcPts val="0"/>
              </a:spcBef>
              <a:spcAft>
                <a:spcPts val="300"/>
              </a:spcAft>
              <a:buSzPct val="100000"/>
              <a:buFont typeface="Wingdings" pitchFamily="2" charset="2"/>
              <a:buAutoNum type="arabicPeriod"/>
            </a:pPr>
            <a:r>
              <a:rPr lang="pt-BR" sz="1600" dirty="0">
                <a:latin typeface="Huawei Sans" panose="020C0503030203020204" pitchFamily="34" charset="0"/>
                <a:cs typeface="Huawei Sans" panose="020C0503030203020204" pitchFamily="34" charset="0"/>
              </a:rPr>
              <a:t>Utilizar um pano de limpeza para remover a pomada</a:t>
            </a:r>
            <a:r>
              <a:rPr lang="en-US" sz="1600" dirty="0">
                <a:latin typeface="Huawei Sans" panose="020C0503030203020204" pitchFamily="34" charset="0"/>
                <a:cs typeface="Huawei Sans" panose="020C0503030203020204" pitchFamily="34" charset="0"/>
              </a:rPr>
              <a:t>.</a:t>
            </a:r>
          </a:p>
          <a:p>
            <a:pPr marL="273050" lvl="1" indent="-273050">
              <a:lnSpc>
                <a:spcPct val="100000"/>
              </a:lnSpc>
              <a:spcBef>
                <a:spcPts val="0"/>
              </a:spcBef>
              <a:spcAft>
                <a:spcPts val="300"/>
              </a:spcAft>
              <a:buSzPct val="100000"/>
              <a:buFont typeface="Wingdings" pitchFamily="2" charset="2"/>
              <a:buAutoNum type="arabicPeriod"/>
            </a:pPr>
            <a:r>
              <a:rPr lang="pt-BR" sz="1600" dirty="0">
                <a:latin typeface="Huawei Sans" panose="020C0503030203020204" pitchFamily="34" charset="0"/>
                <a:cs typeface="Huawei Sans" panose="020C0503030203020204" pitchFamily="34" charset="0"/>
              </a:rPr>
              <a:t>Cortar a ranhura do esqueleto ou o elemento de resistência. O comprimento recomendado é de 15 mm</a:t>
            </a:r>
            <a:r>
              <a:rPr lang="en-US" sz="1600" dirty="0">
                <a:latin typeface="Huawei Sans" panose="020C0503030203020204" pitchFamily="34" charset="0"/>
                <a:cs typeface="Huawei Sans" panose="020C0503030203020204" pitchFamily="34" charset="0"/>
              </a:rPr>
              <a:t>.</a:t>
            </a:r>
          </a:p>
          <a:p>
            <a:pPr marL="273050"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100000"/>
              <a:buFont typeface="Wingdings" pitchFamily="2" charset="2"/>
              <a:buAutoNum type="arabicPeriod"/>
            </a:pPr>
            <a:r>
              <a:rPr lang="en-US" sz="1600" dirty="0" err="1">
                <a:latin typeface="Huawei Sans" panose="020C0503030203020204" pitchFamily="34" charset="0"/>
                <a:cs typeface="Huawei Sans" panose="020C0503030203020204" pitchFamily="34" charset="0"/>
              </a:rPr>
              <a:t>Retirar</a:t>
            </a:r>
            <a:r>
              <a:rPr lang="en-US" sz="1600" dirty="0">
                <a:latin typeface="Huawei Sans" panose="020C0503030203020204" pitchFamily="34" charset="0"/>
                <a:cs typeface="Huawei Sans" panose="020C0503030203020204" pitchFamily="34" charset="0"/>
              </a:rPr>
              <a:t> </a:t>
            </a:r>
            <a:r>
              <a:rPr lang="en-US" sz="1600" dirty="0" err="1">
                <a:latin typeface="Huawei Sans" panose="020C0503030203020204" pitchFamily="34" charset="0"/>
                <a:cs typeface="Huawei Sans" panose="020C0503030203020204" pitchFamily="34" charset="0"/>
              </a:rPr>
              <a:t>tubos</a:t>
            </a:r>
            <a:r>
              <a:rPr lang="en-US" sz="1600" dirty="0">
                <a:latin typeface="Huawei Sans" panose="020C0503030203020204" pitchFamily="34" charset="0"/>
                <a:cs typeface="Huawei Sans" panose="020C0503030203020204" pitchFamily="34" charset="0"/>
              </a:rPr>
              <a:t> loose.</a:t>
            </a:r>
          </a:p>
          <a:p>
            <a:pPr marL="273050" lvl="1" indent="-273050">
              <a:lnSpc>
                <a:spcPct val="100000"/>
              </a:lnSpc>
              <a:spcBef>
                <a:spcPts val="0"/>
              </a:spcBef>
              <a:spcAft>
                <a:spcPts val="300"/>
              </a:spcAft>
              <a:buSzPct val="75000"/>
              <a:buFont typeface="Wingdings" pitchFamily="2" charset="2"/>
              <a:buAutoNum type="arabicPeriod"/>
            </a:pPr>
            <a:endParaRPr lang="en-US" altLang="zh-CN" sz="16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75000"/>
              <a:buFont typeface="Wingdings" pitchFamily="2" charset="2"/>
              <a:buAutoNum type="arabicPeriod"/>
            </a:pPr>
            <a:endParaRPr lang="en-US" altLang="zh-CN" sz="32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75000"/>
              <a:buFont typeface="Wingdings" pitchFamily="2" charset="2"/>
              <a:buAutoNum type="arabicPeriod"/>
            </a:pPr>
            <a:endParaRPr lang="en-US" altLang="zh-CN" sz="1800" kern="0" dirty="0">
              <a:latin typeface="Huawei Sans" panose="020C0503030203020204" pitchFamily="34" charset="0"/>
              <a:cs typeface="Huawei Sans" panose="020C0503030203020204" pitchFamily="34" charset="0"/>
            </a:endParaRPr>
          </a:p>
          <a:p>
            <a:pPr marL="273050" lvl="1" indent="-273050">
              <a:lnSpc>
                <a:spcPct val="100000"/>
              </a:lnSpc>
              <a:spcBef>
                <a:spcPts val="0"/>
              </a:spcBef>
              <a:spcAft>
                <a:spcPts val="300"/>
              </a:spcAft>
              <a:buSzPct val="100000"/>
              <a:buAutoNum type="arabicPeriod"/>
            </a:pPr>
            <a:r>
              <a:rPr lang="en-US" sz="1600" dirty="0" err="1">
                <a:latin typeface="Huawei Sans"/>
                <a:ea typeface="方正兰亭黑简体"/>
                <a:cs typeface="Huawei Sans" panose="020C0503030203020204" pitchFamily="34" charset="0"/>
              </a:rPr>
              <a:t>Insira</a:t>
            </a:r>
            <a:r>
              <a:rPr lang="en-US" sz="1600" dirty="0">
                <a:latin typeface="Huawei Sans"/>
                <a:ea typeface="方正兰亭黑简体"/>
                <a:cs typeface="Huawei Sans" panose="020C0503030203020204" pitchFamily="34" charset="0"/>
              </a:rPr>
              <a:t> a </a:t>
            </a:r>
            <a:r>
              <a:rPr lang="en-US" sz="1600" dirty="0" err="1">
                <a:latin typeface="Huawei Sans"/>
                <a:ea typeface="方正兰亭黑简体"/>
                <a:cs typeface="Huawei Sans" panose="020C0503030203020204" pitchFamily="34" charset="0"/>
              </a:rPr>
              <a:t>fibra</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nua</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decapada</a:t>
            </a:r>
            <a:r>
              <a:rPr lang="en-US" sz="1600" dirty="0">
                <a:latin typeface="Huawei Sans"/>
                <a:ea typeface="方正兰亭黑简体"/>
                <a:cs typeface="Huawei Sans" panose="020C0503030203020204" pitchFamily="34" charset="0"/>
              </a:rPr>
              <a:t> num </a:t>
            </a:r>
            <a:r>
              <a:rPr lang="en-US" sz="1600" dirty="0" err="1">
                <a:latin typeface="Huawei Sans"/>
                <a:ea typeface="方正兰亭黑简体"/>
                <a:cs typeface="Huawei Sans" panose="020C0503030203020204" pitchFamily="34" charset="0"/>
              </a:rPr>
              <a:t>protetor</a:t>
            </a:r>
            <a:r>
              <a:rPr lang="en-US" sz="1600" dirty="0">
                <a:latin typeface="Huawei Sans"/>
                <a:ea typeface="方正兰亭黑简体"/>
                <a:cs typeface="Huawei Sans" panose="020C0503030203020204" pitchFamily="34" charset="0"/>
              </a:rPr>
              <a:t> de </a:t>
            </a:r>
            <a:r>
              <a:rPr lang="en-US" sz="1600" dirty="0" err="1">
                <a:latin typeface="Huawei Sans"/>
                <a:ea typeface="方正兰亭黑简体"/>
                <a:cs typeface="Huawei Sans" panose="020C0503030203020204" pitchFamily="34" charset="0"/>
              </a:rPr>
              <a:t>fibra</a:t>
            </a:r>
            <a:r>
              <a:rPr lang="en-US" sz="1600" dirty="0">
                <a:latin typeface="Huawei Sans"/>
                <a:ea typeface="方正兰亭黑简体"/>
                <a:cs typeface="Huawei Sans" panose="020C0503030203020204" pitchFamily="34" charset="0"/>
              </a:rPr>
              <a:t> e, </a:t>
            </a:r>
            <a:r>
              <a:rPr lang="en-US" sz="1600" dirty="0" err="1">
                <a:latin typeface="Huawei Sans"/>
                <a:ea typeface="方正兰亭黑简体"/>
                <a:cs typeface="Huawei Sans" panose="020C0503030203020204" pitchFamily="34" charset="0"/>
              </a:rPr>
              <a:t>em</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seguida</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enrole</a:t>
            </a:r>
            <a:r>
              <a:rPr lang="en-US" sz="1600" dirty="0">
                <a:latin typeface="Huawei Sans"/>
                <a:ea typeface="方正兰亭黑简体"/>
                <a:cs typeface="Huawei Sans" panose="020C0503030203020204" pitchFamily="34" charset="0"/>
              </a:rPr>
              <a:t> a </a:t>
            </a:r>
            <a:r>
              <a:rPr lang="en-US" sz="1600" dirty="0" err="1">
                <a:latin typeface="Huawei Sans"/>
                <a:ea typeface="方正兰亭黑简体"/>
                <a:cs typeface="Huawei Sans" panose="020C0503030203020204" pitchFamily="34" charset="0"/>
              </a:rPr>
              <a:t>fita</a:t>
            </a:r>
            <a:r>
              <a:rPr lang="en-US" sz="1600" dirty="0">
                <a:latin typeface="Huawei Sans"/>
                <a:ea typeface="方正兰亭黑简体"/>
                <a:cs typeface="Huawei Sans" panose="020C0503030203020204" pitchFamily="34" charset="0"/>
              </a:rPr>
              <a:t> de </a:t>
            </a:r>
            <a:r>
              <a:rPr lang="en-US" sz="1600" dirty="0" err="1">
                <a:latin typeface="Huawei Sans"/>
                <a:ea typeface="方正兰亭黑简体"/>
                <a:cs typeface="Huawei Sans" panose="020C0503030203020204" pitchFamily="34" charset="0"/>
              </a:rPr>
              <a:t>isolamento</a:t>
            </a:r>
            <a:r>
              <a:rPr lang="en-US" sz="1600" dirty="0">
                <a:latin typeface="Huawei Sans"/>
                <a:ea typeface="方正兰亭黑简体"/>
                <a:cs typeface="Huawei Sans" panose="020C0503030203020204" pitchFamily="34" charset="0"/>
              </a:rPr>
              <a:t> de PVC à volta da </a:t>
            </a:r>
            <a:r>
              <a:rPr lang="en-US" sz="1600" dirty="0" err="1">
                <a:latin typeface="Huawei Sans"/>
                <a:ea typeface="方正兰亭黑简体"/>
                <a:cs typeface="Huawei Sans" panose="020C0503030203020204" pitchFamily="34" charset="0"/>
              </a:rPr>
              <a:t>parte</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decapada</a:t>
            </a:r>
            <a:r>
              <a:rPr lang="en-US" sz="1600" dirty="0">
                <a:latin typeface="Huawei Sans"/>
                <a:ea typeface="方正兰亭黑简体"/>
                <a:cs typeface="Huawei Sans" panose="020C0503030203020204" pitchFamily="34" charset="0"/>
              </a:rPr>
              <a:t> do </a:t>
            </a:r>
            <a:r>
              <a:rPr lang="en-US" sz="1600" dirty="0" err="1">
                <a:latin typeface="Huawei Sans"/>
                <a:ea typeface="方正兰亭黑简体"/>
                <a:cs typeface="Huawei Sans" panose="020C0503030203020204" pitchFamily="34" charset="0"/>
              </a:rPr>
              <a:t>cabo</a:t>
            </a:r>
            <a:r>
              <a:rPr lang="en-US" sz="1600" dirty="0">
                <a:latin typeface="Huawei Sans"/>
                <a:ea typeface="方正兰亭黑简体"/>
                <a:cs typeface="Huawei Sans" panose="020C0503030203020204" pitchFamily="34" charset="0"/>
              </a:rPr>
              <a:t> </a:t>
            </a:r>
            <a:r>
              <a:rPr lang="en-US" sz="1600" dirty="0" err="1">
                <a:latin typeface="Huawei Sans"/>
                <a:ea typeface="方正兰亭黑简体"/>
                <a:cs typeface="Huawei Sans" panose="020C0503030203020204" pitchFamily="34" charset="0"/>
              </a:rPr>
              <a:t>ótico</a:t>
            </a:r>
            <a:r>
              <a:rPr lang="en-US" sz="1600" dirty="0">
                <a:latin typeface="Huawei Sans"/>
                <a:ea typeface="方正兰亭黑简体"/>
                <a:cs typeface="Huawei Sans" panose="020C0503030203020204" pitchFamily="34" charset="0"/>
              </a:rPr>
              <a:t>.</a:t>
            </a:r>
            <a:endParaRPr lang="en-US" dirty="0">
              <a:latin typeface="Huawei Sans"/>
              <a:ea typeface="方正兰亭黑简体"/>
            </a:endParaRPr>
          </a:p>
          <a:p>
            <a:pPr marL="273050" indent="-273050">
              <a:lnSpc>
                <a:spcPct val="100000"/>
              </a:lnSpc>
            </a:pPr>
            <a:endParaRPr lang="en-US" altLang="zh-CN" sz="2000" dirty="0">
              <a:latin typeface="Huawei Sans" panose="020C0503030203020204" pitchFamily="34" charset="0"/>
            </a:endParaRPr>
          </a:p>
        </p:txBody>
      </p:sp>
      <p:sp>
        <p:nvSpPr>
          <p:cNvPr id="3" name="标题 2"/>
          <p:cNvSpPr>
            <a:spLocks noGrp="1"/>
          </p:cNvSpPr>
          <p:nvPr>
            <p:ph type="title"/>
          </p:nvPr>
        </p:nvSpPr>
        <p:spPr/>
        <p:txBody>
          <a:bodyPr wrap="square">
            <a:noAutofit/>
          </a:bodyPr>
          <a:lstStyle/>
          <a:p>
            <a:r>
              <a:rPr lang="pt-BR" dirty="0">
                <a:latin typeface="Huawei Sans" panose="020C0503030203020204" pitchFamily="34" charset="0"/>
              </a:rPr>
              <a:t>Decapagem do cabo ótico de fusão e junção</a:t>
            </a:r>
            <a:endParaRPr lang="en-US" dirty="0">
              <a:latin typeface="Huawei Sans" panose="020C0503030203020204" pitchFamily="34" charset="0"/>
            </a:endParaRPr>
          </a:p>
        </p:txBody>
      </p:sp>
      <p:sp>
        <p:nvSpPr>
          <p:cNvPr id="5" name="内容占位符 2"/>
          <p:cNvSpPr txBox="1">
            <a:spLocks/>
          </p:cNvSpPr>
          <p:nvPr/>
        </p:nvSpPr>
        <p:spPr>
          <a:xfrm>
            <a:off x="551384" y="1233488"/>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04863" lvl="1" indent="-273050" fontAlgn="ctr">
              <a:lnSpc>
                <a:spcPct val="125000"/>
              </a:lnSpc>
              <a:spcBef>
                <a:spcPts val="0"/>
              </a:spcBef>
              <a:spcAft>
                <a:spcPts val="300"/>
              </a:spcAft>
              <a:buSzPct val="75000"/>
              <a:buFont typeface="Wingdings" pitchFamily="2" charset="2"/>
              <a:buAutoNum type="arabicPeriod"/>
            </a:pP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6" name="Picture 2"/>
          <p:cNvPicPr>
            <a:picLocks noChangeAspect="1" noChangeArrowheads="1"/>
          </p:cNvPicPr>
          <p:nvPr/>
        </p:nvPicPr>
        <p:blipFill>
          <a:blip r:embed="rId3" cstate="print"/>
          <a:srcRect/>
          <a:stretch>
            <a:fillRect/>
          </a:stretch>
        </p:blipFill>
        <p:spPr bwMode="auto">
          <a:xfrm>
            <a:off x="768484" y="1830902"/>
            <a:ext cx="4657724" cy="540026"/>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2812127" y="3957018"/>
            <a:ext cx="2080384" cy="354720"/>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134694" y="3905044"/>
            <a:ext cx="1574730" cy="1409079"/>
          </a:xfrm>
          <a:prstGeom prst="rect">
            <a:avLst/>
          </a:prstGeom>
          <a:noFill/>
          <a:ln w="9525">
            <a:no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7003871" y="3957018"/>
            <a:ext cx="3449036" cy="1304097"/>
          </a:xfrm>
          <a:prstGeom prst="rect">
            <a:avLst/>
          </a:prstGeom>
          <a:noFill/>
          <a:ln w="9525">
            <a:noFill/>
            <a:miter lim="800000"/>
            <a:headEnd/>
            <a:tailEnd/>
          </a:ln>
        </p:spPr>
      </p:pic>
    </p:spTree>
    <p:extLst>
      <p:ext uri="{BB962C8B-B14F-4D97-AF65-F5344CB8AC3E}">
        <p14:creationId xmlns:p14="http://schemas.microsoft.com/office/powerpoint/2010/main" val="282354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342900" lvl="1" indent="-342900">
              <a:lnSpc>
                <a:spcPct val="125000"/>
              </a:lnSpc>
              <a:spcBef>
                <a:spcPts val="0"/>
              </a:spcBef>
              <a:spcAft>
                <a:spcPts val="300"/>
              </a:spcAft>
              <a:buSzPct val="100000"/>
              <a:buFont typeface="+mj-lt"/>
              <a:buAutoNum type="arabicPeriod"/>
            </a:pPr>
            <a:r>
              <a:rPr lang="pt-BR" sz="1600" dirty="0">
                <a:latin typeface="Huawei Sans" panose="020C0503030203020204" pitchFamily="34" charset="0"/>
              </a:rPr>
              <a:t>(Opcional) Cobrir a fibra nua com o invólucro de proteção de emenda antes de retirar a fibra nua. Este passo é aplicável às fibras ópticas a emendar</a:t>
            </a:r>
            <a:r>
              <a:rPr lang="en-US" sz="1600" dirty="0">
                <a:latin typeface="Huawei Sans" panose="020C0503030203020204" pitchFamily="34" charset="0"/>
              </a:rPr>
              <a:t>.</a:t>
            </a: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342900" lvl="1" indent="-342900">
              <a:lnSpc>
                <a:spcPct val="125000"/>
              </a:lnSpc>
              <a:spcBef>
                <a:spcPts val="0"/>
              </a:spcBef>
              <a:spcAft>
                <a:spcPts val="300"/>
              </a:spcAft>
              <a:buSzPct val="100000"/>
              <a:buFont typeface="+mj-lt"/>
              <a:buAutoNum type="arabicPeriod"/>
            </a:pPr>
            <a:r>
              <a:rPr lang="en-US" sz="1600" dirty="0" err="1">
                <a:latin typeface="Huawei Sans" panose="020C0503030203020204" pitchFamily="34" charset="0"/>
              </a:rPr>
              <a:t>Retirar</a:t>
            </a:r>
            <a:r>
              <a:rPr lang="en-US" sz="1600" dirty="0">
                <a:latin typeface="Huawei Sans" panose="020C0503030203020204" pitchFamily="34" charset="0"/>
              </a:rPr>
              <a:t> a </a:t>
            </a:r>
            <a:r>
              <a:rPr lang="en-US" sz="1600" dirty="0" err="1">
                <a:latin typeface="Huawei Sans" panose="020C0503030203020204" pitchFamily="34" charset="0"/>
              </a:rPr>
              <a:t>fibra</a:t>
            </a:r>
            <a:r>
              <a:rPr lang="en-US" sz="1600" dirty="0">
                <a:latin typeface="Huawei Sans" panose="020C0503030203020204" pitchFamily="34" charset="0"/>
              </a:rPr>
              <a:t> </a:t>
            </a:r>
            <a:r>
              <a:rPr lang="en-US" sz="1600" dirty="0" err="1">
                <a:latin typeface="Huawei Sans" panose="020C0503030203020204" pitchFamily="34" charset="0"/>
              </a:rPr>
              <a:t>nua</a:t>
            </a:r>
            <a:r>
              <a:rPr lang="en-US" sz="1600" dirty="0">
                <a:latin typeface="Huawei Sans" panose="020C0503030203020204" pitchFamily="34" charset="0"/>
              </a:rPr>
              <a:t>.</a:t>
            </a: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ndParaRPr>
          </a:p>
          <a:p>
            <a:pPr marL="342900" lvl="1" indent="-342900">
              <a:lnSpc>
                <a:spcPct val="125000"/>
              </a:lnSpc>
              <a:spcBef>
                <a:spcPts val="0"/>
              </a:spcBef>
              <a:spcAft>
                <a:spcPts val="300"/>
              </a:spcAft>
              <a:buSzPct val="100000"/>
              <a:buFont typeface="+mj-lt"/>
              <a:buAutoNum type="arabicPeriod"/>
            </a:pPr>
            <a:r>
              <a:rPr lang="en-US" sz="1600" dirty="0" err="1">
                <a:latin typeface="Huawei Sans" panose="020C0503030203020204" pitchFamily="34" charset="0"/>
              </a:rPr>
              <a:t>Limpar</a:t>
            </a:r>
            <a:r>
              <a:rPr lang="en-US" sz="1600" dirty="0">
                <a:latin typeface="Huawei Sans" panose="020C0503030203020204" pitchFamily="34" charset="0"/>
              </a:rPr>
              <a:t> a </a:t>
            </a:r>
            <a:r>
              <a:rPr lang="en-US" sz="1600" dirty="0" err="1">
                <a:latin typeface="Huawei Sans" panose="020C0503030203020204" pitchFamily="34" charset="0"/>
              </a:rPr>
              <a:t>fibra</a:t>
            </a:r>
            <a:r>
              <a:rPr lang="en-US" sz="1600" dirty="0">
                <a:latin typeface="Huawei Sans" panose="020C0503030203020204" pitchFamily="34" charset="0"/>
              </a:rPr>
              <a:t> </a:t>
            </a:r>
            <a:r>
              <a:rPr lang="en-US" sz="1600" dirty="0" err="1">
                <a:latin typeface="Huawei Sans" panose="020C0503030203020204" pitchFamily="34" charset="0"/>
              </a:rPr>
              <a:t>nua</a:t>
            </a:r>
            <a:r>
              <a:rPr lang="en-US" sz="1600" dirty="0">
                <a:latin typeface="Huawei Sans" panose="020C0503030203020204" pitchFamily="34" charset="0"/>
              </a:rPr>
              <a:t>.</a:t>
            </a:r>
          </a:p>
          <a:p>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Decapagem</a:t>
            </a:r>
            <a:r>
              <a:rPr lang="en-US" dirty="0">
                <a:latin typeface="Huawei Sans" panose="020C0503030203020204" pitchFamily="34" charset="0"/>
              </a:rPr>
              <a:t> da </a:t>
            </a:r>
            <a:r>
              <a:rPr lang="en-US" dirty="0" err="1">
                <a:latin typeface="Huawei Sans" panose="020C0503030203020204" pitchFamily="34" charset="0"/>
              </a:rPr>
              <a:t>fibra</a:t>
            </a:r>
            <a:r>
              <a:rPr lang="en-US" dirty="0">
                <a:latin typeface="Huawei Sans" panose="020C0503030203020204" pitchFamily="34" charset="0"/>
              </a:rPr>
              <a:t> </a:t>
            </a:r>
            <a:r>
              <a:rPr lang="en-US" dirty="0" err="1">
                <a:latin typeface="Huawei Sans" panose="020C0503030203020204" pitchFamily="34" charset="0"/>
              </a:rPr>
              <a:t>nua</a:t>
            </a:r>
            <a:endParaRPr lang="en-US" dirty="0">
              <a:latin typeface="Huawei Sans" panose="020C0503030203020204" pitchFamily="34" charset="0"/>
            </a:endParaRPr>
          </a:p>
        </p:txBody>
      </p:sp>
      <p:sp>
        <p:nvSpPr>
          <p:cNvPr id="4" name="内容占位符 2"/>
          <p:cNvSpPr txBox="1">
            <a:spLocks/>
          </p:cNvSpPr>
          <p:nvPr/>
        </p:nvSpPr>
        <p:spPr>
          <a:xfrm>
            <a:off x="1199456" y="1244184"/>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kern="0" dirty="0">
              <a:latin typeface="Huawei Sans" panose="020C0503030203020204" pitchFamily="34" charset="0"/>
              <a:ea typeface="方正兰亭黑简体" panose="02000000000000000000" pitchFamily="2" charset="-122"/>
            </a:endParaRPr>
          </a:p>
        </p:txBody>
      </p:sp>
      <p:pic>
        <p:nvPicPr>
          <p:cNvPr id="5" name="Picture 3"/>
          <p:cNvPicPr>
            <a:picLocks noChangeAspect="1" noChangeArrowheads="1"/>
          </p:cNvPicPr>
          <p:nvPr/>
        </p:nvPicPr>
        <p:blipFill>
          <a:blip r:embed="rId3" cstate="print"/>
          <a:srcRect/>
          <a:stretch>
            <a:fillRect/>
          </a:stretch>
        </p:blipFill>
        <p:spPr bwMode="auto">
          <a:xfrm>
            <a:off x="6383859" y="1733272"/>
            <a:ext cx="1981200" cy="1304925"/>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3113666" y="2402300"/>
            <a:ext cx="2000250" cy="131445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3170816" y="4069946"/>
            <a:ext cx="1943100" cy="1316106"/>
          </a:xfrm>
          <a:prstGeom prst="rect">
            <a:avLst/>
          </a:prstGeom>
          <a:noFill/>
          <a:ln w="9525">
            <a:noFill/>
            <a:miter lim="800000"/>
            <a:headEnd/>
            <a:tailEnd/>
          </a:ln>
        </p:spPr>
      </p:pic>
      <p:sp>
        <p:nvSpPr>
          <p:cNvPr id="8" name="TextBox 8"/>
          <p:cNvSpPr txBox="1"/>
          <p:nvPr/>
        </p:nvSpPr>
        <p:spPr>
          <a:xfrm>
            <a:off x="8408128" y="2402300"/>
            <a:ext cx="2875757" cy="830997"/>
          </a:xfrm>
          <a:prstGeom prst="rect">
            <a:avLst/>
          </a:prstGeom>
          <a:noFill/>
        </p:spPr>
        <p:txBody>
          <a:bodyPr wrap="square" rtlCol="0">
            <a:noAutofit/>
          </a:bodyPr>
          <a:lstStyle/>
          <a:p>
            <a:pPr marL="342900" indent="-342900" fontAlgn="ctr">
              <a:buAutoNum type="arabicPeriod"/>
            </a:pPr>
            <a:r>
              <a:rPr lang="en-US" sz="1600" dirty="0" err="1">
                <a:latin typeface="Huawei Sans" panose="020C0503030203020204" pitchFamily="34" charset="0"/>
                <a:ea typeface="方正兰亭黑简体" panose="02000000000000000000" pitchFamily="2" charset="-122"/>
              </a:rPr>
              <a:t>Fibra</a:t>
            </a:r>
            <a:r>
              <a:rPr lang="en-US" sz="1600" dirty="0">
                <a:latin typeface="Huawei Sans" panose="020C0503030203020204" pitchFamily="34" charset="0"/>
                <a:ea typeface="方正兰亭黑简体" panose="02000000000000000000" pitchFamily="2" charset="-122"/>
              </a:rPr>
              <a:t> </a:t>
            </a:r>
            <a:r>
              <a:rPr lang="en-US" sz="1600" dirty="0" err="1">
                <a:latin typeface="Huawei Sans" panose="020C0503030203020204" pitchFamily="34" charset="0"/>
                <a:ea typeface="方正兰亭黑简体" panose="02000000000000000000" pitchFamily="2" charset="-122"/>
              </a:rPr>
              <a:t>nua</a:t>
            </a:r>
            <a:endParaRPr lang="en-US" sz="1600" dirty="0">
              <a:latin typeface="Huawei Sans" panose="020C0503030203020204" pitchFamily="34" charset="0"/>
              <a:ea typeface="方正兰亭黑简体" panose="02000000000000000000" pitchFamily="2" charset="-122"/>
            </a:endParaRPr>
          </a:p>
          <a:p>
            <a:pPr fontAlgn="ctr"/>
            <a:r>
              <a:rPr lang="en-US" sz="1600" dirty="0">
                <a:latin typeface="Huawei Sans" panose="020C0503030203020204" pitchFamily="34" charset="0"/>
                <a:ea typeface="方正兰亭黑简体" panose="02000000000000000000" pitchFamily="2" charset="-122"/>
              </a:rPr>
              <a:t>2. </a:t>
            </a:r>
            <a:r>
              <a:rPr lang="pt-BR" sz="1600" dirty="0">
                <a:latin typeface="Huawei Sans" panose="020C0503030203020204" pitchFamily="34" charset="0"/>
                <a:ea typeface="方正兰亭黑简体" panose="02000000000000000000" pitchFamily="2" charset="-122"/>
              </a:rPr>
              <a:t>Manga de proteção de emenda</a:t>
            </a:r>
            <a:endParaRPr lang="en-US"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324920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gn="l"/>
            <a:r>
              <a:rPr lang="pt-BR" sz="1600" dirty="0">
                <a:latin typeface="Huawei Sans" panose="020C0503030203020204" pitchFamily="34" charset="0"/>
              </a:rPr>
              <a:t>A face da extremidade da fibra ótica tem de ser cortada antes de outras operações, como a emenda por fusão e a emenda mecânica</a:t>
            </a:r>
            <a:r>
              <a:rPr lang="en-US" sz="1600" dirty="0">
                <a:latin typeface="Huawei Sans" panose="020C0503030203020204" pitchFamily="34" charset="0"/>
              </a:rPr>
              <a:t>.</a:t>
            </a:r>
          </a:p>
          <a:p>
            <a:pPr algn="l"/>
            <a:endParaRPr lang="en-US" altLang="zh-CN" sz="18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Corte da superfície da extremidade da fibra ótica</a:t>
            </a:r>
            <a:endParaRPr lang="en-US" dirty="0">
              <a:latin typeface="Huawei Sans" panose="020C0503030203020204" pitchFamily="34" charset="0"/>
            </a:endParaRPr>
          </a:p>
        </p:txBody>
      </p:sp>
      <p:sp>
        <p:nvSpPr>
          <p:cNvPr id="4" name="内容占位符 2"/>
          <p:cNvSpPr txBox="1">
            <a:spLocks/>
          </p:cNvSpPr>
          <p:nvPr/>
        </p:nvSpPr>
        <p:spPr>
          <a:xfrm>
            <a:off x="232651" y="2192902"/>
            <a:ext cx="7421913" cy="4787370"/>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874713" lvl="1" indent="-342900" fontAlgn="ctr">
              <a:lnSpc>
                <a:spcPct val="125000"/>
              </a:lnSpc>
              <a:spcBef>
                <a:spcPts val="0"/>
              </a:spcBef>
              <a:spcAft>
                <a:spcPts val="300"/>
              </a:spcAft>
              <a:buSzPct val="100000"/>
              <a:buFont typeface="+mj-lt"/>
              <a:buAutoNum type="arabicPeriod"/>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Limpar a faca com álcool absoluto e um cotonete</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Colocar a faca horizontalmente e, em seguida, colocar a fibra nua numa ranhura de cabeamento adequada com base no tipo de fibra ótica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en-US" sz="1600" dirty="0" err="1">
                <a:latin typeface="Huawei Sans" panose="020C0503030203020204" pitchFamily="34" charset="0"/>
                <a:ea typeface="方正兰亭黑简体" panose="02000000000000000000" pitchFamily="2" charset="-122"/>
                <a:cs typeface="Huawei Sans" panose="020C0503030203020204" pitchFamily="34" charset="0"/>
              </a:rPr>
              <a:t>Cortar</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 a </a:t>
            </a:r>
            <a:r>
              <a:rPr lang="en-US" sz="1600" dirty="0" err="1">
                <a:latin typeface="Huawei Sans" panose="020C0503030203020204" pitchFamily="34" charset="0"/>
                <a:ea typeface="方正兰亭黑简体" panose="02000000000000000000" pitchFamily="2" charset="-122"/>
                <a:cs typeface="Huawei Sans" panose="020C0503030203020204" pitchFamily="34" charset="0"/>
              </a:rPr>
              <a:t>fibra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latin typeface="Huawei Sans" panose="020C0503030203020204" pitchFamily="34" charset="0"/>
                <a:ea typeface="方正兰亭黑简体" panose="02000000000000000000" pitchFamily="2" charset="-122"/>
                <a:cs typeface="Huawei Sans" panose="020C0503030203020204" pitchFamily="34" charset="0"/>
              </a:rPr>
              <a:t>nua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a:p>
            <a:pPr marL="874713" lvl="1" indent="-342900" fontAlgn="ctr">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ea typeface="方正兰亭黑简体" panose="02000000000000000000" pitchFamily="2" charset="-122"/>
              <a:cs typeface="Huawei Sans" panose="020C0503030203020204" pitchFamily="34" charset="0"/>
            </a:endParaRPr>
          </a:p>
          <a:p>
            <a:pPr marL="874713" lvl="1" indent="-342900" fontAlgn="ctr">
              <a:lnSpc>
                <a:spcPct val="125000"/>
              </a:lnSpc>
              <a:spcBef>
                <a:spcPts val="0"/>
              </a:spcBef>
              <a:spcAft>
                <a:spcPts val="300"/>
              </a:spcAft>
              <a:buSzPct val="100000"/>
              <a:buFont typeface="+mj-lt"/>
              <a:buAutoNum type="arabicPeriod"/>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Se a face da extremidade da fibra ótica não estiver nivelada, cortar novamente a fibra ótica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p:txBody>
      </p:sp>
      <p:pic>
        <p:nvPicPr>
          <p:cNvPr id="6" name="Picture 3"/>
          <p:cNvPicPr>
            <a:picLocks noChangeAspect="1" noChangeArrowheads="1"/>
          </p:cNvPicPr>
          <p:nvPr/>
        </p:nvPicPr>
        <p:blipFill>
          <a:blip r:embed="rId3" cstate="print"/>
          <a:srcRect/>
          <a:stretch>
            <a:fillRect/>
          </a:stretch>
        </p:blipFill>
        <p:spPr bwMode="auto">
          <a:xfrm>
            <a:off x="3114124" y="3744901"/>
            <a:ext cx="2000250" cy="1445154"/>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441399" y="3797288"/>
            <a:ext cx="1714500" cy="1325033"/>
          </a:xfrm>
          <a:prstGeom prst="rect">
            <a:avLst/>
          </a:prstGeom>
          <a:noFill/>
          <a:ln w="9525">
            <a:noFill/>
            <a:miter lim="800000"/>
            <a:headEnd/>
            <a:tailEnd/>
          </a:ln>
        </p:spPr>
      </p:pic>
      <p:sp>
        <p:nvSpPr>
          <p:cNvPr id="9" name="TextBox 8"/>
          <p:cNvSpPr txBox="1"/>
          <p:nvPr/>
        </p:nvSpPr>
        <p:spPr>
          <a:xfrm>
            <a:off x="7752204" y="5466036"/>
            <a:ext cx="3577542" cy="584775"/>
          </a:xfrm>
          <a:prstGeom prst="rect">
            <a:avLst/>
          </a:prstGeom>
          <a:noFill/>
        </p:spPr>
        <p:txBody>
          <a:bodyPr wrap="square" rtlCol="0">
            <a:noAutofit/>
          </a:bodyPr>
          <a:lstStyle/>
          <a:p>
            <a:pPr algn="ctr" fontAlgn="ctr"/>
            <a:r>
              <a:rPr lang="pt-BR" sz="1600" dirty="0">
                <a:latin typeface="Huawei Sans" panose="020C0503030203020204" pitchFamily="34" charset="0"/>
                <a:ea typeface="方正兰亭黑简体" panose="02000000000000000000" pitchFamily="2" charset="-122"/>
                <a:cs typeface="Huawei Sans" panose="020C0503030203020204" pitchFamily="34" charset="0"/>
              </a:rPr>
              <a:t>Extremidades de fibras ópticas comuns</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2290" name="Picture 2" descr="C:\Users\zwx655787\AppData\Roaming\eSpace_Desktop\UserData\zwx655787\imagefiles\85BD50FD-81B0-4B90-8EA4-8ABC6DFB559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035" y="1787967"/>
            <a:ext cx="2101509" cy="93006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zwx655787\AppData\Roaming\eSpace_Desktop\UserData\zwx655787\imagefiles\0779D8DA-9F2B-4C85-A764-2401E8DE5C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621" y="4296230"/>
            <a:ext cx="3357067" cy="11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21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sz="1600" b="1" dirty="0" err="1">
                <a:latin typeface="Huawei Sans" panose="020C0503030203020204" pitchFamily="34" charset="0"/>
              </a:rPr>
              <a:t>Procedimento</a:t>
            </a:r>
            <a:r>
              <a:rPr lang="en-US" sz="1600" b="1" dirty="0">
                <a:latin typeface="Huawei Sans" panose="020C0503030203020204" pitchFamily="34" charset="0"/>
              </a:rPr>
              <a:t> de </a:t>
            </a:r>
            <a:r>
              <a:rPr lang="en-US" sz="1600" b="1" dirty="0" err="1">
                <a:latin typeface="Huawei Sans" panose="020C0503030203020204" pitchFamily="34" charset="0"/>
              </a:rPr>
              <a:t>emenda</a:t>
            </a:r>
            <a:r>
              <a:rPr lang="en-US" sz="1600" b="1" dirty="0">
                <a:latin typeface="Huawei Sans" panose="020C0503030203020204" pitchFamily="34" charset="0"/>
              </a:rPr>
              <a:t>  </a:t>
            </a:r>
          </a:p>
          <a:p>
            <a:pPr marL="874713" lvl="1" indent="-342900">
              <a:lnSpc>
                <a:spcPct val="125000"/>
              </a:lnSpc>
              <a:spcBef>
                <a:spcPts val="0"/>
              </a:spcBef>
              <a:spcAft>
                <a:spcPts val="300"/>
              </a:spcAft>
              <a:buSzPct val="100000"/>
              <a:buFont typeface="+mj-lt"/>
              <a:buAutoNum type="arabicPeriod"/>
            </a:pPr>
            <a:r>
              <a:rPr lang="pt-BR" sz="1600" dirty="0">
                <a:latin typeface="Huawei Sans" panose="020C0503030203020204" pitchFamily="34" charset="0"/>
                <a:cs typeface="Huawei Sans" panose="020C0503030203020204" pitchFamily="34" charset="0"/>
              </a:rPr>
              <a:t>Decapar o cabo ótico para obter a fibra nua</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100000"/>
              <a:buFont typeface="+mj-lt"/>
              <a:buAutoNum type="arabicPeriod"/>
            </a:pPr>
            <a:r>
              <a:rPr lang="pt-BR" sz="1600" dirty="0">
                <a:latin typeface="Huawei Sans" panose="020C0503030203020204" pitchFamily="34" charset="0"/>
                <a:cs typeface="Huawei Sans" panose="020C0503030203020204" pitchFamily="34" charset="0"/>
              </a:rPr>
              <a:t>Encaminhar a fibra ótica através do protetor de emenda</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100000"/>
              <a:buFont typeface="+mj-lt"/>
              <a:buAutoNum type="arabicPeriod"/>
            </a:pPr>
            <a:endParaRPr lang="en-US" sz="200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100000"/>
              <a:buFont typeface="+mj-lt"/>
              <a:buAutoNum type="arabicPeriod"/>
            </a:pPr>
            <a:r>
              <a:rPr lang="pt-BR" sz="1600" dirty="0">
                <a:latin typeface="Huawei Sans" panose="020C0503030203020204" pitchFamily="34" charset="0"/>
                <a:cs typeface="Huawei Sans" panose="020C0503030203020204" pitchFamily="34" charset="0"/>
              </a:rPr>
              <a:t>Limpar a ranhura em forma de V, a polaridade eléctrica, a lente objetiva e a sala de fusão da máquina de fusão</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100000"/>
              <a:buFont typeface="+mj-lt"/>
              <a:buAutoNum type="arabicPeriod"/>
            </a:pPr>
            <a:r>
              <a:rPr lang="pt-BR" sz="1600" dirty="0">
                <a:latin typeface="Huawei Sans" panose="020C0503030203020204" pitchFamily="34" charset="0"/>
                <a:cs typeface="Huawei Sans" panose="020C0503030203020204" pitchFamily="34" charset="0"/>
              </a:rPr>
              <a:t>Ligar a máquina de fusão e configurar os parâmetros</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75000"/>
              <a:buFont typeface="+mj-lt"/>
              <a:buAutoNum type="arabicPeriod"/>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300"/>
              </a:spcAft>
              <a:buSzPct val="100000"/>
              <a:buFont typeface="+mj-lt"/>
              <a:buAutoNum type="arabicPeriod"/>
            </a:pPr>
            <a:r>
              <a:rPr lang="en-US" sz="1600" dirty="0" err="1">
                <a:latin typeface="Huawei Sans" panose="020C0503030203020204" pitchFamily="34" charset="0"/>
                <a:cs typeface="Huawei Sans" panose="020C0503030203020204" pitchFamily="34" charset="0"/>
              </a:rPr>
              <a:t>Colocar</a:t>
            </a:r>
            <a:r>
              <a:rPr lang="en-US" sz="1600" dirty="0">
                <a:latin typeface="Huawei Sans" panose="020C0503030203020204" pitchFamily="34" charset="0"/>
                <a:cs typeface="Huawei Sans" panose="020C0503030203020204" pitchFamily="34" charset="0"/>
              </a:rPr>
              <a:t> a </a:t>
            </a:r>
            <a:r>
              <a:rPr lang="en-US" sz="1600" dirty="0" err="1">
                <a:latin typeface="Huawei Sans" panose="020C0503030203020204" pitchFamily="34" charset="0"/>
                <a:cs typeface="Huawei Sans" panose="020C0503030203020204" pitchFamily="34" charset="0"/>
              </a:rPr>
              <a:t>fibra</a:t>
            </a:r>
            <a:r>
              <a:rPr lang="en-US" sz="1600" dirty="0">
                <a:latin typeface="Huawei Sans" panose="020C0503030203020204" pitchFamily="34" charset="0"/>
                <a:cs typeface="Huawei Sans" panose="020C0503030203020204" pitchFamily="34" charset="0"/>
              </a:rPr>
              <a:t> </a:t>
            </a:r>
            <a:r>
              <a:rPr lang="en-US" sz="1600" dirty="0" err="1">
                <a:latin typeface="Huawei Sans" panose="020C0503030203020204" pitchFamily="34" charset="0"/>
                <a:cs typeface="Huawei Sans" panose="020C0503030203020204" pitchFamily="34" charset="0"/>
              </a:rPr>
              <a:t>ótica</a:t>
            </a:r>
            <a:r>
              <a:rPr lang="en-US" sz="1600" dirty="0">
                <a:latin typeface="Huawei Sans" panose="020C0503030203020204" pitchFamily="34" charset="0"/>
                <a:cs typeface="Huawei Sans" panose="020C0503030203020204" pitchFamily="34" charset="0"/>
              </a:rPr>
              <a:t>.</a:t>
            </a:r>
          </a:p>
          <a:p>
            <a:endParaRPr lang="en-US" altLang="zh-CN" sz="20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Emenda de fibras ópticas e monitoramento da conexão</a:t>
            </a:r>
            <a:r>
              <a:rPr lang="en-US" dirty="0">
                <a:latin typeface="Huawei Sans" panose="020C0503030203020204" pitchFamily="34" charset="0"/>
              </a:rPr>
              <a:t>(1)</a:t>
            </a:r>
          </a:p>
        </p:txBody>
      </p:sp>
      <p:grpSp>
        <p:nvGrpSpPr>
          <p:cNvPr id="10" name="组合 9"/>
          <p:cNvGrpSpPr/>
          <p:nvPr/>
        </p:nvGrpSpPr>
        <p:grpSpPr>
          <a:xfrm>
            <a:off x="1269875" y="1252672"/>
            <a:ext cx="10597757" cy="4669781"/>
            <a:chOff x="1269875" y="1253297"/>
            <a:chExt cx="10597757" cy="5009534"/>
          </a:xfrm>
        </p:grpSpPr>
        <p:sp>
          <p:nvSpPr>
            <p:cNvPr id="4" name="内容占位符 2"/>
            <p:cNvSpPr txBox="1">
              <a:spLocks/>
            </p:cNvSpPr>
            <p:nvPr/>
          </p:nvSpPr>
          <p:spPr>
            <a:xfrm>
              <a:off x="1269875" y="1253297"/>
              <a:ext cx="7929562" cy="4195762"/>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 name="Picture 2"/>
            <p:cNvPicPr>
              <a:picLocks noChangeAspect="1" noChangeArrowheads="1"/>
            </p:cNvPicPr>
            <p:nvPr/>
          </p:nvPicPr>
          <p:blipFill>
            <a:blip r:embed="rId3" cstate="print"/>
            <a:srcRect/>
            <a:stretch>
              <a:fillRect/>
            </a:stretch>
          </p:blipFill>
          <p:spPr bwMode="auto">
            <a:xfrm>
              <a:off x="6626516" y="1333317"/>
              <a:ext cx="1971675" cy="12954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3558256" y="3648279"/>
              <a:ext cx="3352800" cy="1032449"/>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1641406" y="5056728"/>
              <a:ext cx="3423535" cy="1206103"/>
            </a:xfrm>
            <a:prstGeom prst="rect">
              <a:avLst/>
            </a:prstGeom>
            <a:noFill/>
            <a:ln w="9525">
              <a:noFill/>
              <a:miter lim="800000"/>
              <a:headEnd/>
              <a:tailEnd/>
            </a:ln>
          </p:spPr>
        </p:pic>
        <p:sp>
          <p:nvSpPr>
            <p:cNvPr id="8" name="TextBox 9"/>
            <p:cNvSpPr txBox="1"/>
            <p:nvPr/>
          </p:nvSpPr>
          <p:spPr>
            <a:xfrm>
              <a:off x="8690521" y="1813426"/>
              <a:ext cx="3177111" cy="595688"/>
            </a:xfrm>
            <a:prstGeom prst="rect">
              <a:avLst/>
            </a:prstGeom>
            <a:noFill/>
          </p:spPr>
          <p:txBody>
            <a:bodyPr wrap="square" rtlCol="0">
              <a:noAutofit/>
            </a:bodyPr>
            <a:lstStyle/>
            <a:p>
              <a:pPr fontAlgn="ctr"/>
              <a:r>
                <a:rPr lang="en-US" sz="1600" dirty="0">
                  <a:latin typeface="Huawei Sans" panose="020C0503030203020204" pitchFamily="34" charset="0"/>
                  <a:ea typeface="方正兰亭黑简体" panose="02000000000000000000" pitchFamily="2" charset="-122"/>
                  <a:cs typeface="Huawei Sans" panose="020C0503030203020204" pitchFamily="34" charset="0"/>
                </a:rPr>
                <a:t>1. </a:t>
              </a:r>
              <a:r>
                <a:rPr lang="pt-BR" sz="1600" dirty="0">
                  <a:latin typeface="Huawei Sans" panose="020C0503030203020204" pitchFamily="34" charset="0"/>
                  <a:ea typeface="方正兰亭黑简体" panose="02000000000000000000" pitchFamily="2" charset="-122"/>
                  <a:cs typeface="Huawei Sans" panose="020C0503030203020204" pitchFamily="34" charset="0"/>
                </a:rPr>
                <a:t>Emendar a manga de proteção</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9" name="TextBox 10"/>
            <p:cNvSpPr txBox="1"/>
            <p:nvPr/>
          </p:nvSpPr>
          <p:spPr>
            <a:xfrm>
              <a:off x="5287296" y="5299536"/>
              <a:ext cx="2518348" cy="721097"/>
            </a:xfrm>
            <a:prstGeom prst="rect">
              <a:avLst/>
            </a:prstGeom>
            <a:noFill/>
          </p:spPr>
          <p:txBody>
            <a:bodyPr wrap="square" rtlCol="0">
              <a:noAutofit/>
            </a:bodyPr>
            <a:lstStyle/>
            <a:p>
              <a:pPr fontAlgn="ctr">
                <a:lnSpc>
                  <a:spcPct val="125000"/>
                </a:lnSpc>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1. </a:t>
              </a:r>
              <a:r>
                <a:rPr lang="en-US" sz="1600" dirty="0" err="1">
                  <a:latin typeface="Huawei Sans" panose="020C0503030203020204" pitchFamily="34" charset="0"/>
                  <a:ea typeface="方正兰亭黑简体" panose="02000000000000000000" pitchFamily="2" charset="-122"/>
                  <a:cs typeface="Huawei Sans" panose="020C0503030203020204" pitchFamily="34" charset="0"/>
                </a:rPr>
                <a:t>Polaridade</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600" dirty="0" err="1">
                  <a:latin typeface="Huawei Sans" panose="020C0503030203020204" pitchFamily="34" charset="0"/>
                  <a:ea typeface="方正兰亭黑简体" panose="02000000000000000000" pitchFamily="2" charset="-122"/>
                  <a:cs typeface="Huawei Sans" panose="020C0503030203020204" pitchFamily="34" charset="0"/>
                </a:rPr>
                <a:t>eléctrica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 </a:t>
              </a:r>
            </a:p>
            <a:p>
              <a:pPr fontAlgn="ctr">
                <a:lnSpc>
                  <a:spcPct val="125000"/>
                </a:lnSpc>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2. </a:t>
              </a:r>
              <a:r>
                <a:rPr lang="pt-BR" sz="1600" dirty="0">
                  <a:latin typeface="Huawei Sans" panose="020C0503030203020204" pitchFamily="34" charset="0"/>
                  <a:ea typeface="方正兰亭黑简体" panose="02000000000000000000" pitchFamily="2" charset="-122"/>
                  <a:cs typeface="Huawei Sans" panose="020C0503030203020204" pitchFamily="34" charset="0"/>
                </a:rPr>
                <a:t>Ranhura em forma de V</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p:txBody>
        </p:sp>
      </p:grpSp>
    </p:spTree>
    <p:extLst>
      <p:ext uri="{BB962C8B-B14F-4D97-AF65-F5344CB8AC3E}">
        <p14:creationId xmlns:p14="http://schemas.microsoft.com/office/powerpoint/2010/main" val="4019984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sz="1600" b="1" dirty="0" err="1">
                <a:latin typeface="Huawei Sans" panose="020C0503030203020204" pitchFamily="34" charset="0"/>
              </a:rPr>
              <a:t>Procedimento</a:t>
            </a:r>
            <a:r>
              <a:rPr lang="en-US" sz="1600" b="1" dirty="0">
                <a:latin typeface="Huawei Sans" panose="020C0503030203020204" pitchFamily="34" charset="0"/>
              </a:rPr>
              <a:t> de </a:t>
            </a:r>
            <a:r>
              <a:rPr lang="en-US" sz="1600" b="1" dirty="0" err="1">
                <a:latin typeface="Huawei Sans" panose="020C0503030203020204" pitchFamily="34" charset="0"/>
              </a:rPr>
              <a:t>emenda</a:t>
            </a:r>
            <a:r>
              <a:rPr lang="en-US" sz="1600" b="1" dirty="0">
                <a:latin typeface="Huawei Sans" panose="020C0503030203020204" pitchFamily="34" charset="0"/>
              </a:rPr>
              <a:t>   </a:t>
            </a:r>
          </a:p>
          <a:p>
            <a:pPr marL="874713" lvl="1" indent="-342900">
              <a:lnSpc>
                <a:spcPct val="125000"/>
              </a:lnSpc>
              <a:spcBef>
                <a:spcPts val="0"/>
              </a:spcBef>
              <a:spcAft>
                <a:spcPts val="300"/>
              </a:spcAft>
              <a:buSzPct val="100000"/>
              <a:buFont typeface="+mj-lt"/>
              <a:buAutoNum type="arabicPeriod" startAt="6"/>
            </a:pPr>
            <a:r>
              <a:rPr lang="pt-BR" sz="1600" dirty="0">
                <a:latin typeface="Huawei Sans" panose="020C0503030203020204" pitchFamily="34" charset="0"/>
                <a:cs typeface="Huawei Sans" panose="020C0503030203020204" pitchFamily="34" charset="0"/>
              </a:rPr>
              <a:t>Emendar a fibra ótica e verificar a perda de ligação</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100000"/>
              <a:buFont typeface="+mj-lt"/>
              <a:buAutoNum type="arabicPeriod" startAt="6"/>
            </a:pPr>
            <a:r>
              <a:rPr lang="pt-BR" sz="1600" dirty="0">
                <a:latin typeface="Huawei Sans" panose="020C0503030203020204" pitchFamily="34" charset="0"/>
                <a:cs typeface="Huawei Sans" panose="020C0503030203020204" pitchFamily="34" charset="0"/>
              </a:rPr>
              <a:t>Retirar a fibra ótica e reforçá-la com um aquecedor</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300"/>
              </a:spcAft>
              <a:buSzPct val="100000"/>
              <a:buFont typeface="+mj-lt"/>
              <a:buAutoNum type="arabicPeriod" startAt="6"/>
            </a:pPr>
            <a:endParaRPr lang="en-US" sz="160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24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75000"/>
              <a:buFont typeface="+mj-lt"/>
              <a:buAutoNum type="arabicPeriod" startAt="6"/>
            </a:pPr>
            <a:endParaRPr lang="en-US" altLang="zh-CN" sz="1600" kern="0" dirty="0">
              <a:latin typeface="Huawei Sans" panose="020C0503030203020204" pitchFamily="34" charset="0"/>
              <a:cs typeface="Huawei Sans" panose="020C0503030203020204" pitchFamily="34" charset="0"/>
            </a:endParaRPr>
          </a:p>
          <a:p>
            <a:pPr marL="874713" lvl="1" indent="-342900">
              <a:lnSpc>
                <a:spcPct val="125000"/>
              </a:lnSpc>
              <a:spcBef>
                <a:spcPts val="0"/>
              </a:spcBef>
              <a:spcAft>
                <a:spcPts val="0"/>
              </a:spcAft>
              <a:buSzPct val="100000"/>
              <a:buFont typeface="+mj-lt"/>
              <a:buAutoNum type="arabicPeriod" startAt="6"/>
            </a:pPr>
            <a:r>
              <a:rPr lang="pt-BR" sz="1600" dirty="0">
                <a:latin typeface="Huawei Sans" panose="020C0503030203020204" pitchFamily="34" charset="0"/>
                <a:cs typeface="Huawei Sans" panose="020C0503030203020204" pitchFamily="34" charset="0"/>
              </a:rPr>
              <a:t>Colocar o protetor de emenda na base de fixação do tubo</a:t>
            </a:r>
            <a:r>
              <a:rPr lang="en-US" sz="1600" dirty="0">
                <a:latin typeface="Huawei Sans" panose="020C0503030203020204" pitchFamily="34" charset="0"/>
                <a:cs typeface="Huawei Sans" panose="020C0503030203020204" pitchFamily="34" charset="0"/>
              </a:rPr>
              <a:t>.</a:t>
            </a:r>
          </a:p>
          <a:p>
            <a:pPr marL="874713" lvl="1" indent="-342900">
              <a:lnSpc>
                <a:spcPct val="125000"/>
              </a:lnSpc>
              <a:spcBef>
                <a:spcPts val="0"/>
              </a:spcBef>
              <a:spcAft>
                <a:spcPts val="0"/>
              </a:spcAft>
              <a:buSzPct val="100000"/>
              <a:buFont typeface="+mj-lt"/>
              <a:buAutoNum type="arabicPeriod" startAt="6"/>
            </a:pPr>
            <a:r>
              <a:rPr lang="pt-BR" sz="1600" dirty="0">
                <a:latin typeface="Huawei Sans" panose="020C0503030203020204" pitchFamily="34" charset="0"/>
                <a:cs typeface="Huawei Sans" panose="020C0503030203020204" pitchFamily="34" charset="0"/>
              </a:rPr>
              <a:t>Armazenar os dados de fusão de </a:t>
            </a:r>
            <a:r>
              <a:rPr lang="pt-BR" sz="1600" dirty="0" err="1">
                <a:latin typeface="Huawei Sans" panose="020C0503030203020204" pitchFamily="34" charset="0"/>
                <a:cs typeface="Huawei Sans" panose="020C0503030203020204" pitchFamily="34" charset="0"/>
              </a:rPr>
              <a:t>splicing</a:t>
            </a:r>
            <a:r>
              <a:rPr lang="en-US" sz="1600" dirty="0">
                <a:latin typeface="Huawei Sans" panose="020C0503030203020204" pitchFamily="34" charset="0"/>
                <a:cs typeface="Huawei Sans" panose="020C0503030203020204" pitchFamily="34" charset="0"/>
              </a:rPr>
              <a:t>.</a:t>
            </a:r>
          </a:p>
          <a:p>
            <a:pPr>
              <a:buSzPct val="100000"/>
            </a:pP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Emenda de fibras ópticas e monitoramento da conexão (2)</a:t>
            </a:r>
            <a:endParaRPr lang="en-US" dirty="0">
              <a:latin typeface="Huawei Sans" panose="020C0503030203020204" pitchFamily="34" charset="0"/>
            </a:endParaRPr>
          </a:p>
        </p:txBody>
      </p:sp>
      <p:sp>
        <p:nvSpPr>
          <p:cNvPr id="4" name="内容占位符 2"/>
          <p:cNvSpPr txBox="1">
            <a:spLocks/>
          </p:cNvSpPr>
          <p:nvPr/>
        </p:nvSpPr>
        <p:spPr>
          <a:xfrm>
            <a:off x="652463" y="1555349"/>
            <a:ext cx="7929562" cy="4016776"/>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endParaRPr lang="en-US" altLang="zh-CN" sz="1800" kern="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5" name="Picture 5"/>
          <p:cNvPicPr>
            <a:picLocks noChangeAspect="1" noChangeArrowheads="1"/>
          </p:cNvPicPr>
          <p:nvPr/>
        </p:nvPicPr>
        <p:blipFill>
          <a:blip r:embed="rId3" cstate="print"/>
          <a:srcRect/>
          <a:stretch>
            <a:fillRect/>
          </a:stretch>
        </p:blipFill>
        <p:spPr bwMode="auto">
          <a:xfrm>
            <a:off x="7152648" y="1555349"/>
            <a:ext cx="4176476" cy="2706549"/>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1358023" y="2393005"/>
            <a:ext cx="5237195" cy="2156028"/>
          </a:xfrm>
          <a:prstGeom prst="rect">
            <a:avLst/>
          </a:prstGeom>
          <a:noFill/>
          <a:ln w="9525">
            <a:noFill/>
            <a:miter lim="800000"/>
            <a:headEnd/>
            <a:tailEnd/>
          </a:ln>
        </p:spPr>
      </p:pic>
    </p:spTree>
    <p:extLst>
      <p:ext uri="{BB962C8B-B14F-4D97-AF65-F5344CB8AC3E}">
        <p14:creationId xmlns:p14="http://schemas.microsoft.com/office/powerpoint/2010/main" val="3496582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marL="285750" indent="-285750">
              <a:lnSpc>
                <a:spcPct val="100000"/>
              </a:lnSpc>
              <a:spcBef>
                <a:spcPts val="742"/>
              </a:spcBef>
            </a:pPr>
            <a:r>
              <a:rPr lang="en-US" sz="1600" b="1" dirty="0" err="1">
                <a:solidFill>
                  <a:prstClr val="black"/>
                </a:solidFill>
                <a:latin typeface="Huawei Sans" panose="020C0503030203020204" pitchFamily="34" charset="0"/>
              </a:rPr>
              <a:t>Problemas</a:t>
            </a:r>
            <a:r>
              <a:rPr lang="en-US" sz="1600" b="1" dirty="0">
                <a:solidFill>
                  <a:prstClr val="black"/>
                </a:solidFill>
                <a:latin typeface="Huawei Sans" panose="020C0503030203020204" pitchFamily="34" charset="0"/>
              </a:rPr>
              <a:t> </a:t>
            </a:r>
            <a:r>
              <a:rPr lang="en-US" sz="1600" b="1" dirty="0" err="1">
                <a:solidFill>
                  <a:prstClr val="black"/>
                </a:solidFill>
                <a:latin typeface="Huawei Sans" panose="020C0503030203020204" pitchFamily="34" charset="0"/>
              </a:rPr>
              <a:t>frequentes</a:t>
            </a:r>
            <a:r>
              <a:rPr lang="en-US" sz="1600" b="1" dirty="0">
                <a:solidFill>
                  <a:prstClr val="black"/>
                </a:solidFill>
                <a:latin typeface="Huawei Sans" panose="020C0503030203020204" pitchFamily="34" charset="0"/>
              </a:rPr>
              <a:t> </a:t>
            </a:r>
          </a:p>
          <a:p>
            <a:pPr marL="742950" lvl="1" indent="-285750">
              <a:lnSpc>
                <a:spcPct val="100000"/>
              </a:lnSpc>
              <a:spcBef>
                <a:spcPts val="742"/>
              </a:spcBef>
            </a:pPr>
            <a:r>
              <a:rPr lang="pt-BR" sz="1600" dirty="0">
                <a:solidFill>
                  <a:prstClr val="black"/>
                </a:solidFill>
                <a:latin typeface="Huawei Sans" panose="020C0503030203020204" pitchFamily="34" charset="0"/>
                <a:cs typeface="Huawei Sans" panose="020C0503030203020204" pitchFamily="34" charset="0"/>
              </a:rPr>
              <a:t>A extremidade da fibra está contaminada ou danificada, geralmente devido a poeira, humidade, contacto humano ou limpeza inadequada</a:t>
            </a:r>
            <a:r>
              <a:rPr lang="en-US" sz="1600" dirty="0">
                <a:solidFill>
                  <a:prstClr val="black"/>
                </a:solidFill>
                <a:latin typeface="Huawei Sans" panose="020C0503030203020204" pitchFamily="34" charset="0"/>
                <a:cs typeface="Huawei Sans" panose="020C0503030203020204" pitchFamily="34" charset="0"/>
              </a:rPr>
              <a:t>.</a:t>
            </a:r>
          </a:p>
          <a:p>
            <a:pPr marL="742950" lvl="1" indent="-285750">
              <a:lnSpc>
                <a:spcPct val="100000"/>
              </a:lnSpc>
              <a:spcBef>
                <a:spcPts val="742"/>
              </a:spcBef>
            </a:pPr>
            <a:r>
              <a:rPr lang="pt-BR" sz="1600" dirty="0">
                <a:solidFill>
                  <a:prstClr val="black"/>
                </a:solidFill>
                <a:latin typeface="Huawei Sans" panose="020C0503030203020204" pitchFamily="34" charset="0"/>
                <a:cs typeface="Huawei Sans" panose="020C0503030203020204" pitchFamily="34" charset="0"/>
              </a:rPr>
              <a:t>Intrusão de água: O ambiente da RDN é mau</a:t>
            </a:r>
            <a:r>
              <a:rPr lang="en-US" sz="1600" dirty="0">
                <a:solidFill>
                  <a:prstClr val="black"/>
                </a:solidFill>
                <a:latin typeface="Huawei Sans" panose="020C0503030203020204" pitchFamily="34" charset="0"/>
                <a:cs typeface="Huawei Sans" panose="020C0503030203020204" pitchFamily="34" charset="0"/>
              </a:rPr>
              <a:t>.</a:t>
            </a:r>
          </a:p>
          <a:p>
            <a:pPr marL="285750" indent="-285750">
              <a:lnSpc>
                <a:spcPct val="100000"/>
              </a:lnSpc>
              <a:spcBef>
                <a:spcPts val="742"/>
              </a:spcBef>
            </a:pPr>
            <a:r>
              <a:rPr lang="en-US" sz="1600" b="1" dirty="0" err="1">
                <a:solidFill>
                  <a:prstClr val="black"/>
                </a:solidFill>
                <a:latin typeface="Huawei Sans" panose="020C0503030203020204" pitchFamily="34" charset="0"/>
              </a:rPr>
              <a:t>Problemas</a:t>
            </a:r>
            <a:r>
              <a:rPr lang="en-US" sz="1600" b="1" dirty="0">
                <a:solidFill>
                  <a:prstClr val="black"/>
                </a:solidFill>
                <a:latin typeface="Huawei Sans" panose="020C0503030203020204" pitchFamily="34" charset="0"/>
              </a:rPr>
              <a:t> </a:t>
            </a:r>
            <a:r>
              <a:rPr lang="en-US" sz="1600" b="1" dirty="0" err="1">
                <a:solidFill>
                  <a:prstClr val="black"/>
                </a:solidFill>
                <a:latin typeface="Huawei Sans" panose="020C0503030203020204" pitchFamily="34" charset="0"/>
              </a:rPr>
              <a:t>comuns</a:t>
            </a:r>
            <a:r>
              <a:rPr lang="en-US" sz="1600" b="1" dirty="0">
                <a:solidFill>
                  <a:prstClr val="black"/>
                </a:solidFill>
                <a:latin typeface="Huawei Sans" panose="020C0503030203020204" pitchFamily="34" charset="0"/>
              </a:rPr>
              <a:t> </a:t>
            </a:r>
          </a:p>
          <a:p>
            <a:pPr marL="742950" lvl="1" indent="-285750">
              <a:lnSpc>
                <a:spcPct val="100000"/>
              </a:lnSpc>
              <a:spcBef>
                <a:spcPts val="742"/>
              </a:spcBef>
            </a:pPr>
            <a:r>
              <a:rPr lang="pt-BR" sz="1600" dirty="0">
                <a:solidFill>
                  <a:prstClr val="black"/>
                </a:solidFill>
                <a:latin typeface="Huawei Sans" panose="020C0503030203020204" pitchFamily="34" charset="0"/>
                <a:cs typeface="Huawei Sans" panose="020C0503030203020204" pitchFamily="34" charset="0"/>
              </a:rPr>
              <a:t>Raio de curvatura: inferior ao raio mínimo exigido</a:t>
            </a:r>
          </a:p>
          <a:p>
            <a:pPr marL="742950" lvl="1" indent="-285750">
              <a:lnSpc>
                <a:spcPct val="100000"/>
              </a:lnSpc>
              <a:spcBef>
                <a:spcPts val="742"/>
              </a:spcBef>
            </a:pPr>
            <a:r>
              <a:rPr lang="pt-BR" sz="1600" dirty="0">
                <a:solidFill>
                  <a:prstClr val="black"/>
                </a:solidFill>
                <a:latin typeface="Huawei Sans" panose="020C0503030203020204" pitchFamily="34" charset="0"/>
                <a:cs typeface="Huawei Sans" panose="020C0503030203020204" pitchFamily="34" charset="0"/>
              </a:rPr>
              <a:t>Força de tração excessiva: problemas de tração externa e de cablagem</a:t>
            </a:r>
          </a:p>
          <a:p>
            <a:pPr marL="742950" lvl="1" indent="-285750">
              <a:lnSpc>
                <a:spcPct val="100000"/>
              </a:lnSpc>
              <a:spcBef>
                <a:spcPts val="742"/>
              </a:spcBef>
            </a:pPr>
            <a:r>
              <a:rPr lang="pt-BR" sz="1600" dirty="0">
                <a:solidFill>
                  <a:prstClr val="black"/>
                </a:solidFill>
                <a:latin typeface="Huawei Sans" panose="020C0503030203020204" pitchFamily="34" charset="0"/>
                <a:cs typeface="Huawei Sans" panose="020C0503030203020204" pitchFamily="34" charset="0"/>
              </a:rPr>
              <a:t>Pressão lateral: ultrapassagem do limiar devido a uma ligação apertada ou à pressão de </a:t>
            </a:r>
            <a:r>
              <a:rPr lang="pt-BR" sz="1600" dirty="0" err="1">
                <a:solidFill>
                  <a:prstClr val="black"/>
                </a:solidFill>
                <a:latin typeface="Huawei Sans" panose="020C0503030203020204" pitchFamily="34" charset="0"/>
                <a:cs typeface="Huawei Sans" panose="020C0503030203020204" pitchFamily="34" charset="0"/>
              </a:rPr>
              <a:t>objectos</a:t>
            </a:r>
            <a:r>
              <a:rPr lang="pt-BR" sz="1600" dirty="0">
                <a:solidFill>
                  <a:prstClr val="black"/>
                </a:solidFill>
                <a:latin typeface="Huawei Sans" panose="020C0503030203020204" pitchFamily="34" charset="0"/>
                <a:cs typeface="Huawei Sans" panose="020C0503030203020204" pitchFamily="34" charset="0"/>
              </a:rPr>
              <a:t> estranhos</a:t>
            </a:r>
            <a:r>
              <a:rPr lang="en-US" sz="1600" dirty="0">
                <a:solidFill>
                  <a:prstClr val="black"/>
                </a:solidFill>
                <a:latin typeface="Huawei Sans" panose="020C0503030203020204" pitchFamily="34" charset="0"/>
                <a:cs typeface="Huawei Sans" panose="020C0503030203020204" pitchFamily="34" charset="0"/>
              </a:rPr>
              <a:t>  </a:t>
            </a:r>
          </a:p>
          <a:p>
            <a:pPr marL="285750" indent="-285750">
              <a:lnSpc>
                <a:spcPct val="100000"/>
              </a:lnSpc>
              <a:spcBef>
                <a:spcPts val="742"/>
              </a:spcBef>
            </a:pPr>
            <a:r>
              <a:rPr lang="pt-BR" sz="1600" b="1" dirty="0">
                <a:solidFill>
                  <a:prstClr val="black"/>
                </a:solidFill>
                <a:latin typeface="Huawei Sans" panose="020C0503030203020204" pitchFamily="34" charset="0"/>
              </a:rPr>
              <a:t>Existência de ponto de reflexão: </a:t>
            </a:r>
            <a:r>
              <a:rPr lang="pt-BR" sz="1600" dirty="0">
                <a:solidFill>
                  <a:prstClr val="black"/>
                </a:solidFill>
                <a:latin typeface="Huawei Sans" panose="020C0503030203020204" pitchFamily="34" charset="0"/>
              </a:rPr>
              <a:t>causado por má ligação do conetor de fibra, má ligação de emenda ou fibra partida</a:t>
            </a:r>
            <a:endParaRPr lang="en-US" sz="1600" dirty="0">
              <a:solidFill>
                <a:prstClr val="black"/>
              </a:solidFill>
              <a:latin typeface="Huawei Sans" panose="020C0503030203020204" pitchFamily="34" charset="0"/>
            </a:endParaRPr>
          </a:p>
          <a:p>
            <a:pPr marL="285750" indent="-285750">
              <a:lnSpc>
                <a:spcPct val="100000"/>
              </a:lnSpc>
              <a:spcBef>
                <a:spcPts val="742"/>
              </a:spcBef>
            </a:pPr>
            <a:r>
              <a:rPr lang="pt-BR" sz="1600" b="1" dirty="0">
                <a:solidFill>
                  <a:prstClr val="black"/>
                </a:solidFill>
                <a:latin typeface="Huawei Sans" panose="020C0503030203020204" pitchFamily="34" charset="0"/>
              </a:rPr>
              <a:t>Etiquetas incorretas: </a:t>
            </a:r>
            <a:r>
              <a:rPr lang="pt-BR" sz="1600" dirty="0">
                <a:solidFill>
                  <a:prstClr val="black"/>
                </a:solidFill>
                <a:latin typeface="Huawei Sans" panose="020C0503030203020204" pitchFamily="34" charset="0"/>
              </a:rPr>
              <a:t>ligação </a:t>
            </a:r>
            <a:r>
              <a:rPr lang="pt-BR" sz="1600" dirty="0" err="1">
                <a:solidFill>
                  <a:prstClr val="black"/>
                </a:solidFill>
                <a:latin typeface="Huawei Sans" panose="020C0503030203020204" pitchFamily="34" charset="0"/>
              </a:rPr>
              <a:t>incorrecta</a:t>
            </a:r>
            <a:r>
              <a:rPr lang="pt-BR" sz="1600" dirty="0">
                <a:solidFill>
                  <a:prstClr val="black"/>
                </a:solidFill>
                <a:latin typeface="Huawei Sans" panose="020C0503030203020204" pitchFamily="34" charset="0"/>
              </a:rPr>
              <a:t> da fibra ótica, ausência de etiqueta ou etiqueta não alterada após o ajuste da fibra ótica</a:t>
            </a:r>
          </a:p>
          <a:p>
            <a:pPr marL="285750" indent="-285750">
              <a:lnSpc>
                <a:spcPct val="100000"/>
              </a:lnSpc>
              <a:spcBef>
                <a:spcPts val="742"/>
              </a:spcBef>
            </a:pPr>
            <a:r>
              <a:rPr lang="pt-BR" sz="1600" b="1" dirty="0">
                <a:solidFill>
                  <a:prstClr val="black"/>
                </a:solidFill>
                <a:latin typeface="Huawei Sans" panose="020C0503030203020204" pitchFamily="34" charset="0"/>
              </a:rPr>
              <a:t>Tipo de fibra incorreto: </a:t>
            </a:r>
            <a:r>
              <a:rPr lang="pt-BR" sz="1600" dirty="0">
                <a:solidFill>
                  <a:prstClr val="black"/>
                </a:solidFill>
                <a:latin typeface="Huawei Sans" panose="020C0503030203020204" pitchFamily="34" charset="0"/>
              </a:rPr>
              <a:t>não utilização do tipo de fibra necessário</a:t>
            </a:r>
            <a:endParaRPr lang="en-US" altLang="zh-CN"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Falhas comuns na engenharia de linhas ópticas</a:t>
            </a:r>
            <a:endParaRPr lang="en-US" dirty="0">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3225793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solidFill>
                  <a:schemeClr val="bg1">
                    <a:lumMod val="50000"/>
                  </a:schemeClr>
                </a:solidFill>
              </a:rPr>
              <a:t>Componentes</a:t>
            </a:r>
            <a:r>
              <a:rPr lang="en-US" altLang="zh-CN" dirty="0">
                <a:solidFill>
                  <a:schemeClr val="bg1">
                    <a:lumMod val="50000"/>
                  </a:schemeClr>
                </a:solidFill>
              </a:rPr>
              <a:t> ODN</a:t>
            </a:r>
          </a:p>
          <a:p>
            <a:r>
              <a:rPr lang="en-US" altLang="zh-CN" dirty="0" err="1">
                <a:solidFill>
                  <a:schemeClr val="bg1">
                    <a:lumMod val="50000"/>
                  </a:schemeClr>
                </a:solidFill>
              </a:rPr>
              <a:t>Implementação</a:t>
            </a:r>
            <a:r>
              <a:rPr lang="en-US" altLang="zh-CN" dirty="0">
                <a:solidFill>
                  <a:schemeClr val="bg1">
                    <a:lumMod val="50000"/>
                  </a:schemeClr>
                </a:solidFill>
              </a:rPr>
              <a:t> de </a:t>
            </a:r>
            <a:r>
              <a:rPr lang="en-US" altLang="zh-CN" dirty="0" err="1">
                <a:solidFill>
                  <a:schemeClr val="bg1">
                    <a:lumMod val="50000"/>
                  </a:schemeClr>
                </a:solidFill>
              </a:rPr>
              <a:t>Engenharia</a:t>
            </a:r>
            <a:r>
              <a:rPr lang="en-US" altLang="zh-CN" dirty="0">
                <a:solidFill>
                  <a:schemeClr val="bg1">
                    <a:lumMod val="50000"/>
                  </a:schemeClr>
                </a:solidFill>
              </a:rPr>
              <a:t> ODN</a:t>
            </a:r>
          </a:p>
          <a:p>
            <a:r>
              <a:rPr lang="pt-BR" altLang="zh-CN" b="1" dirty="0"/>
              <a:t>Teste e aceitação de ODN</a:t>
            </a:r>
          </a:p>
          <a:p>
            <a:r>
              <a:rPr lang="en-US" altLang="zh-CN" dirty="0">
                <a:solidFill>
                  <a:schemeClr val="bg1">
                    <a:lumMod val="50000"/>
                  </a:schemeClr>
                </a:solidFill>
              </a:rPr>
              <a:t>ODN O&amp;M</a:t>
            </a:r>
          </a:p>
          <a:p>
            <a:endParaRPr lang="zh-CN" altLang="en-US" dirty="0"/>
          </a:p>
        </p:txBody>
      </p:sp>
    </p:spTree>
    <p:extLst>
      <p:ext uri="{BB962C8B-B14F-4D97-AF65-F5344CB8AC3E}">
        <p14:creationId xmlns:p14="http://schemas.microsoft.com/office/powerpoint/2010/main" val="180817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r>
              <a:rPr lang="pt-BR" altLang="zh-CN" sz="1800" dirty="0">
                <a:solidFill>
                  <a:prstClr val="black"/>
                </a:solidFill>
                <a:latin typeface="Huawei Sans" panose="020C0503030203020204" pitchFamily="34" charset="0"/>
              </a:rPr>
              <a:t>Uma rede de distribuição óptica (ODN) fornece canais de transmissão óptica entre </a:t>
            </a:r>
            <a:r>
              <a:rPr lang="pt-BR" altLang="zh-CN" sz="1800" dirty="0" err="1">
                <a:solidFill>
                  <a:prstClr val="black"/>
                </a:solidFill>
                <a:latin typeface="Huawei Sans" panose="020C0503030203020204" pitchFamily="34" charset="0"/>
              </a:rPr>
              <a:t>OLTs</a:t>
            </a:r>
            <a:r>
              <a:rPr lang="pt-BR" altLang="zh-CN" sz="1800" dirty="0">
                <a:solidFill>
                  <a:prstClr val="black"/>
                </a:solidFill>
                <a:latin typeface="Huawei Sans" panose="020C0503030203020204" pitchFamily="34" charset="0"/>
              </a:rPr>
              <a:t> e </a:t>
            </a:r>
            <a:r>
              <a:rPr lang="pt-BR" altLang="zh-CN" sz="1800" dirty="0" err="1">
                <a:solidFill>
                  <a:prstClr val="black"/>
                </a:solidFill>
                <a:latin typeface="Huawei Sans" panose="020C0503030203020204" pitchFamily="34" charset="0"/>
              </a:rPr>
              <a:t>ONUs</a:t>
            </a:r>
            <a:r>
              <a:rPr lang="en-US" altLang="zh-CN" sz="1800" dirty="0">
                <a:solidFill>
                  <a:prstClr val="black"/>
                </a:solidFill>
                <a:latin typeface="Huawei Sans" panose="020C0503030203020204" pitchFamily="34" charset="0"/>
              </a:rPr>
              <a:t>.</a:t>
            </a:r>
          </a:p>
        </p:txBody>
      </p:sp>
      <p:sp>
        <p:nvSpPr>
          <p:cNvPr id="3" name="标题 2"/>
          <p:cNvSpPr>
            <a:spLocks noGrp="1"/>
          </p:cNvSpPr>
          <p:nvPr>
            <p:ph type="title"/>
          </p:nvPr>
        </p:nvSpPr>
        <p:spPr/>
        <p:txBody>
          <a:bodyPr wrap="square">
            <a:noAutofit/>
          </a:bodyPr>
          <a:lstStyle/>
          <a:p>
            <a:r>
              <a:rPr lang="en-US" dirty="0" err="1">
                <a:latin typeface="Huawei Sans" panose="020C0503030203020204" pitchFamily="34" charset="0"/>
              </a:rPr>
              <a:t>Definição</a:t>
            </a:r>
            <a:r>
              <a:rPr lang="en-US" dirty="0">
                <a:latin typeface="Huawei Sans" panose="020C0503030203020204" pitchFamily="34" charset="0"/>
              </a:rPr>
              <a:t> e </a:t>
            </a:r>
            <a:r>
              <a:rPr lang="en-US" dirty="0" err="1">
                <a:latin typeface="Huawei Sans" panose="020C0503030203020204" pitchFamily="34" charset="0"/>
              </a:rPr>
              <a:t>Composição</a:t>
            </a:r>
            <a:r>
              <a:rPr lang="en-US" dirty="0">
                <a:latin typeface="Huawei Sans" panose="020C0503030203020204" pitchFamily="34" charset="0"/>
              </a:rPr>
              <a:t> (1)</a:t>
            </a:r>
          </a:p>
        </p:txBody>
      </p:sp>
      <p:sp>
        <p:nvSpPr>
          <p:cNvPr id="51" name="Line 7"/>
          <p:cNvSpPr>
            <a:spLocks noChangeShapeType="1"/>
          </p:cNvSpPr>
          <p:nvPr/>
        </p:nvSpPr>
        <p:spPr bwMode="auto">
          <a:xfrm>
            <a:off x="5860162" y="3074987"/>
            <a:ext cx="501031" cy="43053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2" name="Line 15"/>
          <p:cNvSpPr>
            <a:spLocks noChangeShapeType="1"/>
          </p:cNvSpPr>
          <p:nvPr/>
        </p:nvSpPr>
        <p:spPr bwMode="auto">
          <a:xfrm>
            <a:off x="5859160" y="2982155"/>
            <a:ext cx="2114851" cy="3782"/>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3" name="Line 24"/>
          <p:cNvSpPr>
            <a:spLocks noChangeShapeType="1"/>
          </p:cNvSpPr>
          <p:nvPr/>
        </p:nvSpPr>
        <p:spPr bwMode="auto">
          <a:xfrm>
            <a:off x="3634679" y="2970998"/>
            <a:ext cx="1862393"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54" name="Text Box 34"/>
          <p:cNvSpPr txBox="1">
            <a:spLocks noChangeArrowheads="1"/>
          </p:cNvSpPr>
          <p:nvPr/>
        </p:nvSpPr>
        <p:spPr bwMode="auto">
          <a:xfrm>
            <a:off x="5325664" y="3315395"/>
            <a:ext cx="805174"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POS</a:t>
            </a:r>
          </a:p>
        </p:txBody>
      </p:sp>
      <p:pic>
        <p:nvPicPr>
          <p:cNvPr id="55" name="图片 54"/>
          <p:cNvPicPr>
            <a:picLocks noChangeAspect="1"/>
          </p:cNvPicPr>
          <p:nvPr/>
        </p:nvPicPr>
        <p:blipFill>
          <a:blip r:embed="rId3"/>
          <a:stretch>
            <a:fillRect/>
          </a:stretch>
        </p:blipFill>
        <p:spPr>
          <a:xfrm rot="10800000">
            <a:off x="5497074" y="2796034"/>
            <a:ext cx="363088" cy="358671"/>
          </a:xfrm>
          <a:prstGeom prst="rect">
            <a:avLst/>
          </a:prstGeom>
        </p:spPr>
      </p:pic>
      <p:pic>
        <p:nvPicPr>
          <p:cNvPr id="56" name="图片 55"/>
          <p:cNvPicPr>
            <a:picLocks noChangeAspect="1"/>
          </p:cNvPicPr>
          <p:nvPr/>
        </p:nvPicPr>
        <p:blipFill>
          <a:blip r:embed="rId4"/>
          <a:stretch>
            <a:fillRect/>
          </a:stretch>
        </p:blipFill>
        <p:spPr>
          <a:xfrm>
            <a:off x="7917248" y="2822612"/>
            <a:ext cx="467749" cy="305518"/>
          </a:xfrm>
          <a:prstGeom prst="rect">
            <a:avLst/>
          </a:prstGeom>
        </p:spPr>
      </p:pic>
      <p:pic>
        <p:nvPicPr>
          <p:cNvPr id="57" name="图片 56"/>
          <p:cNvPicPr>
            <a:picLocks noChangeAspect="1"/>
          </p:cNvPicPr>
          <p:nvPr/>
        </p:nvPicPr>
        <p:blipFill>
          <a:blip r:embed="rId5"/>
          <a:stretch>
            <a:fillRect/>
          </a:stretch>
        </p:blipFill>
        <p:spPr>
          <a:xfrm>
            <a:off x="3151050" y="2591355"/>
            <a:ext cx="502259" cy="768030"/>
          </a:xfrm>
          <a:prstGeom prst="rect">
            <a:avLst/>
          </a:prstGeom>
        </p:spPr>
      </p:pic>
      <p:sp>
        <p:nvSpPr>
          <p:cNvPr id="58" name="文本框 57"/>
          <p:cNvSpPr txBox="1"/>
          <p:nvPr/>
        </p:nvSpPr>
        <p:spPr bwMode="auto">
          <a:xfrm>
            <a:off x="3040988" y="3311079"/>
            <a:ext cx="594194"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59" name="文本框 58"/>
          <p:cNvSpPr txBox="1"/>
          <p:nvPr/>
        </p:nvSpPr>
        <p:spPr bwMode="auto">
          <a:xfrm>
            <a:off x="7696358" y="3311079"/>
            <a:ext cx="934485"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ONU/ONT</a:t>
            </a:r>
          </a:p>
        </p:txBody>
      </p:sp>
      <p:grpSp>
        <p:nvGrpSpPr>
          <p:cNvPr id="60" name="组合 59"/>
          <p:cNvGrpSpPr/>
          <p:nvPr/>
        </p:nvGrpSpPr>
        <p:grpSpPr>
          <a:xfrm>
            <a:off x="1800913" y="2748617"/>
            <a:ext cx="546272" cy="453505"/>
            <a:chOff x="6112673" y="5603605"/>
            <a:chExt cx="348615" cy="271145"/>
          </a:xfrm>
        </p:grpSpPr>
        <p:sp>
          <p:nvSpPr>
            <p:cNvPr id="61" name="object 200"/>
            <p:cNvSpPr/>
            <p:nvPr/>
          </p:nvSpPr>
          <p:spPr>
            <a:xfrm>
              <a:off x="6112673" y="5603605"/>
              <a:ext cx="348615" cy="271145"/>
            </a:xfrm>
            <a:custGeom>
              <a:avLst/>
              <a:gdLst/>
              <a:ahLst/>
              <a:cxnLst/>
              <a:rect l="l" t="t" r="r" b="b"/>
              <a:pathLst>
                <a:path w="348614" h="271145">
                  <a:moveTo>
                    <a:pt x="317817" y="0"/>
                  </a:moveTo>
                  <a:lnTo>
                    <a:pt x="25840" y="349"/>
                  </a:lnTo>
                  <a:lnTo>
                    <a:pt x="12634" y="5516"/>
                  </a:lnTo>
                  <a:lnTo>
                    <a:pt x="3446" y="15600"/>
                  </a:lnTo>
                  <a:lnTo>
                    <a:pt x="0" y="28968"/>
                  </a:lnTo>
                  <a:lnTo>
                    <a:pt x="368" y="246117"/>
                  </a:lnTo>
                  <a:lnTo>
                    <a:pt x="5826" y="258616"/>
                  </a:lnTo>
                  <a:lnTo>
                    <a:pt x="16478" y="267312"/>
                  </a:lnTo>
                  <a:lnTo>
                    <a:pt x="30607" y="270573"/>
                  </a:lnTo>
                  <a:lnTo>
                    <a:pt x="322584" y="270224"/>
                  </a:lnTo>
                  <a:lnTo>
                    <a:pt x="335790" y="265056"/>
                  </a:lnTo>
                  <a:lnTo>
                    <a:pt x="344978" y="254973"/>
                  </a:lnTo>
                  <a:lnTo>
                    <a:pt x="348424" y="241604"/>
                  </a:lnTo>
                  <a:lnTo>
                    <a:pt x="348055" y="24456"/>
                  </a:lnTo>
                  <a:lnTo>
                    <a:pt x="342594" y="11956"/>
                  </a:lnTo>
                  <a:lnTo>
                    <a:pt x="331940" y="3261"/>
                  </a:lnTo>
                  <a:lnTo>
                    <a:pt x="317817" y="0"/>
                  </a:lnTo>
                  <a:close/>
                </a:path>
              </a:pathLst>
            </a:custGeom>
            <a:solidFill>
              <a:srgbClr val="20A6DC"/>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2" name="object 201"/>
            <p:cNvSpPr/>
            <p:nvPr/>
          </p:nvSpPr>
          <p:spPr>
            <a:xfrm>
              <a:off x="6284417" y="5770079"/>
              <a:ext cx="108585" cy="0"/>
            </a:xfrm>
            <a:custGeom>
              <a:avLst/>
              <a:gdLst/>
              <a:ahLst/>
              <a:cxnLst/>
              <a:rect l="l" t="t" r="r" b="b"/>
              <a:pathLst>
                <a:path w="108585">
                  <a:moveTo>
                    <a:pt x="0" y="0"/>
                  </a:moveTo>
                  <a:lnTo>
                    <a:pt x="108597" y="0"/>
                  </a:lnTo>
                </a:path>
              </a:pathLst>
            </a:custGeom>
            <a:ln w="19532">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3" name="object 202"/>
            <p:cNvSpPr/>
            <p:nvPr/>
          </p:nvSpPr>
          <p:spPr>
            <a:xfrm>
              <a:off x="6353133" y="5726456"/>
              <a:ext cx="60325" cy="87630"/>
            </a:xfrm>
            <a:custGeom>
              <a:avLst/>
              <a:gdLst/>
              <a:ahLst/>
              <a:cxnLst/>
              <a:rect l="l" t="t" r="r" b="b"/>
              <a:pathLst>
                <a:path w="60325" h="87629">
                  <a:moveTo>
                    <a:pt x="13652" y="0"/>
                  </a:moveTo>
                  <a:lnTo>
                    <a:pt x="0" y="12941"/>
                  </a:lnTo>
                  <a:lnTo>
                    <a:pt x="32423" y="43624"/>
                  </a:lnTo>
                  <a:lnTo>
                    <a:pt x="0" y="74282"/>
                  </a:lnTo>
                  <a:lnTo>
                    <a:pt x="13665" y="87223"/>
                  </a:lnTo>
                  <a:lnTo>
                    <a:pt x="59753" y="43611"/>
                  </a:lnTo>
                  <a:lnTo>
                    <a:pt x="13652"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4" name="object 203"/>
            <p:cNvSpPr/>
            <p:nvPr/>
          </p:nvSpPr>
          <p:spPr>
            <a:xfrm>
              <a:off x="6180759" y="5707710"/>
              <a:ext cx="109220" cy="0"/>
            </a:xfrm>
            <a:custGeom>
              <a:avLst/>
              <a:gdLst/>
              <a:ahLst/>
              <a:cxnLst/>
              <a:rect l="l" t="t" r="r" b="b"/>
              <a:pathLst>
                <a:path w="109220">
                  <a:moveTo>
                    <a:pt x="0" y="0"/>
                  </a:moveTo>
                  <a:lnTo>
                    <a:pt x="108610" y="0"/>
                  </a:lnTo>
                </a:path>
              </a:pathLst>
            </a:custGeom>
            <a:ln w="19532">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5" name="object 204"/>
            <p:cNvSpPr/>
            <p:nvPr/>
          </p:nvSpPr>
          <p:spPr>
            <a:xfrm>
              <a:off x="6160890" y="5664117"/>
              <a:ext cx="60325" cy="87630"/>
            </a:xfrm>
            <a:custGeom>
              <a:avLst/>
              <a:gdLst/>
              <a:ahLst/>
              <a:cxnLst/>
              <a:rect l="l" t="t" r="r" b="b"/>
              <a:pathLst>
                <a:path w="60325" h="87629">
                  <a:moveTo>
                    <a:pt x="46088" y="0"/>
                  </a:moveTo>
                  <a:lnTo>
                    <a:pt x="0" y="43599"/>
                  </a:lnTo>
                  <a:lnTo>
                    <a:pt x="46088" y="87210"/>
                  </a:lnTo>
                  <a:lnTo>
                    <a:pt x="59753" y="74282"/>
                  </a:lnTo>
                  <a:lnTo>
                    <a:pt x="27317" y="43599"/>
                  </a:lnTo>
                  <a:lnTo>
                    <a:pt x="59753" y="12915"/>
                  </a:lnTo>
                  <a:lnTo>
                    <a:pt x="46088"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6" name="object 205"/>
            <p:cNvSpPr/>
            <p:nvPr/>
          </p:nvSpPr>
          <p:spPr>
            <a:xfrm>
              <a:off x="6253937" y="5736564"/>
              <a:ext cx="0" cy="102870"/>
            </a:xfrm>
            <a:custGeom>
              <a:avLst/>
              <a:gdLst/>
              <a:ahLst/>
              <a:cxnLst/>
              <a:rect l="l" t="t" r="r" b="b"/>
              <a:pathLst>
                <a:path h="102870">
                  <a:moveTo>
                    <a:pt x="0" y="0"/>
                  </a:moveTo>
                  <a:lnTo>
                    <a:pt x="0" y="102742"/>
                  </a:lnTo>
                </a:path>
              </a:pathLst>
            </a:custGeom>
            <a:ln w="20599">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7" name="object 206"/>
            <p:cNvSpPr/>
            <p:nvPr/>
          </p:nvSpPr>
          <p:spPr>
            <a:xfrm>
              <a:off x="6207856" y="5801586"/>
              <a:ext cx="92710" cy="57150"/>
            </a:xfrm>
            <a:custGeom>
              <a:avLst/>
              <a:gdLst/>
              <a:ahLst/>
              <a:cxnLst/>
              <a:rect l="l" t="t" r="r" b="b"/>
              <a:pathLst>
                <a:path w="92710" h="57150">
                  <a:moveTo>
                    <a:pt x="13652" y="0"/>
                  </a:moveTo>
                  <a:lnTo>
                    <a:pt x="0" y="12915"/>
                  </a:lnTo>
                  <a:lnTo>
                    <a:pt x="46075" y="56527"/>
                  </a:lnTo>
                  <a:lnTo>
                    <a:pt x="73414" y="30657"/>
                  </a:lnTo>
                  <a:lnTo>
                    <a:pt x="46075" y="30657"/>
                  </a:lnTo>
                  <a:lnTo>
                    <a:pt x="13652" y="0"/>
                  </a:lnTo>
                  <a:close/>
                </a:path>
                <a:path w="92710" h="57150">
                  <a:moveTo>
                    <a:pt x="78498" y="0"/>
                  </a:moveTo>
                  <a:lnTo>
                    <a:pt x="46075" y="30657"/>
                  </a:lnTo>
                  <a:lnTo>
                    <a:pt x="73414" y="30657"/>
                  </a:lnTo>
                  <a:lnTo>
                    <a:pt x="92163" y="12915"/>
                  </a:lnTo>
                  <a:lnTo>
                    <a:pt x="78498" y="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68" name="object 207"/>
            <p:cNvSpPr/>
            <p:nvPr/>
          </p:nvSpPr>
          <p:spPr>
            <a:xfrm>
              <a:off x="6319831" y="5638482"/>
              <a:ext cx="0" cy="102870"/>
            </a:xfrm>
            <a:custGeom>
              <a:avLst/>
              <a:gdLst/>
              <a:ahLst/>
              <a:cxnLst/>
              <a:rect l="l" t="t" r="r" b="b"/>
              <a:pathLst>
                <a:path h="102870">
                  <a:moveTo>
                    <a:pt x="0" y="0"/>
                  </a:moveTo>
                  <a:lnTo>
                    <a:pt x="0" y="102755"/>
                  </a:lnTo>
                </a:path>
              </a:pathLst>
            </a:custGeom>
            <a:ln w="20586">
              <a:solidFill>
                <a:srgbClr val="FFFFFF"/>
              </a:solidFill>
            </a:ln>
          </p:spPr>
          <p:txBody>
            <a:bodyPr wrap="square" lIns="0" tIns="0" rIns="0" bIns="0" rtlCol="0">
              <a:noAutofit/>
            </a:bodyPr>
            <a:lstStyle/>
            <a:p>
              <a:pPr fontAlgn="ctr"/>
              <a:endParaRPr lang="en-US" sz="1600" dirty="0">
                <a:latin typeface="Huawei Sans" panose="020C0503030203020204" pitchFamily="34" charset="0"/>
              </a:endParaRPr>
            </a:p>
          </p:txBody>
        </p:sp>
        <p:sp>
          <p:nvSpPr>
            <p:cNvPr id="69" name="object 208"/>
            <p:cNvSpPr/>
            <p:nvPr/>
          </p:nvSpPr>
          <p:spPr>
            <a:xfrm>
              <a:off x="6273758" y="5619672"/>
              <a:ext cx="92710" cy="57150"/>
            </a:xfrm>
            <a:custGeom>
              <a:avLst/>
              <a:gdLst/>
              <a:ahLst/>
              <a:cxnLst/>
              <a:rect l="l" t="t" r="r" b="b"/>
              <a:pathLst>
                <a:path w="92710" h="57150">
                  <a:moveTo>
                    <a:pt x="46062" y="0"/>
                  </a:moveTo>
                  <a:lnTo>
                    <a:pt x="0" y="43611"/>
                  </a:lnTo>
                  <a:lnTo>
                    <a:pt x="13652" y="56540"/>
                  </a:lnTo>
                  <a:lnTo>
                    <a:pt x="46062" y="25857"/>
                  </a:lnTo>
                  <a:lnTo>
                    <a:pt x="73388" y="25857"/>
                  </a:lnTo>
                  <a:lnTo>
                    <a:pt x="46062" y="0"/>
                  </a:lnTo>
                  <a:close/>
                </a:path>
                <a:path w="92710" h="57150">
                  <a:moveTo>
                    <a:pt x="73388" y="25857"/>
                  </a:moveTo>
                  <a:lnTo>
                    <a:pt x="46062" y="25857"/>
                  </a:lnTo>
                  <a:lnTo>
                    <a:pt x="78498" y="56527"/>
                  </a:lnTo>
                  <a:lnTo>
                    <a:pt x="92151" y="43611"/>
                  </a:lnTo>
                  <a:lnTo>
                    <a:pt x="73388" y="25857"/>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sp>
          <p:nvSpPr>
            <p:cNvPr id="70" name="object 209"/>
            <p:cNvSpPr/>
            <p:nvPr/>
          </p:nvSpPr>
          <p:spPr>
            <a:xfrm>
              <a:off x="6244121" y="5699424"/>
              <a:ext cx="85725" cy="78740"/>
            </a:xfrm>
            <a:custGeom>
              <a:avLst/>
              <a:gdLst/>
              <a:ahLst/>
              <a:cxnLst/>
              <a:rect l="l" t="t" r="r" b="b"/>
              <a:pathLst>
                <a:path w="85725" h="78739">
                  <a:moveTo>
                    <a:pt x="33340" y="0"/>
                  </a:moveTo>
                  <a:lnTo>
                    <a:pt x="20082" y="5174"/>
                  </a:lnTo>
                  <a:lnTo>
                    <a:pt x="9518" y="14034"/>
                  </a:lnTo>
                  <a:lnTo>
                    <a:pt x="2530" y="25744"/>
                  </a:lnTo>
                  <a:lnTo>
                    <a:pt x="0" y="39470"/>
                  </a:lnTo>
                  <a:lnTo>
                    <a:pt x="317" y="44366"/>
                  </a:lnTo>
                  <a:lnTo>
                    <a:pt x="36434" y="77329"/>
                  </a:lnTo>
                  <a:lnTo>
                    <a:pt x="54285" y="78421"/>
                  </a:lnTo>
                  <a:lnTo>
                    <a:pt x="66761" y="72785"/>
                  </a:lnTo>
                  <a:lnTo>
                    <a:pt x="76634" y="63509"/>
                  </a:lnTo>
                  <a:lnTo>
                    <a:pt x="78287" y="60360"/>
                  </a:lnTo>
                  <a:lnTo>
                    <a:pt x="34923" y="60360"/>
                  </a:lnTo>
                  <a:lnTo>
                    <a:pt x="23727" y="52390"/>
                  </a:lnTo>
                  <a:lnTo>
                    <a:pt x="19329" y="39470"/>
                  </a:lnTo>
                  <a:lnTo>
                    <a:pt x="19376" y="38104"/>
                  </a:lnTo>
                  <a:lnTo>
                    <a:pt x="23398" y="27624"/>
                  </a:lnTo>
                  <a:lnTo>
                    <a:pt x="33953" y="20584"/>
                  </a:lnTo>
                  <a:lnTo>
                    <a:pt x="51110" y="18770"/>
                  </a:lnTo>
                  <a:lnTo>
                    <a:pt x="78465" y="18770"/>
                  </a:lnTo>
                  <a:lnTo>
                    <a:pt x="75396" y="14262"/>
                  </a:lnTo>
                  <a:lnTo>
                    <a:pt x="64771" y="6376"/>
                  </a:lnTo>
                  <a:lnTo>
                    <a:pt x="50681" y="1416"/>
                  </a:lnTo>
                  <a:lnTo>
                    <a:pt x="33340" y="0"/>
                  </a:lnTo>
                  <a:close/>
                </a:path>
                <a:path w="85725" h="78739">
                  <a:moveTo>
                    <a:pt x="78465" y="18770"/>
                  </a:moveTo>
                  <a:lnTo>
                    <a:pt x="51110" y="18770"/>
                  </a:lnTo>
                  <a:lnTo>
                    <a:pt x="61944" y="26970"/>
                  </a:lnTo>
                  <a:lnTo>
                    <a:pt x="66171" y="40383"/>
                  </a:lnTo>
                  <a:lnTo>
                    <a:pt x="62338" y="51096"/>
                  </a:lnTo>
                  <a:lnTo>
                    <a:pt x="51916" y="58361"/>
                  </a:lnTo>
                  <a:lnTo>
                    <a:pt x="34923" y="60360"/>
                  </a:lnTo>
                  <a:lnTo>
                    <a:pt x="78287" y="60360"/>
                  </a:lnTo>
                  <a:lnTo>
                    <a:pt x="83110" y="51171"/>
                  </a:lnTo>
                  <a:lnTo>
                    <a:pt x="85392" y="36352"/>
                  </a:lnTo>
                  <a:lnTo>
                    <a:pt x="82341" y="24460"/>
                  </a:lnTo>
                  <a:lnTo>
                    <a:pt x="78465" y="18770"/>
                  </a:lnTo>
                  <a:close/>
                </a:path>
              </a:pathLst>
            </a:custGeom>
            <a:solidFill>
              <a:srgbClr val="FFFFFF"/>
            </a:solidFill>
          </p:spPr>
          <p:txBody>
            <a:bodyPr wrap="square" lIns="0" tIns="0" rIns="0" bIns="0" rtlCol="0">
              <a:noAutofit/>
            </a:bodyPr>
            <a:lstStyle/>
            <a:p>
              <a:pPr fontAlgn="ctr"/>
              <a:endParaRPr lang="en-US" sz="1600" dirty="0">
                <a:latin typeface="Huawei Sans" panose="020C0503030203020204" pitchFamily="34" charset="0"/>
              </a:endParaRPr>
            </a:p>
          </p:txBody>
        </p:sp>
      </p:grpSp>
      <p:sp>
        <p:nvSpPr>
          <p:cNvPr id="71" name="文本框 70"/>
          <p:cNvSpPr txBox="1"/>
          <p:nvPr/>
        </p:nvSpPr>
        <p:spPr bwMode="auto">
          <a:xfrm>
            <a:off x="1585184" y="3311079"/>
            <a:ext cx="1013032"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Core switch</a:t>
            </a:r>
          </a:p>
        </p:txBody>
      </p:sp>
      <p:sp>
        <p:nvSpPr>
          <p:cNvPr id="72" name="Text Box 34"/>
          <p:cNvSpPr txBox="1">
            <a:spLocks noChangeArrowheads="1"/>
          </p:cNvSpPr>
          <p:nvPr/>
        </p:nvSpPr>
        <p:spPr bwMode="auto">
          <a:xfrm>
            <a:off x="5822390" y="2954092"/>
            <a:ext cx="1094196" cy="307760"/>
          </a:xfrm>
          <a:prstGeom prst="rect">
            <a:avLst/>
          </a:prstGeom>
          <a:noFill/>
          <a:ln w="9525" algn="ctr">
            <a:noFill/>
            <a:miter lim="800000"/>
            <a:headEnd/>
            <a:tailEnd/>
          </a:ln>
        </p:spPr>
        <p:txBody>
          <a:bodyPr wrap="square" lIns="91424" tIns="45712" rIns="91424" bIns="45712">
            <a:noAutofit/>
          </a:bodyPr>
          <a:lstStyle/>
          <a:p>
            <a:pPr eaLnBrk="1" fontAlgn="ctr" hangingPunct="1"/>
            <a:r>
              <a:rPr kumimoji="1" lang="en-US" sz="1400" b="1" dirty="0">
                <a:solidFill>
                  <a:schemeClr val="accent4"/>
                </a:solidFill>
                <a:latin typeface="Huawei Sans" panose="020C0503030203020204" pitchFamily="34" charset="0"/>
              </a:rPr>
              <a:t>...</a:t>
            </a:r>
          </a:p>
        </p:txBody>
      </p:sp>
      <p:sp>
        <p:nvSpPr>
          <p:cNvPr id="73" name="Freeform 159"/>
          <p:cNvSpPr/>
          <p:nvPr/>
        </p:nvSpPr>
        <p:spPr>
          <a:xfrm flipH="1">
            <a:off x="644135" y="2693411"/>
            <a:ext cx="788800" cy="42836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rtlCol="0" anchor="ctr">
            <a:noAutofit/>
          </a:bodyPr>
          <a:lstStyle/>
          <a:p>
            <a:pPr algn="ctr" fontAlgn="ctr"/>
            <a:r>
              <a:rPr lang="en-US" sz="1100" dirty="0">
                <a:solidFill>
                  <a:schemeClr val="tx1"/>
                </a:solidFill>
                <a:latin typeface="Huawei Sans" panose="020C0503030203020204" pitchFamily="34" charset="0"/>
                <a:cs typeface="Huawei Sans" panose="020C0503030203020204" pitchFamily="34" charset="0"/>
              </a:rPr>
              <a:t>Internet</a:t>
            </a:r>
          </a:p>
        </p:txBody>
      </p:sp>
      <p:cxnSp>
        <p:nvCxnSpPr>
          <p:cNvPr id="74" name="直接连接符 73"/>
          <p:cNvCxnSpPr>
            <a:stCxn id="57" idx="1"/>
          </p:cNvCxnSpPr>
          <p:nvPr/>
        </p:nvCxnSpPr>
        <p:spPr>
          <a:xfrm flipH="1">
            <a:off x="2324253" y="2975370"/>
            <a:ext cx="826796" cy="0"/>
          </a:xfrm>
          <a:prstGeom prst="line">
            <a:avLst/>
          </a:prstGeom>
          <a:noFill/>
          <a:ln w="19050">
            <a:solidFill>
              <a:srgbClr val="FF9900"/>
            </a:solidFill>
            <a:round/>
            <a:headEnd/>
            <a:tailEnd/>
          </a:ln>
        </p:spPr>
      </p:cxnSp>
      <p:cxnSp>
        <p:nvCxnSpPr>
          <p:cNvPr id="75" name="直接连接符 74"/>
          <p:cNvCxnSpPr>
            <a:endCxn id="73" idx="8"/>
          </p:cNvCxnSpPr>
          <p:nvPr/>
        </p:nvCxnSpPr>
        <p:spPr>
          <a:xfrm flipH="1">
            <a:off x="1432935" y="2985937"/>
            <a:ext cx="367977" cy="0"/>
          </a:xfrm>
          <a:prstGeom prst="line">
            <a:avLst/>
          </a:prstGeom>
          <a:noFill/>
          <a:ln w="19050">
            <a:solidFill>
              <a:srgbClr val="FF9900"/>
            </a:solidFill>
            <a:round/>
            <a:headEnd/>
            <a:tailEnd/>
          </a:ln>
        </p:spPr>
      </p:cxnSp>
      <p:cxnSp>
        <p:nvCxnSpPr>
          <p:cNvPr id="76" name="直接连接符 75"/>
          <p:cNvCxnSpPr/>
          <p:nvPr/>
        </p:nvCxnSpPr>
        <p:spPr>
          <a:xfrm>
            <a:off x="3766484" y="2143861"/>
            <a:ext cx="0" cy="139936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536979" y="2143861"/>
            <a:ext cx="0" cy="137187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5431535" y="2143861"/>
            <a:ext cx="593432" cy="307777"/>
          </a:xfrm>
          <a:prstGeom prst="rect">
            <a:avLst/>
          </a:prstGeom>
        </p:spPr>
        <p:txBody>
          <a:bodyPr wrap="square">
            <a:noAutofit/>
          </a:bodyPr>
          <a:lstStyle/>
          <a:p>
            <a:pPr fontAlgn="ctr"/>
            <a:r>
              <a:rPr lang="en-US" sz="1400" dirty="0">
                <a:latin typeface="Huawei Sans" panose="020C0503030203020204" pitchFamily="34" charset="0"/>
                <a:cs typeface="Huawei Sans" panose="020C0503030203020204" pitchFamily="34" charset="0"/>
              </a:rPr>
              <a:t>ODN</a:t>
            </a:r>
          </a:p>
        </p:txBody>
      </p:sp>
      <p:cxnSp>
        <p:nvCxnSpPr>
          <p:cNvPr id="79" name="直接连接符 78"/>
          <p:cNvCxnSpPr/>
          <p:nvPr/>
        </p:nvCxnSpPr>
        <p:spPr>
          <a:xfrm flipV="1">
            <a:off x="5824116" y="2482261"/>
            <a:ext cx="501031" cy="383721"/>
          </a:xfrm>
          <a:prstGeom prst="line">
            <a:avLst/>
          </a:prstGeom>
          <a:noFill/>
          <a:ln w="19050">
            <a:solidFill>
              <a:srgbClr val="FF9900"/>
            </a:solidFill>
            <a:round/>
            <a:headEnd/>
            <a:tailEnd/>
          </a:ln>
        </p:spPr>
      </p:cxnSp>
      <p:sp>
        <p:nvSpPr>
          <p:cNvPr id="80" name="Line 24"/>
          <p:cNvSpPr>
            <a:spLocks noChangeShapeType="1"/>
          </p:cNvSpPr>
          <p:nvPr/>
        </p:nvSpPr>
        <p:spPr bwMode="auto">
          <a:xfrm>
            <a:off x="6369488" y="4904714"/>
            <a:ext cx="1727477"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81" name="Line 24"/>
          <p:cNvSpPr>
            <a:spLocks noChangeShapeType="1"/>
          </p:cNvSpPr>
          <p:nvPr/>
        </p:nvSpPr>
        <p:spPr bwMode="auto">
          <a:xfrm flipV="1">
            <a:off x="6361194" y="4211178"/>
            <a:ext cx="1735772" cy="683319"/>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cxnSp>
        <p:nvCxnSpPr>
          <p:cNvPr id="82" name="直接连接符 81"/>
          <p:cNvCxnSpPr>
            <a:stCxn id="81" idx="0"/>
          </p:cNvCxnSpPr>
          <p:nvPr/>
        </p:nvCxnSpPr>
        <p:spPr bwMode="auto">
          <a:xfrm>
            <a:off x="6361194" y="4894497"/>
            <a:ext cx="1735771" cy="683319"/>
          </a:xfrm>
          <a:prstGeom prst="line">
            <a:avLst/>
          </a:prstGeom>
          <a:noFill/>
          <a:ln w="19050">
            <a:solidFill>
              <a:srgbClr val="FF9900"/>
            </a:solidFill>
            <a:round/>
            <a:headEnd/>
            <a:tailEnd/>
          </a:ln>
        </p:spPr>
      </p:cxnSp>
      <p:pic>
        <p:nvPicPr>
          <p:cNvPr id="83" name="图片 8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04377" y="4452047"/>
            <a:ext cx="1136572" cy="884900"/>
          </a:xfrm>
          <a:prstGeom prst="rect">
            <a:avLst/>
          </a:prstGeom>
        </p:spPr>
      </p:pic>
      <p:sp>
        <p:nvSpPr>
          <p:cNvPr id="84" name="Line 24"/>
          <p:cNvSpPr>
            <a:spLocks noChangeShapeType="1"/>
          </p:cNvSpPr>
          <p:nvPr/>
        </p:nvSpPr>
        <p:spPr bwMode="auto">
          <a:xfrm>
            <a:off x="3524457" y="4904714"/>
            <a:ext cx="1620180"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pic>
        <p:nvPicPr>
          <p:cNvPr id="85" name="d0e300"/>
          <p:cNvPicPr/>
          <p:nvPr/>
        </p:nvPicPr>
        <p:blipFill>
          <a:blip r:embed="rId7" cstate="print"/>
          <a:srcRect/>
          <a:stretch>
            <a:fillRect/>
          </a:stretch>
        </p:blipFill>
        <p:spPr bwMode="auto">
          <a:xfrm>
            <a:off x="5096959" y="4552624"/>
            <a:ext cx="1594485" cy="579120"/>
          </a:xfrm>
          <a:prstGeom prst="rect">
            <a:avLst/>
          </a:prstGeom>
          <a:noFill/>
          <a:ln w="9525">
            <a:noFill/>
            <a:miter lim="800000"/>
            <a:headEnd/>
            <a:tailEnd/>
          </a:ln>
        </p:spPr>
      </p:pic>
      <p:pic>
        <p:nvPicPr>
          <p:cNvPr id="8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3794" y="3920035"/>
            <a:ext cx="697708" cy="572339"/>
          </a:xfrm>
          <a:prstGeom prst="rect">
            <a:avLst/>
          </a:prstGeom>
          <a:ln>
            <a:noFill/>
          </a:ln>
        </p:spPr>
      </p:pic>
      <p:pic>
        <p:nvPicPr>
          <p:cNvPr id="87" name="图片 1"/>
          <p:cNvPicPr>
            <a:picLocks noChangeAspect="1"/>
          </p:cNvPicPr>
          <p:nvPr/>
        </p:nvPicPr>
        <p:blipFill rotWithShape="1">
          <a:blip r:embed="rId9" cstate="print">
            <a:extLst>
              <a:ext uri="{28A0092B-C50C-407E-A947-70E740481C1C}">
                <a14:useLocalDpi xmlns:a14="http://schemas.microsoft.com/office/drawing/2010/main" val="0"/>
              </a:ext>
            </a:extLst>
          </a:blip>
          <a:srcRect l="21230" t="4201" r="34963" b="6129"/>
          <a:stretch/>
        </p:blipFill>
        <p:spPr>
          <a:xfrm>
            <a:off x="7743518" y="4452047"/>
            <a:ext cx="697984" cy="697984"/>
          </a:xfrm>
          <a:prstGeom prst="rect">
            <a:avLst/>
          </a:prstGeom>
          <a:ln>
            <a:noFill/>
          </a:ln>
        </p:spPr>
      </p:pic>
      <p:pic>
        <p:nvPicPr>
          <p:cNvPr id="88" name="图片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2112" y="5463861"/>
            <a:ext cx="1320996" cy="176586"/>
          </a:xfrm>
          <a:prstGeom prst="rect">
            <a:avLst/>
          </a:prstGeom>
          <a:ln>
            <a:noFill/>
          </a:ln>
        </p:spPr>
      </p:pic>
      <p:sp>
        <p:nvSpPr>
          <p:cNvPr id="89" name="文本框 88"/>
          <p:cNvSpPr txBox="1"/>
          <p:nvPr/>
        </p:nvSpPr>
        <p:spPr bwMode="auto">
          <a:xfrm>
            <a:off x="3161303" y="5641808"/>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90" name="矩形 89"/>
          <p:cNvSpPr/>
          <p:nvPr/>
        </p:nvSpPr>
        <p:spPr>
          <a:xfrm>
            <a:off x="4345502" y="5646115"/>
            <a:ext cx="2765501" cy="276999"/>
          </a:xfrm>
          <a:prstGeom prst="rect">
            <a:avLst/>
          </a:prstGeom>
        </p:spPr>
        <p:txBody>
          <a:bodyPr wrap="square">
            <a:noAutofit/>
          </a:bodyPr>
          <a:lstStyle/>
          <a:p>
            <a:pPr algn="ctr" defTabSz="1001649" eaLnBrk="0" fontAlgn="ctr" hangingPunct="0"/>
            <a:r>
              <a:rPr lang="en-US" sz="1200" dirty="0">
                <a:latin typeface="Huawei Sans" panose="020C0503030203020204" pitchFamily="34" charset="0"/>
                <a:cs typeface="Arial" pitchFamily="34" charset="0"/>
              </a:rPr>
              <a:t>Mini splitter (with connector)</a:t>
            </a:r>
          </a:p>
        </p:txBody>
      </p:sp>
      <p:sp>
        <p:nvSpPr>
          <p:cNvPr id="91" name="矩形 90"/>
          <p:cNvSpPr/>
          <p:nvPr/>
        </p:nvSpPr>
        <p:spPr>
          <a:xfrm>
            <a:off x="7704982" y="5646115"/>
            <a:ext cx="917238" cy="276999"/>
          </a:xfrm>
          <a:prstGeom prst="rect">
            <a:avLst/>
          </a:prstGeom>
        </p:spPr>
        <p:txBody>
          <a:bodyPr wrap="square">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ONU/ONT</a:t>
            </a:r>
          </a:p>
        </p:txBody>
      </p:sp>
      <p:sp>
        <p:nvSpPr>
          <p:cNvPr id="92" name="TextBox 18"/>
          <p:cNvSpPr txBox="1"/>
          <p:nvPr/>
        </p:nvSpPr>
        <p:spPr>
          <a:xfrm>
            <a:off x="8951745" y="2469273"/>
            <a:ext cx="2909560" cy="3108543"/>
          </a:xfrm>
          <a:prstGeom prst="rect">
            <a:avLst/>
          </a:prstGeom>
          <a:noFill/>
        </p:spPr>
        <p:txBody>
          <a:bodyPr wrap="square" rtlCol="0">
            <a:noAutofit/>
          </a:bodyPr>
          <a:lstStyle/>
          <a:p>
            <a:pPr marL="285750" indent="-285750" fontAlgn="ctr">
              <a:spcBef>
                <a:spcPts val="60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rPr>
              <a:t>Cabo óptico, </a:t>
            </a:r>
            <a:r>
              <a:rPr lang="pt-BR" sz="1600" i="1" dirty="0">
                <a:solidFill>
                  <a:prstClr val="black"/>
                </a:solidFill>
                <a:latin typeface="Huawei Sans" panose="020C0503030203020204" pitchFamily="34" charset="0"/>
              </a:rPr>
              <a:t>patch </a:t>
            </a:r>
            <a:r>
              <a:rPr lang="pt-BR" sz="1600" i="1" dirty="0" err="1">
                <a:solidFill>
                  <a:prstClr val="black"/>
                </a:solidFill>
                <a:latin typeface="Huawei Sans" panose="020C0503030203020204" pitchFamily="34" charset="0"/>
              </a:rPr>
              <a:t>cord</a:t>
            </a:r>
            <a:r>
              <a:rPr lang="pt-BR" sz="1600" dirty="0">
                <a:solidFill>
                  <a:prstClr val="black"/>
                </a:solidFill>
                <a:latin typeface="Huawei Sans" panose="020C0503030203020204" pitchFamily="34" charset="0"/>
              </a:rPr>
              <a:t>  de fibra e </a:t>
            </a:r>
            <a:r>
              <a:rPr lang="pt-BR" sz="1600" i="1" dirty="0" err="1">
                <a:solidFill>
                  <a:prstClr val="black"/>
                </a:solidFill>
                <a:latin typeface="Huawei Sans" panose="020C0503030203020204" pitchFamily="34" charset="0"/>
              </a:rPr>
              <a:t>pigtail</a:t>
            </a:r>
            <a:endParaRPr lang="pt-BR" sz="1600" i="1" dirty="0">
              <a:solidFill>
                <a:prstClr val="black"/>
              </a:solidFill>
              <a:latin typeface="Huawei Sans" panose="020C0503030203020204" pitchFamily="34" charset="0"/>
            </a:endParaRPr>
          </a:p>
          <a:p>
            <a:pPr marL="285750" indent="-285750" fontAlgn="ctr">
              <a:spcBef>
                <a:spcPts val="60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rPr>
              <a:t>Divisor óptico passivo (POS)</a:t>
            </a:r>
          </a:p>
          <a:p>
            <a:pPr marL="285750" indent="-285750" fontAlgn="ctr">
              <a:spcBef>
                <a:spcPts val="600"/>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rPr>
              <a:t>Dispositivo de conexão da ODN (conectar, agendar e ramificar trajetos ópticos)</a:t>
            </a:r>
            <a:endParaRPr lang="en-US" sz="1600" dirty="0">
              <a:latin typeface="Huawei Sans" panose="020C0503030203020204" pitchFamily="34" charset="0"/>
            </a:endParaRPr>
          </a:p>
        </p:txBody>
      </p:sp>
      <p:sp>
        <p:nvSpPr>
          <p:cNvPr id="93" name="圆角矩形 75"/>
          <p:cNvSpPr/>
          <p:nvPr/>
        </p:nvSpPr>
        <p:spPr>
          <a:xfrm>
            <a:off x="8943121" y="2467899"/>
            <a:ext cx="2918183" cy="268213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94" name="圆角矩形 75"/>
          <p:cNvSpPr/>
          <p:nvPr/>
        </p:nvSpPr>
        <p:spPr>
          <a:xfrm>
            <a:off x="8943120" y="2039729"/>
            <a:ext cx="292810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Components</a:t>
            </a:r>
          </a:p>
        </p:txBody>
      </p:sp>
    </p:spTree>
    <p:extLst>
      <p:ext uri="{BB962C8B-B14F-4D97-AF65-F5344CB8AC3E}">
        <p14:creationId xmlns:p14="http://schemas.microsoft.com/office/powerpoint/2010/main" val="202420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solidFill>
                  <a:prstClr val="black"/>
                </a:solidFill>
                <a:latin typeface="Huawei Sans" panose="020C0503030203020204" pitchFamily="34" charset="0"/>
              </a:rPr>
              <a:t>Geralmente, a chave é a aprovação da construção de trabalhos ocultos. Durante a construção do </a:t>
            </a:r>
            <a:r>
              <a:rPr lang="pt-BR" altLang="zh-CN" sz="1600" dirty="0" err="1">
                <a:solidFill>
                  <a:prstClr val="black"/>
                </a:solidFill>
                <a:latin typeface="Huawei Sans" panose="020C0503030203020204" pitchFamily="34" charset="0"/>
              </a:rPr>
              <a:t>FTTx</a:t>
            </a:r>
            <a:r>
              <a:rPr lang="pt-BR" altLang="zh-CN" sz="1600" dirty="0">
                <a:solidFill>
                  <a:prstClr val="black"/>
                </a:solidFill>
                <a:latin typeface="Huawei Sans" panose="020C0503030203020204" pitchFamily="34" charset="0"/>
              </a:rPr>
              <a:t>, assine o relatório de aprovação do trabalho oculto em cada etapa com o cliente a tempo</a:t>
            </a:r>
            <a:r>
              <a:rPr lang="en-US" altLang="zh-CN" sz="16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Aprovação das obras de construção civil</a:t>
            </a:r>
            <a:endParaRPr lang="en-US" dirty="0">
              <a:latin typeface="Huawei Sans" panose="020C0503030203020204" pitchFamily="34" charset="0"/>
              <a:cs typeface="Huawei Sans" panose="020C0503030203020204" pitchFamily="34" charset="0"/>
            </a:endParaRPr>
          </a:p>
        </p:txBody>
      </p:sp>
      <p:grpSp>
        <p:nvGrpSpPr>
          <p:cNvPr id="18" name="组合 17"/>
          <p:cNvGrpSpPr/>
          <p:nvPr/>
        </p:nvGrpSpPr>
        <p:grpSpPr>
          <a:xfrm>
            <a:off x="623392" y="2162927"/>
            <a:ext cx="10945216" cy="3759526"/>
            <a:chOff x="623392" y="1981952"/>
            <a:chExt cx="10945216" cy="4320719"/>
          </a:xfrm>
        </p:grpSpPr>
        <p:sp>
          <p:nvSpPr>
            <p:cNvPr id="8" name="圆角矩形 75"/>
            <p:cNvSpPr/>
            <p:nvPr/>
          </p:nvSpPr>
          <p:spPr>
            <a:xfrm>
              <a:off x="62339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Engenharia</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Dutos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9" name="圆角矩形 75"/>
            <p:cNvSpPr/>
            <p:nvPr/>
          </p:nvSpPr>
          <p:spPr>
            <a:xfrm>
              <a:off x="623392" y="2456748"/>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295800" y="1982096"/>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Engenharia</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direta</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enterrada</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4295800" y="2456892"/>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800421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ea typeface="方正兰亭黑简体" panose="02000000000000000000" pitchFamily="2" charset="-122"/>
                </a:rPr>
                <a:t>Engenharia</a:t>
              </a:r>
              <a:r>
                <a:rPr lang="en-US" sz="1600" b="1" dirty="0">
                  <a:solidFill>
                    <a:prstClr val="white"/>
                  </a:solidFill>
                  <a:latin typeface="Huawei Sans" panose="020C0503030203020204" pitchFamily="34" charset="0"/>
                  <a:ea typeface="方正兰亭黑简体" panose="02000000000000000000" pitchFamily="2" charset="-122"/>
                </a:rPr>
                <a:t> </a:t>
              </a:r>
              <a:r>
                <a:rPr lang="en-US" sz="1600" b="1" dirty="0" err="1">
                  <a:solidFill>
                    <a:prstClr val="white"/>
                  </a:solidFill>
                  <a:latin typeface="Huawei Sans" panose="020C0503030203020204" pitchFamily="34" charset="0"/>
                  <a:ea typeface="方正兰亭黑简体" panose="02000000000000000000" pitchFamily="2" charset="-122"/>
                </a:rPr>
                <a:t>aérea</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8004212" y="2456748"/>
              <a:ext cx="3564396" cy="384577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23392" y="2406493"/>
              <a:ext cx="3528392" cy="320799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profundidade do Duto cumpre os requisitos de conceção.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as fitas de aviso estão colocadas de acordo com os requisitos do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os percursos entre duas câmaras de visita ou buracos de mão foram limpos e ligados.</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linga de tração é encaminhada em cada Duto.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os materiais de enchimento são consistentes com os materiais originais da superfície da estrada e cumprem os requisitos do projeto.</a:t>
              </a:r>
              <a:endParaRPr lang="en-US" sz="1400" dirty="0">
                <a:latin typeface="Huawei Sans" panose="020C0503030203020204" pitchFamily="34" charset="0"/>
                <a:ea typeface="方正兰亭黑简体" panose="02000000000000000000" pitchFamily="2" charset="-122"/>
                <a:cs typeface="宋体" panose="02010600030101010101" pitchFamily="2" charset="-122"/>
              </a:endParaRPr>
            </a:p>
          </p:txBody>
        </p:sp>
        <p:sp>
          <p:nvSpPr>
            <p:cNvPr id="15" name="矩形 14"/>
            <p:cNvSpPr/>
            <p:nvPr/>
          </p:nvSpPr>
          <p:spPr>
            <a:xfrm>
              <a:off x="4313802" y="2454333"/>
              <a:ext cx="3528392" cy="302172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profundidade da ranhura da fibra cumpre os requisitos do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profundidade do fosso da rua cumpre os requisitos de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o grau de concretização da câmara de visita ou do furo manual cumpre os requisitos de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posição do poço de ligação cumpre os requisitos de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as fitas de aviso são colocadas de acordo com os requisitos do projeto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p:txBody>
        </p:sp>
        <p:sp>
          <p:nvSpPr>
            <p:cNvPr id="16" name="矩形 15"/>
            <p:cNvSpPr/>
            <p:nvPr/>
          </p:nvSpPr>
          <p:spPr>
            <a:xfrm>
              <a:off x="8004212" y="2454333"/>
              <a:ext cx="3564396" cy="2231367"/>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qualidade, o tipo e a base do poste cumprem os requisitos do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profundidade do poço do poste cumpre os requisitos de projeto.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instalação e a fixação dos acessórios do poste cumprem as normas de conceção.</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宋体" panose="02010600030101010101" pitchFamily="2" charset="-122"/>
                </a:rPr>
                <a:t>Assegurar que a base de concreto cumpre as normas de projeto</a:t>
              </a:r>
              <a:r>
                <a:rPr lang="en-US" sz="1400" dirty="0">
                  <a:latin typeface="Huawei Sans" panose="020C0503030203020204" pitchFamily="34" charset="0"/>
                  <a:ea typeface="方正兰亭黑简体" panose="02000000000000000000" pitchFamily="2" charset="-122"/>
                  <a:cs typeface="宋体" panose="02010600030101010101" pitchFamily="2" charset="-122"/>
                </a:rPr>
                <a:t>.</a:t>
              </a:r>
            </a:p>
          </p:txBody>
        </p:sp>
      </p:grpSp>
      <p:sp>
        <p:nvSpPr>
          <p:cNvPr id="26" name="燕尾形 25"/>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27" name="燕尾形 26"/>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8" name="燕尾形 27"/>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Teste de links</a:t>
            </a:r>
          </a:p>
        </p:txBody>
      </p:sp>
      <p:sp>
        <p:nvSpPr>
          <p:cNvPr id="19" name="五边形 18"/>
          <p:cNvSpPr/>
          <p:nvPr/>
        </p:nvSpPr>
        <p:spPr bwMode="auto">
          <a:xfrm>
            <a:off x="7698449" y="38172"/>
            <a:ext cx="829884" cy="231631"/>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err="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Obras</a:t>
            </a: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dirty="0" err="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civis</a:t>
            </a:r>
            <a:endPar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349330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solidFill>
                  <a:prstClr val="black"/>
                </a:solidFill>
                <a:latin typeface="Huawei Sans" panose="020C0503030203020204" pitchFamily="34" charset="0"/>
              </a:rPr>
              <a:t>Efetuar controles antes, durante e após a passagem dos cabos</a:t>
            </a:r>
            <a:r>
              <a:rPr lang="en-US" altLang="zh-CN" sz="16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Verificação da disposição do cabo ótico</a:t>
            </a:r>
            <a:endParaRPr lang="en-US" dirty="0">
              <a:latin typeface="Huawei Sans" panose="020C0503030203020204" pitchFamily="34" charset="0"/>
            </a:endParaRPr>
          </a:p>
        </p:txBody>
      </p:sp>
      <p:grpSp>
        <p:nvGrpSpPr>
          <p:cNvPr id="18" name="组合 17"/>
          <p:cNvGrpSpPr/>
          <p:nvPr/>
        </p:nvGrpSpPr>
        <p:grpSpPr>
          <a:xfrm>
            <a:off x="623392" y="1923584"/>
            <a:ext cx="10945216" cy="3360088"/>
            <a:chOff x="623392" y="1981952"/>
            <a:chExt cx="10945216" cy="3632670"/>
          </a:xfrm>
        </p:grpSpPr>
        <p:sp>
          <p:nvSpPr>
            <p:cNvPr id="8" name="圆角矩形 75"/>
            <p:cNvSpPr/>
            <p:nvPr/>
          </p:nvSpPr>
          <p:spPr>
            <a:xfrm>
              <a:off x="62339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Antes</a:t>
              </a:r>
            </a:p>
          </p:txBody>
        </p:sp>
        <p:sp>
          <p:nvSpPr>
            <p:cNvPr id="9" name="圆角矩形 75"/>
            <p:cNvSpPr/>
            <p:nvPr/>
          </p:nvSpPr>
          <p:spPr>
            <a:xfrm>
              <a:off x="623392" y="2456747"/>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0" name="圆角矩形 75"/>
            <p:cNvSpPr/>
            <p:nvPr/>
          </p:nvSpPr>
          <p:spPr>
            <a:xfrm>
              <a:off x="4295800" y="1982096"/>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Durante</a:t>
              </a:r>
            </a:p>
          </p:txBody>
        </p:sp>
        <p:sp>
          <p:nvSpPr>
            <p:cNvPr id="11" name="圆角矩形 75"/>
            <p:cNvSpPr/>
            <p:nvPr/>
          </p:nvSpPr>
          <p:spPr>
            <a:xfrm>
              <a:off x="4295800" y="2456891"/>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2" name="圆角矩形 75"/>
            <p:cNvSpPr/>
            <p:nvPr/>
          </p:nvSpPr>
          <p:spPr>
            <a:xfrm>
              <a:off x="8004212" y="1981952"/>
              <a:ext cx="3564396"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rPr>
                <a:t>Depois</a:t>
              </a:r>
              <a:r>
                <a:rPr lang="en-US" sz="1600" b="1" dirty="0">
                  <a:solidFill>
                    <a:prstClr val="white"/>
                  </a:solidFill>
                  <a:latin typeface="Huawei Sans" panose="020C0503030203020204" pitchFamily="34" charset="0"/>
                </a:rPr>
                <a:t> </a:t>
              </a:r>
            </a:p>
          </p:txBody>
        </p:sp>
        <p:sp>
          <p:nvSpPr>
            <p:cNvPr id="13" name="圆角矩形 75"/>
            <p:cNvSpPr/>
            <p:nvPr/>
          </p:nvSpPr>
          <p:spPr>
            <a:xfrm>
              <a:off x="8004212" y="2456747"/>
              <a:ext cx="3564396" cy="315773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4" name="矩形 13"/>
            <p:cNvSpPr/>
            <p:nvPr/>
          </p:nvSpPr>
          <p:spPr>
            <a:xfrm>
              <a:off x="623392" y="2460157"/>
              <a:ext cx="3528392" cy="307695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visualmente se o enrolador do cabo ótico está danificado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 tipo de cabo ótico está em conformidade com a conceção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Antes de colocar os cabos ópticos, verificar cada bobina de cabo ótico fornecida pelo fornecedor. Geralmente, o OTDR é utilizado para efetuar o teste no comprimento de onda de 1550 </a:t>
              </a:r>
              <a:r>
                <a:rPr lang="pt-BR" sz="1400" dirty="0" err="1">
                  <a:latin typeface="Huawei Sans" panose="020C0503030203020204" pitchFamily="34" charset="0"/>
                  <a:cs typeface="Huawei Sans" panose="020C0503030203020204" pitchFamily="34" charset="0"/>
                </a:rPr>
                <a:t>nm</a:t>
              </a:r>
              <a:r>
                <a:rPr lang="en-US" sz="1400" dirty="0">
                  <a:latin typeface="Huawei Sans" panose="020C0503030203020204" pitchFamily="34" charset="0"/>
                  <a:cs typeface="Huawei Sans" panose="020C0503030203020204" pitchFamily="34" charset="0"/>
                </a:rPr>
                <a:t>.</a:t>
              </a:r>
            </a:p>
          </p:txBody>
        </p:sp>
        <p:sp>
          <p:nvSpPr>
            <p:cNvPr id="15" name="矩形 14"/>
            <p:cNvSpPr/>
            <p:nvPr/>
          </p:nvSpPr>
          <p:spPr>
            <a:xfrm>
              <a:off x="4308269" y="2456892"/>
              <a:ext cx="3528392" cy="3076954"/>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Durante a união de cabos ópticos, utilizar um OTDR para testar a ligação unida no lado do ODF para verificar se a perda de emenda é muito grande</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 revestimento do cabo ótico está danificado durante o encaminhamento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Assegurar que é reservado um determinado comprimento de cabo nas juntas</a:t>
              </a:r>
              <a:r>
                <a:rPr lang="en-US" sz="1400" dirty="0">
                  <a:latin typeface="Huawei Sans" panose="020C0503030203020204" pitchFamily="34" charset="0"/>
                  <a:cs typeface="Huawei Sans" panose="020C0503030203020204" pitchFamily="34" charset="0"/>
                </a:rPr>
                <a:t>.</a:t>
              </a:r>
            </a:p>
          </p:txBody>
        </p:sp>
        <p:sp>
          <p:nvSpPr>
            <p:cNvPr id="16" name="矩形 15"/>
            <p:cNvSpPr/>
            <p:nvPr/>
          </p:nvSpPr>
          <p:spPr>
            <a:xfrm>
              <a:off x="8004212" y="2460157"/>
              <a:ext cx="3528392" cy="24340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O raio de curvatura do cabo ótico deve estar em conformidade com a norma. O raio de curvatura é de 20 OD durante o encaminhamento do cabo e de 10 OD quando o encaminhamento não é </a:t>
              </a:r>
              <a:r>
                <a:rPr lang="pt-BR" sz="1400" dirty="0" err="1">
                  <a:latin typeface="Huawei Sans" panose="020C0503030203020204" pitchFamily="34" charset="0"/>
                  <a:cs typeface="Huawei Sans" panose="020C0503030203020204" pitchFamily="34" charset="0"/>
                </a:rPr>
                <a:t>efectuado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Certifique-se de que todos os cabos ópticos estão identificados</a:t>
              </a:r>
              <a:r>
                <a:rPr lang="en-US" sz="1400" dirty="0">
                  <a:latin typeface="Huawei Sans" panose="020C0503030203020204" pitchFamily="34" charset="0"/>
                  <a:cs typeface="Huawei Sans" panose="020C0503030203020204" pitchFamily="34" charset="0"/>
                </a:rPr>
                <a:t>.</a:t>
              </a:r>
            </a:p>
          </p:txBody>
        </p:sp>
      </p:grpSp>
      <p:sp>
        <p:nvSpPr>
          <p:cNvPr id="19" name="燕尾形 18"/>
          <p:cNvSpPr/>
          <p:nvPr/>
        </p:nvSpPr>
        <p:spPr bwMode="auto">
          <a:xfrm>
            <a:off x="8428508" y="38172"/>
            <a:ext cx="1134137" cy="231631"/>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Cabeamento</a:t>
            </a:r>
            <a:endParaRPr lang="en-US"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0" name="燕尾形 19"/>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1" name="燕尾形 20"/>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Teste de links</a:t>
            </a:r>
          </a:p>
        </p:txBody>
      </p:sp>
      <p:sp>
        <p:nvSpPr>
          <p:cNvPr id="22" name="五边形 21"/>
          <p:cNvSpPr/>
          <p:nvPr/>
        </p:nvSpPr>
        <p:spPr bwMode="auto">
          <a:xfrm>
            <a:off x="7598624"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727402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solidFill>
                  <a:prstClr val="black"/>
                </a:solidFill>
                <a:latin typeface="Huawei Sans" panose="020C0503030203020204" pitchFamily="34" charset="0"/>
              </a:rPr>
              <a:t>É necessário verificar os seguintes componentes: ODF, terminal de distribuição de fibra (FDT), terminal de acesso à fibra (FAT), caixa de terminais (TB) e fecho</a:t>
            </a:r>
            <a:r>
              <a:rPr lang="en-US" altLang="zh-CN" sz="16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Verificação da instalação de componentes</a:t>
            </a:r>
            <a:endParaRPr lang="en-US" dirty="0">
              <a:latin typeface="Huawei Sans" panose="020C0503030203020204" pitchFamily="34" charset="0"/>
            </a:endParaRPr>
          </a:p>
        </p:txBody>
      </p:sp>
      <p:grpSp>
        <p:nvGrpSpPr>
          <p:cNvPr id="19" name="组合 18"/>
          <p:cNvGrpSpPr/>
          <p:nvPr/>
        </p:nvGrpSpPr>
        <p:grpSpPr>
          <a:xfrm>
            <a:off x="623392" y="2178009"/>
            <a:ext cx="10945216" cy="3744444"/>
            <a:chOff x="623392" y="1811738"/>
            <a:chExt cx="10945216" cy="3629493"/>
          </a:xfrm>
        </p:grpSpPr>
        <p:sp>
          <p:nvSpPr>
            <p:cNvPr id="8" name="圆角矩形 75"/>
            <p:cNvSpPr/>
            <p:nvPr/>
          </p:nvSpPr>
          <p:spPr>
            <a:xfrm>
              <a:off x="623392" y="1811738"/>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ODF</a:t>
              </a:r>
            </a:p>
          </p:txBody>
        </p:sp>
        <p:sp>
          <p:nvSpPr>
            <p:cNvPr id="9" name="圆角矩形 75"/>
            <p:cNvSpPr/>
            <p:nvPr/>
          </p:nvSpPr>
          <p:spPr>
            <a:xfrm>
              <a:off x="623392" y="2255855"/>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0" name="圆角矩形 75"/>
            <p:cNvSpPr/>
            <p:nvPr/>
          </p:nvSpPr>
          <p:spPr>
            <a:xfrm>
              <a:off x="4295800" y="1811873"/>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rPr>
                <a:t>Fecho</a:t>
              </a:r>
              <a:endParaRPr lang="en-US" sz="1600" b="1" dirty="0">
                <a:solidFill>
                  <a:prstClr val="white"/>
                </a:solidFill>
                <a:latin typeface="Huawei Sans" panose="020C0503030203020204" pitchFamily="34" charset="0"/>
              </a:endParaRPr>
            </a:p>
          </p:txBody>
        </p:sp>
        <p:sp>
          <p:nvSpPr>
            <p:cNvPr id="11" name="圆角矩形 75"/>
            <p:cNvSpPr/>
            <p:nvPr/>
          </p:nvSpPr>
          <p:spPr>
            <a:xfrm>
              <a:off x="4295800" y="2255990"/>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2" name="圆角矩形 75"/>
            <p:cNvSpPr/>
            <p:nvPr/>
          </p:nvSpPr>
          <p:spPr>
            <a:xfrm>
              <a:off x="8004212" y="1811738"/>
              <a:ext cx="3564396" cy="36856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rPr>
                <a:t>FDT/FAT/TB/ATB</a:t>
              </a:r>
            </a:p>
          </p:txBody>
        </p:sp>
        <p:sp>
          <p:nvSpPr>
            <p:cNvPr id="13" name="圆角矩形 75"/>
            <p:cNvSpPr/>
            <p:nvPr/>
          </p:nvSpPr>
          <p:spPr>
            <a:xfrm>
              <a:off x="8004212" y="2255855"/>
              <a:ext cx="3564396" cy="318524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cs typeface="Arial" panose="020B0604020202020204" pitchFamily="34" charset="0"/>
              </a:endParaRPr>
            </a:p>
          </p:txBody>
        </p:sp>
        <p:sp>
          <p:nvSpPr>
            <p:cNvPr id="14" name="矩形 13"/>
            <p:cNvSpPr/>
            <p:nvPr/>
          </p:nvSpPr>
          <p:spPr>
            <a:xfrm>
              <a:off x="623392" y="2259043"/>
              <a:ext cx="3528392" cy="2348243"/>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 posição de instalação está de acordo com o desenho de projeto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a estabilidade da instalação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os módulos do ODF estão completos</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as peças metálicas estão corretamente ligadas à terra</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 rótulo ODF está correto</a:t>
              </a:r>
              <a:r>
                <a:rPr lang="en-US" sz="1400" dirty="0">
                  <a:latin typeface="Huawei Sans" panose="020C0503030203020204" pitchFamily="34" charset="0"/>
                  <a:cs typeface="Huawei Sans" panose="020C0503030203020204" pitchFamily="34" charset="0"/>
                </a:rPr>
                <a:t>.</a:t>
              </a:r>
            </a:p>
          </p:txBody>
        </p:sp>
        <p:sp>
          <p:nvSpPr>
            <p:cNvPr id="15" name="矩形 14"/>
            <p:cNvSpPr/>
            <p:nvPr/>
          </p:nvSpPr>
          <p:spPr>
            <a:xfrm>
              <a:off x="4308269" y="2255989"/>
              <a:ext cx="3528392" cy="318524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as especificações e os tipos de fecho são coerentes com o projeto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os cabos ópticos do fecho estão devidamente enrolados de acordo com os requisitos de raio de curvatura e comprimento de enrolamento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cada cabo ótico do fecho está identificado com uma etiqueta</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as peças metálicas estão corretamente ligadas à terra</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 suporte de fecho está fixo</a:t>
              </a:r>
              <a:r>
                <a:rPr lang="en-US" sz="1400" dirty="0">
                  <a:latin typeface="Huawei Sans" panose="020C0503030203020204" pitchFamily="34" charset="0"/>
                  <a:cs typeface="Huawei Sans" panose="020C0503030203020204" pitchFamily="34" charset="0"/>
                </a:rPr>
                <a:t>.</a:t>
              </a:r>
            </a:p>
          </p:txBody>
        </p:sp>
        <p:sp>
          <p:nvSpPr>
            <p:cNvPr id="16" name="矩形 15"/>
            <p:cNvSpPr/>
            <p:nvPr/>
          </p:nvSpPr>
          <p:spPr>
            <a:xfrm>
              <a:off x="8004212" y="2259043"/>
              <a:ext cx="3528392" cy="2975991"/>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 posição de instalação do FDT/FAT/TB está de acordo com o projeto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 FDT/FAT/TB está protegido</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os componentes metálicos, como o ODF e o FAT, estão corretamente ligados à terra</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os cabos ópticos e os cabos de ligação estão corretamente fixados</a:t>
              </a:r>
              <a:r>
                <a:rPr lang="en-US" sz="1400" dirty="0">
                  <a:latin typeface="Huawei Sans" panose="020C0503030203020204" pitchFamily="34" charset="0"/>
                  <a:cs typeface="Huawei Sans" panose="020C0503030203020204" pitchFamily="34" charset="0"/>
                </a:rPr>
                <a:t>.</a:t>
              </a:r>
            </a:p>
            <a:p>
              <a:pPr marL="285750" indent="-285750" fontAlgn="ctr">
                <a:spcBef>
                  <a:spcPts val="742"/>
                </a:spcBef>
                <a:buSzPct val="50000"/>
                <a:buFont typeface="Wingdings" panose="05000000000000000000" pitchFamily="2" charset="2"/>
                <a:buChar char="l"/>
              </a:pPr>
              <a:r>
                <a:rPr lang="pt-BR" sz="1400" dirty="0">
                  <a:latin typeface="Huawei Sans" panose="020C0503030203020204" pitchFamily="34" charset="0"/>
                  <a:cs typeface="Huawei Sans" panose="020C0503030203020204" pitchFamily="34" charset="0"/>
                </a:rPr>
                <a:t>Verificar se a cablagem está limpa e bem organizada</a:t>
              </a:r>
              <a:r>
                <a:rPr lang="en-US" sz="1400" dirty="0">
                  <a:latin typeface="Huawei Sans" panose="020C0503030203020204" pitchFamily="34" charset="0"/>
                  <a:cs typeface="Huawei Sans" panose="020C0503030203020204" pitchFamily="34" charset="0"/>
                </a:rPr>
                <a:t>.</a:t>
              </a:r>
            </a:p>
          </p:txBody>
        </p:sp>
      </p:grpSp>
      <p:sp>
        <p:nvSpPr>
          <p:cNvPr id="20" name="燕尾形 19"/>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21" name="燕尾形 20"/>
          <p:cNvSpPr/>
          <p:nvPr/>
        </p:nvSpPr>
        <p:spPr bwMode="auto">
          <a:xfrm>
            <a:off x="9466353" y="38172"/>
            <a:ext cx="1134137"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sz="1200" dirty="0" err="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Instalação</a:t>
            </a:r>
            <a:endParaRPr lang="en-US"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2" name="燕尾形 21"/>
          <p:cNvSpPr/>
          <p:nvPr/>
        </p:nvSpPr>
        <p:spPr bwMode="auto">
          <a:xfrm>
            <a:off x="10512509" y="38172"/>
            <a:ext cx="1236579"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Teste de links</a:t>
            </a:r>
          </a:p>
        </p:txBody>
      </p:sp>
      <p:sp>
        <p:nvSpPr>
          <p:cNvPr id="23" name="五边形 22"/>
          <p:cNvSpPr/>
          <p:nvPr/>
        </p:nvSpPr>
        <p:spPr bwMode="auto">
          <a:xfrm>
            <a:off x="7686605" y="46836"/>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570171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wrap="square">
            <a:noAutofit/>
          </a:bodyPr>
          <a:lstStyle/>
          <a:p>
            <a:r>
              <a:rPr lang="pt-BR" altLang="zh-CN" sz="1600" dirty="0">
                <a:latin typeface="Huawei Sans" panose="020C0503030203020204" pitchFamily="34" charset="0"/>
              </a:rPr>
              <a:t>Existem testes baseados em instrumentos ou em sistemas (como o NMS)</a:t>
            </a:r>
            <a:r>
              <a:rPr lang="en-US" altLang="zh-CN" sz="1600" dirty="0">
                <a:latin typeface="Huawei Sans" panose="020C0503030203020204" pitchFamily="34" charset="0"/>
              </a:rPr>
              <a:t>.</a:t>
            </a:r>
          </a:p>
          <a:p>
            <a:r>
              <a:rPr lang="en-US" altLang="zh-CN" sz="1600" dirty="0" err="1">
                <a:latin typeface="Huawei Sans" panose="020C0503030203020204" pitchFamily="34" charset="0"/>
              </a:rPr>
              <a:t>Ensaios</a:t>
            </a:r>
            <a:r>
              <a:rPr lang="en-US" altLang="zh-CN" sz="1600" dirty="0">
                <a:latin typeface="Huawei Sans" panose="020C0503030203020204" pitchFamily="34" charset="0"/>
              </a:rPr>
              <a:t> com </a:t>
            </a:r>
            <a:r>
              <a:rPr lang="en-US" altLang="zh-CN" sz="1600" dirty="0" err="1">
                <a:latin typeface="Huawei Sans" panose="020C0503030203020204" pitchFamily="34" charset="0"/>
              </a:rPr>
              <a:t>instrumentos</a:t>
            </a:r>
            <a:endParaRPr lang="en-US" altLang="zh-CN" sz="1600" dirty="0">
              <a:latin typeface="Huawei Sans" panose="020C0503030203020204" pitchFamily="34" charset="0"/>
            </a:endParaRPr>
          </a:p>
          <a:p>
            <a:pPr lvl="1"/>
            <a:r>
              <a:rPr lang="pt-BR" altLang="zh-CN" sz="1200" dirty="0">
                <a:latin typeface="Huawei Sans" panose="020C0503030203020204" pitchFamily="34" charset="0"/>
              </a:rPr>
              <a:t>Método 1: medidor de potência ótica (OPM) + fonte de luz</a:t>
            </a:r>
          </a:p>
          <a:p>
            <a:pPr marL="403039" lvl="1" indent="0">
              <a:buNone/>
            </a:pPr>
            <a:r>
              <a:rPr lang="pt-BR" altLang="zh-CN" sz="1400" dirty="0">
                <a:latin typeface="Huawei Sans" panose="020C0503030203020204" pitchFamily="34" charset="0"/>
              </a:rPr>
              <a:t>Testar a atenuação do link E2E da ODN. No cenário </a:t>
            </a:r>
            <a:r>
              <a:rPr lang="pt-BR" altLang="zh-CN" sz="1400" dirty="0" err="1">
                <a:latin typeface="Huawei Sans" panose="020C0503030203020204" pitchFamily="34" charset="0"/>
              </a:rPr>
              <a:t>FTTx</a:t>
            </a:r>
            <a:r>
              <a:rPr lang="pt-BR" altLang="zh-CN" sz="1400" dirty="0">
                <a:latin typeface="Huawei Sans" panose="020C0503030203020204" pitchFamily="34" charset="0"/>
              </a:rPr>
              <a:t>, recomenda-se que o intervalo de teste seja desde o ODF até à porta de cada FAT. No cenário POL, o intervalo de teste pode ser desde o ODF até ao fim do percurso ótico. Transmitir sinais ópticos da extremidade do percurso ótico para o ODF. Pode ser instalado um repartidor ótico no meio do percurso ótico. A perda contínua pode ser medida, a continuidade pode ser verificada e a avaliação da qualidade de transmissão do link pode ser facilitada</a:t>
            </a:r>
            <a:r>
              <a:rPr lang="en-US" altLang="zh-CN" sz="1400" dirty="0">
                <a:latin typeface="Huawei Sans" panose="020C0503030203020204" pitchFamily="34" charset="0"/>
              </a:rPr>
              <a:t>.</a:t>
            </a:r>
          </a:p>
        </p:txBody>
      </p:sp>
      <p:sp>
        <p:nvSpPr>
          <p:cNvPr id="3" name="标题 2"/>
          <p:cNvSpPr>
            <a:spLocks noGrp="1"/>
          </p:cNvSpPr>
          <p:nvPr>
            <p:ph type="title"/>
          </p:nvPr>
        </p:nvSpPr>
        <p:spPr/>
        <p:txBody>
          <a:bodyPr wrap="square">
            <a:noAutofit/>
          </a:bodyPr>
          <a:lstStyle/>
          <a:p>
            <a:r>
              <a:rPr lang="pt-BR" dirty="0">
                <a:latin typeface="Huawei Sans" panose="020C0503030203020204" pitchFamily="34" charset="0"/>
              </a:rPr>
              <a:t>Teste de aprovação do link (1)</a:t>
            </a:r>
            <a:endParaRPr lang="en-US" dirty="0">
              <a:latin typeface="Huawei Sans" panose="020C0503030203020204" pitchFamily="34" charset="0"/>
            </a:endParaRPr>
          </a:p>
        </p:txBody>
      </p:sp>
      <p:cxnSp>
        <p:nvCxnSpPr>
          <p:cNvPr id="10" name="AutoShape 5"/>
          <p:cNvCxnSpPr>
            <a:cxnSpLocks noChangeShapeType="1"/>
          </p:cNvCxnSpPr>
          <p:nvPr/>
        </p:nvCxnSpPr>
        <p:spPr bwMode="auto">
          <a:xfrm>
            <a:off x="8298230" y="4167747"/>
            <a:ext cx="934989" cy="437641"/>
          </a:xfrm>
          <a:prstGeom prst="curvedConnector3">
            <a:avLst>
              <a:gd name="adj1" fmla="val 50000"/>
            </a:avLst>
          </a:prstGeom>
          <a:noFill/>
          <a:ln w="6350">
            <a:noFill/>
            <a:round/>
            <a:headEnd/>
            <a:tailEnd type="triangle" w="med" len="med"/>
          </a:ln>
        </p:spPr>
      </p:cxnSp>
      <p:sp>
        <p:nvSpPr>
          <p:cNvPr id="11" name="Line 17"/>
          <p:cNvSpPr>
            <a:spLocks noChangeShapeType="1"/>
          </p:cNvSpPr>
          <p:nvPr/>
        </p:nvSpPr>
        <p:spPr bwMode="auto">
          <a:xfrm>
            <a:off x="4176900" y="4952786"/>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 name="Rectangle 18"/>
          <p:cNvSpPr>
            <a:spLocks noChangeArrowheads="1"/>
          </p:cNvSpPr>
          <p:nvPr/>
        </p:nvSpPr>
        <p:spPr bwMode="auto">
          <a:xfrm>
            <a:off x="4176900" y="4965689"/>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3" name="Group 25"/>
          <p:cNvGrpSpPr>
            <a:grpSpLocks/>
          </p:cNvGrpSpPr>
          <p:nvPr/>
        </p:nvGrpSpPr>
        <p:grpSpPr bwMode="auto">
          <a:xfrm>
            <a:off x="5392111" y="4951793"/>
            <a:ext cx="366340" cy="67752"/>
            <a:chOff x="2000" y="2700"/>
            <a:chExt cx="916" cy="278"/>
          </a:xfrm>
        </p:grpSpPr>
        <p:sp>
          <p:nvSpPr>
            <p:cNvPr id="14"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5"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8"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9" name="Line 109"/>
          <p:cNvSpPr>
            <a:spLocks noChangeShapeType="1"/>
          </p:cNvSpPr>
          <p:nvPr/>
        </p:nvSpPr>
        <p:spPr bwMode="auto">
          <a:xfrm flipV="1">
            <a:off x="7747352" y="4952786"/>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0"/>
          <p:cNvSpPr>
            <a:spLocks noChangeShapeType="1"/>
          </p:cNvSpPr>
          <p:nvPr/>
        </p:nvSpPr>
        <p:spPr bwMode="auto">
          <a:xfrm flipV="1">
            <a:off x="7859441" y="4952786"/>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6"/>
          <p:cNvSpPr>
            <a:spLocks noChangeShapeType="1"/>
          </p:cNvSpPr>
          <p:nvPr/>
        </p:nvSpPr>
        <p:spPr bwMode="auto">
          <a:xfrm>
            <a:off x="8019374" y="5165173"/>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7"/>
          <p:cNvSpPr>
            <a:spLocks noChangeShapeType="1"/>
          </p:cNvSpPr>
          <p:nvPr/>
        </p:nvSpPr>
        <p:spPr bwMode="auto">
          <a:xfrm>
            <a:off x="8872347" y="5165173"/>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18"/>
          <p:cNvSpPr>
            <a:spLocks noChangeShapeType="1"/>
          </p:cNvSpPr>
          <p:nvPr/>
        </p:nvSpPr>
        <p:spPr bwMode="auto">
          <a:xfrm>
            <a:off x="4179633" y="5337668"/>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4" name="Line 120"/>
          <p:cNvSpPr>
            <a:spLocks noChangeShapeType="1"/>
          </p:cNvSpPr>
          <p:nvPr/>
        </p:nvSpPr>
        <p:spPr bwMode="auto">
          <a:xfrm flipV="1">
            <a:off x="8030309" y="5337668"/>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5" name="Picture 127"/>
          <p:cNvPicPr>
            <a:picLocks noChangeAspect="1" noChangeArrowheads="1"/>
          </p:cNvPicPr>
          <p:nvPr/>
        </p:nvPicPr>
        <p:blipFill>
          <a:blip r:embed="rId3" cstate="print"/>
          <a:srcRect/>
          <a:stretch>
            <a:fillRect/>
          </a:stretch>
        </p:blipFill>
        <p:spPr bwMode="auto">
          <a:xfrm>
            <a:off x="8827237" y="5025236"/>
            <a:ext cx="128492" cy="45653"/>
          </a:xfrm>
          <a:prstGeom prst="rect">
            <a:avLst/>
          </a:prstGeom>
          <a:noFill/>
          <a:ln w="9525" algn="ctr">
            <a:noFill/>
            <a:miter lim="800000"/>
            <a:headEnd/>
            <a:tailEnd/>
          </a:ln>
        </p:spPr>
      </p:pic>
      <p:sp>
        <p:nvSpPr>
          <p:cNvPr id="26" name="Rectangle 128"/>
          <p:cNvSpPr>
            <a:spLocks noChangeArrowheads="1"/>
          </p:cNvSpPr>
          <p:nvPr/>
        </p:nvSpPr>
        <p:spPr bwMode="auto">
          <a:xfrm>
            <a:off x="4504077" y="5480170"/>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Secção de cabos de alimentação e distribuição</a:t>
            </a:r>
            <a:endParaRPr kumimoji="0" lang="en-US" sz="1200" dirty="0">
              <a:latin typeface="Huawei Sans" panose="020C0503030203020204" pitchFamily="34" charset="0"/>
              <a:cs typeface="Arial" pitchFamily="34" charset="0"/>
            </a:endParaRPr>
          </a:p>
        </p:txBody>
      </p:sp>
      <p:sp>
        <p:nvSpPr>
          <p:cNvPr id="27" name="Line 133"/>
          <p:cNvSpPr>
            <a:spLocks noChangeShapeType="1"/>
          </p:cNvSpPr>
          <p:nvPr/>
        </p:nvSpPr>
        <p:spPr bwMode="auto">
          <a:xfrm flipV="1">
            <a:off x="8879180" y="4882321"/>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8" name="Rectangle 134"/>
          <p:cNvSpPr>
            <a:spLocks noChangeArrowheads="1"/>
          </p:cNvSpPr>
          <p:nvPr/>
        </p:nvSpPr>
        <p:spPr bwMode="auto">
          <a:xfrm>
            <a:off x="8804664" y="4664895"/>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9" name="Group 137"/>
          <p:cNvGrpSpPr>
            <a:grpSpLocks/>
          </p:cNvGrpSpPr>
          <p:nvPr/>
        </p:nvGrpSpPr>
        <p:grpSpPr bwMode="auto">
          <a:xfrm>
            <a:off x="8685075" y="4640159"/>
            <a:ext cx="470228" cy="422077"/>
            <a:chOff x="4513" y="370"/>
            <a:chExt cx="852" cy="905"/>
          </a:xfrm>
        </p:grpSpPr>
        <p:sp>
          <p:nvSpPr>
            <p:cNvPr id="30"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1"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2"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3"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4" name="Rectangle 2221"/>
          <p:cNvSpPr>
            <a:spLocks noChangeArrowheads="1"/>
          </p:cNvSpPr>
          <p:nvPr/>
        </p:nvSpPr>
        <p:spPr bwMode="auto">
          <a:xfrm>
            <a:off x="5392111" y="4958740"/>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6544443" y="4953778"/>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6" name="Rectangle 2221"/>
          <p:cNvSpPr>
            <a:spLocks noChangeArrowheads="1"/>
          </p:cNvSpPr>
          <p:nvPr/>
        </p:nvSpPr>
        <p:spPr bwMode="auto">
          <a:xfrm>
            <a:off x="7473963" y="4955763"/>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7" name="Group 25"/>
          <p:cNvGrpSpPr>
            <a:grpSpLocks/>
          </p:cNvGrpSpPr>
          <p:nvPr/>
        </p:nvGrpSpPr>
        <p:grpSpPr bwMode="auto">
          <a:xfrm>
            <a:off x="6544443" y="4954771"/>
            <a:ext cx="366340" cy="67752"/>
            <a:chOff x="2000" y="2700"/>
            <a:chExt cx="916" cy="278"/>
          </a:xfrm>
        </p:grpSpPr>
        <p:sp>
          <p:nvSpPr>
            <p:cNvPr id="38"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9"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2"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3" name="Group 25"/>
          <p:cNvGrpSpPr>
            <a:grpSpLocks/>
          </p:cNvGrpSpPr>
          <p:nvPr/>
        </p:nvGrpSpPr>
        <p:grpSpPr bwMode="auto">
          <a:xfrm>
            <a:off x="7484899" y="4964696"/>
            <a:ext cx="366340" cy="67752"/>
            <a:chOff x="2000" y="2700"/>
            <a:chExt cx="916" cy="278"/>
          </a:xfrm>
        </p:grpSpPr>
        <p:sp>
          <p:nvSpPr>
            <p:cNvPr id="44"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5"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8"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9" name="Rectangle 124"/>
          <p:cNvSpPr>
            <a:spLocks noChangeArrowheads="1"/>
          </p:cNvSpPr>
          <p:nvPr/>
        </p:nvSpPr>
        <p:spPr bwMode="auto">
          <a:xfrm>
            <a:off x="5255182" y="4420492"/>
            <a:ext cx="640757" cy="149871"/>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err="1">
                <a:latin typeface="Huawei Sans" panose="020C0503030203020204" pitchFamily="34" charset="0"/>
                <a:cs typeface="Huawei Sans" panose="020C0503030203020204" pitchFamily="34" charset="0"/>
              </a:rPr>
              <a:t>Buracos</a:t>
            </a:r>
            <a:endParaRPr kumimoji="0" lang="en-US" sz="1200" dirty="0">
              <a:latin typeface="Huawei Sans" panose="020C0503030203020204" pitchFamily="34" charset="0"/>
              <a:cs typeface="Huawei Sans" panose="020C0503030203020204" pitchFamily="34" charset="0"/>
            </a:endParaRPr>
          </a:p>
        </p:txBody>
      </p:sp>
      <p:sp>
        <p:nvSpPr>
          <p:cNvPr id="50" name="Line 169"/>
          <p:cNvSpPr>
            <a:spLocks noChangeShapeType="1"/>
          </p:cNvSpPr>
          <p:nvPr/>
        </p:nvSpPr>
        <p:spPr bwMode="auto">
          <a:xfrm>
            <a:off x="5565713" y="4710885"/>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1" name="Oval 209"/>
          <p:cNvSpPr/>
          <p:nvPr/>
        </p:nvSpPr>
        <p:spPr bwMode="auto">
          <a:xfrm>
            <a:off x="5456357" y="5052033"/>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2" name="TextBox 117"/>
          <p:cNvSpPr txBox="1">
            <a:spLocks noChangeArrowheads="1"/>
          </p:cNvSpPr>
          <p:nvPr/>
        </p:nvSpPr>
        <p:spPr bwMode="auto">
          <a:xfrm>
            <a:off x="7346747" y="4414045"/>
            <a:ext cx="675603" cy="276999"/>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err="1">
                <a:latin typeface="Huawei Sans" panose="020C0503030203020204" pitchFamily="34" charset="0"/>
                <a:ea typeface="+mn-ea"/>
              </a:rPr>
              <a:t>Buracos</a:t>
            </a:r>
            <a:r>
              <a:rPr lang="en-US" dirty="0">
                <a:latin typeface="Huawei Sans" panose="020C0503030203020204" pitchFamily="34" charset="0"/>
                <a:ea typeface="+mn-ea"/>
              </a:rPr>
              <a:t> C</a:t>
            </a:r>
          </a:p>
        </p:txBody>
      </p:sp>
      <p:sp>
        <p:nvSpPr>
          <p:cNvPr id="53" name="Line 169"/>
          <p:cNvSpPr>
            <a:spLocks noChangeShapeType="1"/>
          </p:cNvSpPr>
          <p:nvPr/>
        </p:nvSpPr>
        <p:spPr bwMode="auto">
          <a:xfrm>
            <a:off x="7669436" y="4810085"/>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4" name="Oval 95"/>
          <p:cNvSpPr/>
          <p:nvPr/>
        </p:nvSpPr>
        <p:spPr bwMode="auto">
          <a:xfrm>
            <a:off x="6618259" y="5046078"/>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5" name="Line 32"/>
          <p:cNvSpPr>
            <a:spLocks noChangeShapeType="1"/>
          </p:cNvSpPr>
          <p:nvPr/>
        </p:nvSpPr>
        <p:spPr bwMode="auto">
          <a:xfrm flipV="1">
            <a:off x="7707711" y="5078828"/>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6" name="Oval 99"/>
          <p:cNvSpPr/>
          <p:nvPr/>
        </p:nvSpPr>
        <p:spPr bwMode="auto">
          <a:xfrm>
            <a:off x="7583319" y="5049055"/>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7" name="Line 32"/>
          <p:cNvSpPr>
            <a:spLocks noChangeShapeType="1"/>
          </p:cNvSpPr>
          <p:nvPr/>
        </p:nvSpPr>
        <p:spPr bwMode="auto">
          <a:xfrm flipV="1">
            <a:off x="8779394" y="4963702"/>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8" name="Group 173"/>
          <p:cNvGrpSpPr>
            <a:grpSpLocks/>
          </p:cNvGrpSpPr>
          <p:nvPr/>
        </p:nvGrpSpPr>
        <p:grpSpPr bwMode="auto">
          <a:xfrm>
            <a:off x="6989173" y="4727937"/>
            <a:ext cx="257602" cy="207834"/>
            <a:chOff x="2555" y="2324"/>
            <a:chExt cx="232" cy="227"/>
          </a:xfrm>
        </p:grpSpPr>
        <p:grpSp>
          <p:nvGrpSpPr>
            <p:cNvPr id="59" name="Group 164"/>
            <p:cNvGrpSpPr>
              <a:grpSpLocks/>
            </p:cNvGrpSpPr>
            <p:nvPr/>
          </p:nvGrpSpPr>
          <p:grpSpPr bwMode="auto">
            <a:xfrm>
              <a:off x="2555" y="2324"/>
              <a:ext cx="232" cy="227"/>
              <a:chOff x="2555" y="2324"/>
              <a:chExt cx="232" cy="227"/>
            </a:xfrm>
          </p:grpSpPr>
          <p:sp>
            <p:nvSpPr>
              <p:cNvPr id="68"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3"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67"/>
            <p:cNvGrpSpPr>
              <a:grpSpLocks/>
            </p:cNvGrpSpPr>
            <p:nvPr/>
          </p:nvGrpSpPr>
          <p:grpSpPr bwMode="auto">
            <a:xfrm>
              <a:off x="2569" y="2362"/>
              <a:ext cx="75" cy="179"/>
              <a:chOff x="2569" y="2362"/>
              <a:chExt cx="75" cy="179"/>
            </a:xfrm>
          </p:grpSpPr>
          <p:sp>
            <p:nvSpPr>
              <p:cNvPr id="66"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7"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1" name="Group 170"/>
            <p:cNvGrpSpPr>
              <a:grpSpLocks/>
            </p:cNvGrpSpPr>
            <p:nvPr/>
          </p:nvGrpSpPr>
          <p:grpSpPr bwMode="auto">
            <a:xfrm>
              <a:off x="2663" y="2362"/>
              <a:ext cx="76" cy="179"/>
              <a:chOff x="2663" y="2362"/>
              <a:chExt cx="76" cy="179"/>
            </a:xfrm>
          </p:grpSpPr>
          <p:sp>
            <p:nvSpPr>
              <p:cNvPr id="64"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5"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2"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3"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4" name="Group 176"/>
          <p:cNvGrpSpPr>
            <a:grpSpLocks/>
          </p:cNvGrpSpPr>
          <p:nvPr/>
        </p:nvGrpSpPr>
        <p:grpSpPr bwMode="auto">
          <a:xfrm>
            <a:off x="7051353" y="4797410"/>
            <a:ext cx="97711" cy="90641"/>
            <a:chOff x="2611" y="2394"/>
            <a:chExt cx="88" cy="99"/>
          </a:xfrm>
        </p:grpSpPr>
        <p:pic>
          <p:nvPicPr>
            <p:cNvPr id="75"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6"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7" name="Rectangle 346"/>
          <p:cNvSpPr>
            <a:spLocks noChangeArrowheads="1"/>
          </p:cNvSpPr>
          <p:nvPr/>
        </p:nvSpPr>
        <p:spPr bwMode="auto">
          <a:xfrm>
            <a:off x="6854440" y="4540297"/>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8" name="Group 518"/>
          <p:cNvGrpSpPr>
            <a:grpSpLocks/>
          </p:cNvGrpSpPr>
          <p:nvPr/>
        </p:nvGrpSpPr>
        <p:grpSpPr bwMode="auto">
          <a:xfrm>
            <a:off x="6989173" y="4727937"/>
            <a:ext cx="257602" cy="207834"/>
            <a:chOff x="2555" y="2324"/>
            <a:chExt cx="232" cy="227"/>
          </a:xfrm>
        </p:grpSpPr>
        <p:sp>
          <p:nvSpPr>
            <p:cNvPr id="79"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4"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5" name="Group 521"/>
          <p:cNvGrpSpPr>
            <a:grpSpLocks/>
          </p:cNvGrpSpPr>
          <p:nvPr/>
        </p:nvGrpSpPr>
        <p:grpSpPr bwMode="auto">
          <a:xfrm>
            <a:off x="7004718" y="4765651"/>
            <a:ext cx="83277" cy="163887"/>
            <a:chOff x="2569" y="2362"/>
            <a:chExt cx="75" cy="179"/>
          </a:xfrm>
        </p:grpSpPr>
        <p:sp>
          <p:nvSpPr>
            <p:cNvPr id="86"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7"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8" name="Group 524"/>
          <p:cNvGrpSpPr>
            <a:grpSpLocks/>
          </p:cNvGrpSpPr>
          <p:nvPr/>
        </p:nvGrpSpPr>
        <p:grpSpPr bwMode="auto">
          <a:xfrm>
            <a:off x="7109091" y="4765651"/>
            <a:ext cx="84387" cy="163887"/>
            <a:chOff x="2663" y="2362"/>
            <a:chExt cx="76" cy="179"/>
          </a:xfrm>
        </p:grpSpPr>
        <p:sp>
          <p:nvSpPr>
            <p:cNvPr id="89"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0"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1" name="Line 525"/>
          <p:cNvSpPr>
            <a:spLocks noChangeShapeType="1"/>
          </p:cNvSpPr>
          <p:nvPr/>
        </p:nvSpPr>
        <p:spPr bwMode="auto">
          <a:xfrm>
            <a:off x="7074670" y="4846040"/>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2" name="Line 526"/>
          <p:cNvSpPr>
            <a:spLocks noChangeShapeType="1"/>
          </p:cNvSpPr>
          <p:nvPr/>
        </p:nvSpPr>
        <p:spPr bwMode="auto">
          <a:xfrm>
            <a:off x="7119084" y="4847032"/>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3" name="Group 533"/>
          <p:cNvGrpSpPr>
            <a:grpSpLocks/>
          </p:cNvGrpSpPr>
          <p:nvPr/>
        </p:nvGrpSpPr>
        <p:grpSpPr bwMode="auto">
          <a:xfrm>
            <a:off x="6989173" y="4727937"/>
            <a:ext cx="257602" cy="207834"/>
            <a:chOff x="2555" y="2324"/>
            <a:chExt cx="232" cy="227"/>
          </a:xfrm>
        </p:grpSpPr>
        <p:sp>
          <p:nvSpPr>
            <p:cNvPr id="94"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9"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0" name="Group 536"/>
          <p:cNvGrpSpPr>
            <a:grpSpLocks/>
          </p:cNvGrpSpPr>
          <p:nvPr/>
        </p:nvGrpSpPr>
        <p:grpSpPr bwMode="auto">
          <a:xfrm>
            <a:off x="7004718" y="4765651"/>
            <a:ext cx="83277" cy="163887"/>
            <a:chOff x="2569" y="2362"/>
            <a:chExt cx="75" cy="179"/>
          </a:xfrm>
        </p:grpSpPr>
        <p:sp>
          <p:nvSpPr>
            <p:cNvPr id="101"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2"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3" name="Group 539"/>
          <p:cNvGrpSpPr>
            <a:grpSpLocks/>
          </p:cNvGrpSpPr>
          <p:nvPr/>
        </p:nvGrpSpPr>
        <p:grpSpPr bwMode="auto">
          <a:xfrm>
            <a:off x="7109091" y="4765651"/>
            <a:ext cx="84387" cy="163887"/>
            <a:chOff x="2663" y="2362"/>
            <a:chExt cx="76" cy="179"/>
          </a:xfrm>
        </p:grpSpPr>
        <p:sp>
          <p:nvSpPr>
            <p:cNvPr id="104"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5"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6" name="Line 540"/>
          <p:cNvSpPr>
            <a:spLocks noChangeShapeType="1"/>
          </p:cNvSpPr>
          <p:nvPr/>
        </p:nvSpPr>
        <p:spPr bwMode="auto">
          <a:xfrm>
            <a:off x="7074670" y="4846040"/>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7" name="Line 541"/>
          <p:cNvSpPr>
            <a:spLocks noChangeShapeType="1"/>
          </p:cNvSpPr>
          <p:nvPr/>
        </p:nvSpPr>
        <p:spPr bwMode="auto">
          <a:xfrm>
            <a:off x="7119084" y="4847032"/>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8" name="Group 544"/>
          <p:cNvGrpSpPr>
            <a:grpSpLocks/>
          </p:cNvGrpSpPr>
          <p:nvPr/>
        </p:nvGrpSpPr>
        <p:grpSpPr bwMode="auto">
          <a:xfrm>
            <a:off x="7051353" y="4797410"/>
            <a:ext cx="97711" cy="90641"/>
            <a:chOff x="2611" y="2394"/>
            <a:chExt cx="88" cy="99"/>
          </a:xfrm>
        </p:grpSpPr>
        <p:pic>
          <p:nvPicPr>
            <p:cNvPr id="109"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10"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1" name="肘形接點 174"/>
          <p:cNvCxnSpPr>
            <a:stCxn id="54" idx="6"/>
            <a:endCxn id="102" idx="2"/>
          </p:cNvCxnSpPr>
          <p:nvPr/>
        </p:nvCxnSpPr>
        <p:spPr bwMode="auto">
          <a:xfrm flipV="1">
            <a:off x="6841070" y="4929538"/>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肘形接點 174"/>
          <p:cNvCxnSpPr>
            <a:stCxn id="56" idx="2"/>
            <a:endCxn id="105" idx="2"/>
          </p:cNvCxnSpPr>
          <p:nvPr/>
        </p:nvCxnSpPr>
        <p:spPr bwMode="auto">
          <a:xfrm rot="10800000">
            <a:off x="7151285" y="4929538"/>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Rectangle 6"/>
          <p:cNvSpPr>
            <a:spLocks noChangeArrowheads="1"/>
          </p:cNvSpPr>
          <p:nvPr/>
        </p:nvSpPr>
        <p:spPr bwMode="auto">
          <a:xfrm>
            <a:off x="3200903" y="3904745"/>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4" name="Freeform 7"/>
          <p:cNvSpPr>
            <a:spLocks noEditPoints="1"/>
          </p:cNvSpPr>
          <p:nvPr/>
        </p:nvSpPr>
        <p:spPr bwMode="auto">
          <a:xfrm>
            <a:off x="3237810" y="5149185"/>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8"/>
          <p:cNvSpPr>
            <a:spLocks noEditPoints="1"/>
          </p:cNvSpPr>
          <p:nvPr/>
        </p:nvSpPr>
        <p:spPr bwMode="auto">
          <a:xfrm>
            <a:off x="3254214" y="5393331"/>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9"/>
          <p:cNvSpPr>
            <a:spLocks noEditPoints="1"/>
          </p:cNvSpPr>
          <p:nvPr/>
        </p:nvSpPr>
        <p:spPr bwMode="auto">
          <a:xfrm>
            <a:off x="3254214" y="4516102"/>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Freeform 10"/>
          <p:cNvSpPr>
            <a:spLocks noEditPoints="1"/>
          </p:cNvSpPr>
          <p:nvPr/>
        </p:nvSpPr>
        <p:spPr bwMode="auto">
          <a:xfrm>
            <a:off x="3254214" y="4744369"/>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8" name="Rectangle 11"/>
          <p:cNvSpPr>
            <a:spLocks noChangeArrowheads="1"/>
          </p:cNvSpPr>
          <p:nvPr/>
        </p:nvSpPr>
        <p:spPr bwMode="auto">
          <a:xfrm>
            <a:off x="3200903" y="4952786"/>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2"/>
          <p:cNvSpPr>
            <a:spLocks noChangeArrowheads="1"/>
          </p:cNvSpPr>
          <p:nvPr/>
        </p:nvSpPr>
        <p:spPr bwMode="auto">
          <a:xfrm>
            <a:off x="3200903" y="4418840"/>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0" name="Rectangle 13"/>
          <p:cNvSpPr>
            <a:spLocks noChangeArrowheads="1"/>
          </p:cNvSpPr>
          <p:nvPr/>
        </p:nvSpPr>
        <p:spPr bwMode="auto">
          <a:xfrm>
            <a:off x="3200903" y="5224721"/>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1" name="Picture 14"/>
          <p:cNvPicPr>
            <a:picLocks noChangeAspect="1" noChangeArrowheads="1"/>
          </p:cNvPicPr>
          <p:nvPr/>
        </p:nvPicPr>
        <p:blipFill>
          <a:blip r:embed="rId6" cstate="print"/>
          <a:srcRect/>
          <a:stretch>
            <a:fillRect/>
          </a:stretch>
        </p:blipFill>
        <p:spPr bwMode="auto">
          <a:xfrm>
            <a:off x="3857035" y="4630235"/>
            <a:ext cx="198207" cy="328506"/>
          </a:xfrm>
          <a:prstGeom prst="rect">
            <a:avLst/>
          </a:prstGeom>
          <a:noFill/>
          <a:ln w="9525" algn="ctr">
            <a:noFill/>
            <a:miter lim="800000"/>
            <a:headEnd/>
            <a:tailEnd/>
          </a:ln>
        </p:spPr>
      </p:pic>
      <p:sp>
        <p:nvSpPr>
          <p:cNvPr id="122" name="Rectangle 15"/>
          <p:cNvSpPr>
            <a:spLocks noChangeArrowheads="1"/>
          </p:cNvSpPr>
          <p:nvPr/>
        </p:nvSpPr>
        <p:spPr bwMode="auto">
          <a:xfrm>
            <a:off x="3200903" y="4559771"/>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Rectangle 16"/>
          <p:cNvSpPr>
            <a:spLocks noChangeArrowheads="1"/>
          </p:cNvSpPr>
          <p:nvPr/>
        </p:nvSpPr>
        <p:spPr bwMode="auto">
          <a:xfrm>
            <a:off x="3200903" y="4055599"/>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4" name="Freeform 33"/>
          <p:cNvSpPr>
            <a:spLocks/>
          </p:cNvSpPr>
          <p:nvPr/>
        </p:nvSpPr>
        <p:spPr bwMode="auto">
          <a:xfrm>
            <a:off x="3762716" y="4834683"/>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Freeform 34"/>
          <p:cNvSpPr>
            <a:spLocks/>
          </p:cNvSpPr>
          <p:nvPr/>
        </p:nvSpPr>
        <p:spPr bwMode="auto">
          <a:xfrm>
            <a:off x="3431917" y="4527019"/>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4176899" y="5180021"/>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14"/>
          <p:cNvSpPr>
            <a:spLocks noChangeShapeType="1"/>
          </p:cNvSpPr>
          <p:nvPr/>
        </p:nvSpPr>
        <p:spPr bwMode="auto">
          <a:xfrm>
            <a:off x="3198168" y="5165174"/>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Line 120"/>
          <p:cNvSpPr>
            <a:spLocks noChangeShapeType="1"/>
          </p:cNvSpPr>
          <p:nvPr/>
        </p:nvSpPr>
        <p:spPr bwMode="auto">
          <a:xfrm flipV="1">
            <a:off x="3198169" y="5337668"/>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9" name="Freeform 24"/>
          <p:cNvSpPr>
            <a:spLocks/>
          </p:cNvSpPr>
          <p:nvPr/>
        </p:nvSpPr>
        <p:spPr bwMode="auto">
          <a:xfrm>
            <a:off x="2487671" y="3835683"/>
            <a:ext cx="1361475" cy="864623"/>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30" name="Line 32"/>
          <p:cNvSpPr>
            <a:spLocks noChangeShapeType="1"/>
          </p:cNvSpPr>
          <p:nvPr/>
        </p:nvSpPr>
        <p:spPr bwMode="auto">
          <a:xfrm>
            <a:off x="3751781" y="5094708"/>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31" name="Rectangle 130"/>
          <p:cNvSpPr>
            <a:spLocks noChangeArrowheads="1"/>
          </p:cNvSpPr>
          <p:nvPr/>
        </p:nvSpPr>
        <p:spPr bwMode="auto">
          <a:xfrm>
            <a:off x="7993364" y="5557448"/>
            <a:ext cx="875879"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Cabo </a:t>
            </a:r>
            <a:r>
              <a:rPr kumimoji="0" lang="pt-BR" sz="1200" dirty="0" err="1">
                <a:latin typeface="Huawei Sans" panose="020C0503030203020204" pitchFamily="34" charset="0"/>
                <a:cs typeface="Arial" pitchFamily="34" charset="0"/>
              </a:rPr>
              <a:t>Drop</a:t>
            </a:r>
            <a:r>
              <a:rPr kumimoji="0" lang="pt-BR" sz="1200" dirty="0">
                <a:latin typeface="Huawei Sans" panose="020C0503030203020204" pitchFamily="34" charset="0"/>
                <a:cs typeface="Arial" pitchFamily="34" charset="0"/>
              </a:rPr>
              <a:t>/Secção de acesso</a:t>
            </a:r>
            <a:endParaRPr kumimoji="0" lang="en-US" sz="1200" dirty="0">
              <a:latin typeface="Huawei Sans" panose="020C0503030203020204" pitchFamily="34" charset="0"/>
              <a:cs typeface="Arial" pitchFamily="34" charset="0"/>
            </a:endParaRPr>
          </a:p>
        </p:txBody>
      </p:sp>
      <p:cxnSp>
        <p:nvCxnSpPr>
          <p:cNvPr id="132" name="圖案 374"/>
          <p:cNvCxnSpPr>
            <a:endCxn id="40" idx="3"/>
          </p:cNvCxnSpPr>
          <p:nvPr/>
        </p:nvCxnSpPr>
        <p:spPr bwMode="auto">
          <a:xfrm rot="5400000">
            <a:off x="8990629" y="4142676"/>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 name="Rectangle 128"/>
          <p:cNvSpPr>
            <a:spLocks noChangeArrowheads="1"/>
          </p:cNvSpPr>
          <p:nvPr/>
        </p:nvSpPr>
        <p:spPr bwMode="auto">
          <a:xfrm>
            <a:off x="3139212" y="5607435"/>
            <a:ext cx="1069306" cy="213805"/>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Sala de equipamento de CO</a:t>
            </a:r>
            <a:endParaRPr kumimoji="0" lang="en-US" sz="1200" dirty="0">
              <a:latin typeface="Huawei Sans" panose="020C0503030203020204" pitchFamily="34" charset="0"/>
              <a:cs typeface="Arial" pitchFamily="34" charset="0"/>
            </a:endParaRPr>
          </a:p>
        </p:txBody>
      </p:sp>
      <p:sp>
        <p:nvSpPr>
          <p:cNvPr id="134" name="Oval 4"/>
          <p:cNvSpPr>
            <a:spLocks noChangeAspect="1"/>
          </p:cNvSpPr>
          <p:nvPr/>
        </p:nvSpPr>
        <p:spPr>
          <a:xfrm>
            <a:off x="9855974" y="480953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135" name="Oval 4"/>
          <p:cNvSpPr>
            <a:spLocks noChangeAspect="1"/>
          </p:cNvSpPr>
          <p:nvPr/>
        </p:nvSpPr>
        <p:spPr>
          <a:xfrm>
            <a:off x="1764632" y="480953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6" name="Rectangle 124"/>
          <p:cNvSpPr>
            <a:spLocks noChangeArrowheads="1"/>
          </p:cNvSpPr>
          <p:nvPr/>
        </p:nvSpPr>
        <p:spPr bwMode="auto">
          <a:xfrm>
            <a:off x="6296517" y="4360161"/>
            <a:ext cx="633841"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err="1">
                <a:latin typeface="Huawei Sans" panose="020C0503030203020204" pitchFamily="34" charset="0"/>
                <a:cs typeface="Huawei Sans" panose="020C0503030203020204" pitchFamily="34" charset="0"/>
              </a:rPr>
              <a:t>Buracos</a:t>
            </a:r>
            <a:r>
              <a:rPr lang="en-US" sz="1200" dirty="0">
                <a:latin typeface="Huawei Sans" panose="020C0503030203020204" pitchFamily="34" charset="0"/>
                <a:cs typeface="Huawei Sans" panose="020C0503030203020204" pitchFamily="34" charset="0"/>
              </a:rPr>
              <a:t> B</a:t>
            </a:r>
          </a:p>
        </p:txBody>
      </p:sp>
      <p:sp>
        <p:nvSpPr>
          <p:cNvPr id="137" name="Line 169"/>
          <p:cNvSpPr>
            <a:spLocks noChangeShapeType="1"/>
          </p:cNvSpPr>
          <p:nvPr/>
        </p:nvSpPr>
        <p:spPr bwMode="auto">
          <a:xfrm>
            <a:off x="6607048" y="4693074"/>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38" name="Rectangle 121"/>
          <p:cNvSpPr>
            <a:spLocks noChangeArrowheads="1"/>
          </p:cNvSpPr>
          <p:nvPr/>
        </p:nvSpPr>
        <p:spPr bwMode="auto">
          <a:xfrm>
            <a:off x="3788691" y="4526094"/>
            <a:ext cx="297993" cy="124517"/>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pic>
        <p:nvPicPr>
          <p:cNvPr id="139" name="图片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1872" y="3890898"/>
            <a:ext cx="919769" cy="884506"/>
          </a:xfrm>
          <a:prstGeom prst="rect">
            <a:avLst/>
          </a:prstGeom>
          <a:ln>
            <a:noFill/>
          </a:ln>
        </p:spPr>
      </p:pic>
      <p:pic>
        <p:nvPicPr>
          <p:cNvPr id="140" name="图片 1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7448" y="3890898"/>
            <a:ext cx="718461" cy="884506"/>
          </a:xfrm>
          <a:prstGeom prst="rect">
            <a:avLst/>
          </a:prstGeom>
          <a:ln>
            <a:noFill/>
          </a:ln>
        </p:spPr>
      </p:pic>
      <p:sp>
        <p:nvSpPr>
          <p:cNvPr id="141" name="矩形 140"/>
          <p:cNvSpPr/>
          <p:nvPr/>
        </p:nvSpPr>
        <p:spPr>
          <a:xfrm>
            <a:off x="10081556" y="4787618"/>
            <a:ext cx="1037463"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Fonte de luz</a:t>
            </a:r>
          </a:p>
        </p:txBody>
      </p:sp>
      <p:sp>
        <p:nvSpPr>
          <p:cNvPr id="142" name="矩形 141"/>
          <p:cNvSpPr/>
          <p:nvPr/>
        </p:nvSpPr>
        <p:spPr>
          <a:xfrm>
            <a:off x="2015260" y="4787618"/>
            <a:ext cx="53572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OPM</a:t>
            </a:r>
          </a:p>
        </p:txBody>
      </p:sp>
      <p:sp>
        <p:nvSpPr>
          <p:cNvPr id="4" name="燕尾形 19">
            <a:extLst>
              <a:ext uri="{FF2B5EF4-FFF2-40B4-BE49-F238E27FC236}">
                <a16:creationId xmlns:a16="http://schemas.microsoft.com/office/drawing/2014/main" id="{8D44FE18-BC68-EABA-200B-F8C86EAF9926}"/>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200B1C39-263C-A7ED-B39F-1584B1EC888A}"/>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DC84C0B5-82FA-A51D-13E2-16DA405A4F5E}"/>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9B7E4B2D-441A-C787-68C9-DE44167D46F1}"/>
              </a:ext>
            </a:extLst>
          </p:cNvPr>
          <p:cNvSpPr/>
          <p:nvPr/>
        </p:nvSpPr>
        <p:spPr bwMode="auto">
          <a:xfrm>
            <a:off x="7700461" y="26648"/>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12588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en-US" altLang="zh-CN" sz="1600" b="1" dirty="0" err="1">
                <a:latin typeface="Huawei Sans" panose="020C0503030203020204" pitchFamily="34" charset="0"/>
              </a:rPr>
              <a:t>Ensaios</a:t>
            </a:r>
            <a:r>
              <a:rPr lang="en-US" altLang="zh-CN" sz="1600" b="1" dirty="0">
                <a:latin typeface="Huawei Sans" panose="020C0503030203020204" pitchFamily="34" charset="0"/>
              </a:rPr>
              <a:t> com </a:t>
            </a:r>
            <a:r>
              <a:rPr lang="en-US" altLang="zh-CN" sz="1600" b="1" dirty="0" err="1">
                <a:latin typeface="Huawei Sans" panose="020C0503030203020204" pitchFamily="34" charset="0"/>
              </a:rPr>
              <a:t>instrumentos</a:t>
            </a:r>
            <a:endParaRPr lang="en-US" altLang="zh-CN" sz="1600" b="1" dirty="0">
              <a:latin typeface="Huawei Sans" panose="020C0503030203020204" pitchFamily="34" charset="0"/>
            </a:endParaRPr>
          </a:p>
          <a:p>
            <a:pPr lvl="1"/>
            <a:r>
              <a:rPr lang="pt-BR" altLang="zh-CN" sz="1400" dirty="0">
                <a:latin typeface="Huawei Sans" panose="020C0503030203020204" pitchFamily="34" charset="0"/>
              </a:rPr>
              <a:t>Método 2 (OLTS): Testar a atenuação do link E2E da ODN. No cenário </a:t>
            </a:r>
            <a:r>
              <a:rPr lang="pt-BR" altLang="zh-CN" sz="1400" dirty="0" err="1">
                <a:latin typeface="Huawei Sans" panose="020C0503030203020204" pitchFamily="34" charset="0"/>
              </a:rPr>
              <a:t>FTTx</a:t>
            </a:r>
            <a:r>
              <a:rPr lang="pt-BR" altLang="zh-CN" sz="1400" dirty="0">
                <a:latin typeface="Huawei Sans" panose="020C0503030203020204" pitchFamily="34" charset="0"/>
              </a:rPr>
              <a:t>, recomenda-se que o intervalo de teste seja desde o ODF até à porta de cada FAT. No cenário POL, o intervalo de teste pode ser desde o ODF até ao fim do percurso ótico. O OLTS fornece a fonte de luz e o OPM. Durante o teste, pode segurar o OLTS em ambas as extremidades para efetuar o teste bidirecional</a:t>
            </a:r>
            <a:r>
              <a:rPr lang="en-US" altLang="zh-CN" sz="1400" dirty="0">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Teste de aprovação do link (2)</a:t>
            </a:r>
            <a:endParaRPr lang="en-US" dirty="0">
              <a:latin typeface="Huawei Sans" panose="020C0503030203020204" pitchFamily="34" charset="0"/>
            </a:endParaRPr>
          </a:p>
        </p:txBody>
      </p:sp>
      <p:cxnSp>
        <p:nvCxnSpPr>
          <p:cNvPr id="9" name="AutoShape 5"/>
          <p:cNvCxnSpPr>
            <a:cxnSpLocks noChangeShapeType="1"/>
          </p:cNvCxnSpPr>
          <p:nvPr/>
        </p:nvCxnSpPr>
        <p:spPr bwMode="auto">
          <a:xfrm>
            <a:off x="8263061" y="3825915"/>
            <a:ext cx="934989" cy="437641"/>
          </a:xfrm>
          <a:prstGeom prst="curvedConnector3">
            <a:avLst>
              <a:gd name="adj1" fmla="val 50000"/>
            </a:avLst>
          </a:prstGeom>
          <a:noFill/>
          <a:ln w="6350">
            <a:noFill/>
            <a:round/>
            <a:headEnd/>
            <a:tailEnd type="triangle" w="med" len="med"/>
          </a:ln>
        </p:spPr>
      </p:cxnSp>
      <p:sp>
        <p:nvSpPr>
          <p:cNvPr id="10" name="Line 17"/>
          <p:cNvSpPr>
            <a:spLocks noChangeShapeType="1"/>
          </p:cNvSpPr>
          <p:nvPr/>
        </p:nvSpPr>
        <p:spPr bwMode="auto">
          <a:xfrm>
            <a:off x="4141731" y="4610954"/>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 name="Rectangle 18"/>
          <p:cNvSpPr>
            <a:spLocks noChangeArrowheads="1"/>
          </p:cNvSpPr>
          <p:nvPr/>
        </p:nvSpPr>
        <p:spPr bwMode="auto">
          <a:xfrm>
            <a:off x="4141731" y="4623857"/>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2" name="Group 25"/>
          <p:cNvGrpSpPr>
            <a:grpSpLocks/>
          </p:cNvGrpSpPr>
          <p:nvPr/>
        </p:nvGrpSpPr>
        <p:grpSpPr bwMode="auto">
          <a:xfrm>
            <a:off x="5356942" y="4609961"/>
            <a:ext cx="366340" cy="67752"/>
            <a:chOff x="2000" y="2700"/>
            <a:chExt cx="916" cy="278"/>
          </a:xfrm>
        </p:grpSpPr>
        <p:sp>
          <p:nvSpPr>
            <p:cNvPr id="1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8" name="Line 109"/>
          <p:cNvSpPr>
            <a:spLocks noChangeShapeType="1"/>
          </p:cNvSpPr>
          <p:nvPr/>
        </p:nvSpPr>
        <p:spPr bwMode="auto">
          <a:xfrm flipV="1">
            <a:off x="7712183" y="4610954"/>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9" name="Line 110"/>
          <p:cNvSpPr>
            <a:spLocks noChangeShapeType="1"/>
          </p:cNvSpPr>
          <p:nvPr/>
        </p:nvSpPr>
        <p:spPr bwMode="auto">
          <a:xfrm flipV="1">
            <a:off x="7824272" y="4610954"/>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6"/>
          <p:cNvSpPr>
            <a:spLocks noChangeShapeType="1"/>
          </p:cNvSpPr>
          <p:nvPr/>
        </p:nvSpPr>
        <p:spPr bwMode="auto">
          <a:xfrm>
            <a:off x="7984205" y="4823341"/>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7"/>
          <p:cNvSpPr>
            <a:spLocks noChangeShapeType="1"/>
          </p:cNvSpPr>
          <p:nvPr/>
        </p:nvSpPr>
        <p:spPr bwMode="auto">
          <a:xfrm>
            <a:off x="8837178" y="4823341"/>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8"/>
          <p:cNvSpPr>
            <a:spLocks noChangeShapeType="1"/>
          </p:cNvSpPr>
          <p:nvPr/>
        </p:nvSpPr>
        <p:spPr bwMode="auto">
          <a:xfrm>
            <a:off x="4144464" y="4995836"/>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20"/>
          <p:cNvSpPr>
            <a:spLocks noChangeShapeType="1"/>
          </p:cNvSpPr>
          <p:nvPr/>
        </p:nvSpPr>
        <p:spPr bwMode="auto">
          <a:xfrm flipV="1">
            <a:off x="7995140" y="4995836"/>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4" name="Picture 127"/>
          <p:cNvPicPr>
            <a:picLocks noChangeAspect="1" noChangeArrowheads="1"/>
          </p:cNvPicPr>
          <p:nvPr/>
        </p:nvPicPr>
        <p:blipFill>
          <a:blip r:embed="rId3" cstate="print"/>
          <a:srcRect/>
          <a:stretch>
            <a:fillRect/>
          </a:stretch>
        </p:blipFill>
        <p:spPr bwMode="auto">
          <a:xfrm>
            <a:off x="8792068" y="4683404"/>
            <a:ext cx="128492" cy="45653"/>
          </a:xfrm>
          <a:prstGeom prst="rect">
            <a:avLst/>
          </a:prstGeom>
          <a:noFill/>
          <a:ln w="9525" algn="ctr">
            <a:noFill/>
            <a:miter lim="800000"/>
            <a:headEnd/>
            <a:tailEnd/>
          </a:ln>
        </p:spPr>
      </p:pic>
      <p:sp>
        <p:nvSpPr>
          <p:cNvPr id="25" name="Rectangle 128"/>
          <p:cNvSpPr>
            <a:spLocks noChangeArrowheads="1"/>
          </p:cNvSpPr>
          <p:nvPr/>
        </p:nvSpPr>
        <p:spPr bwMode="auto">
          <a:xfrm>
            <a:off x="4468908" y="5138338"/>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Secção de cabos de alimentação e distribuição</a:t>
            </a:r>
            <a:endParaRPr kumimoji="0" lang="en-US" sz="1200" dirty="0">
              <a:latin typeface="Huawei Sans" panose="020C0503030203020204" pitchFamily="34" charset="0"/>
              <a:cs typeface="Arial" pitchFamily="34" charset="0"/>
            </a:endParaRPr>
          </a:p>
        </p:txBody>
      </p:sp>
      <p:sp>
        <p:nvSpPr>
          <p:cNvPr id="26" name="Line 133"/>
          <p:cNvSpPr>
            <a:spLocks noChangeShapeType="1"/>
          </p:cNvSpPr>
          <p:nvPr/>
        </p:nvSpPr>
        <p:spPr bwMode="auto">
          <a:xfrm flipV="1">
            <a:off x="8844011" y="4540489"/>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7" name="Rectangle 134"/>
          <p:cNvSpPr>
            <a:spLocks noChangeArrowheads="1"/>
          </p:cNvSpPr>
          <p:nvPr/>
        </p:nvSpPr>
        <p:spPr bwMode="auto">
          <a:xfrm>
            <a:off x="8769495" y="4323063"/>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8" name="Group 137"/>
          <p:cNvGrpSpPr>
            <a:grpSpLocks/>
          </p:cNvGrpSpPr>
          <p:nvPr/>
        </p:nvGrpSpPr>
        <p:grpSpPr bwMode="auto">
          <a:xfrm>
            <a:off x="8649906" y="4298327"/>
            <a:ext cx="470228" cy="422077"/>
            <a:chOff x="4513" y="370"/>
            <a:chExt cx="852" cy="905"/>
          </a:xfrm>
        </p:grpSpPr>
        <p:sp>
          <p:nvSpPr>
            <p:cNvPr id="29"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0"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1"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2"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3" name="Rectangle 2221"/>
          <p:cNvSpPr>
            <a:spLocks noChangeArrowheads="1"/>
          </p:cNvSpPr>
          <p:nvPr/>
        </p:nvSpPr>
        <p:spPr bwMode="auto">
          <a:xfrm>
            <a:off x="5356942" y="4616908"/>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4" name="Rectangle 2221"/>
          <p:cNvSpPr>
            <a:spLocks noChangeArrowheads="1"/>
          </p:cNvSpPr>
          <p:nvPr/>
        </p:nvSpPr>
        <p:spPr bwMode="auto">
          <a:xfrm>
            <a:off x="6509274" y="4611946"/>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7438794" y="4613931"/>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6" name="Group 25"/>
          <p:cNvGrpSpPr>
            <a:grpSpLocks/>
          </p:cNvGrpSpPr>
          <p:nvPr/>
        </p:nvGrpSpPr>
        <p:grpSpPr bwMode="auto">
          <a:xfrm>
            <a:off x="6509274" y="4612939"/>
            <a:ext cx="366340" cy="67752"/>
            <a:chOff x="2000" y="2700"/>
            <a:chExt cx="916" cy="278"/>
          </a:xfrm>
        </p:grpSpPr>
        <p:sp>
          <p:nvSpPr>
            <p:cNvPr id="37"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8"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39"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2" name="Group 25"/>
          <p:cNvGrpSpPr>
            <a:grpSpLocks/>
          </p:cNvGrpSpPr>
          <p:nvPr/>
        </p:nvGrpSpPr>
        <p:grpSpPr bwMode="auto">
          <a:xfrm>
            <a:off x="7449730" y="4622864"/>
            <a:ext cx="366340" cy="67752"/>
            <a:chOff x="2000" y="2700"/>
            <a:chExt cx="916" cy="278"/>
          </a:xfrm>
        </p:grpSpPr>
        <p:sp>
          <p:nvSpPr>
            <p:cNvPr id="4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8" name="Rectangle 124"/>
          <p:cNvSpPr>
            <a:spLocks noChangeArrowheads="1"/>
          </p:cNvSpPr>
          <p:nvPr/>
        </p:nvSpPr>
        <p:spPr bwMode="auto">
          <a:xfrm>
            <a:off x="5220013" y="3825915"/>
            <a:ext cx="640757" cy="393371"/>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err="1">
                <a:latin typeface="Huawei Sans" panose="020C0503030203020204" pitchFamily="34" charset="0"/>
                <a:cs typeface="Huawei Sans" panose="020C0503030203020204" pitchFamily="34" charset="0"/>
              </a:rPr>
              <a:t>BuracoA</a:t>
            </a:r>
            <a:endParaRPr kumimoji="0" lang="en-US" sz="1200" dirty="0">
              <a:latin typeface="Huawei Sans" panose="020C0503030203020204" pitchFamily="34" charset="0"/>
              <a:cs typeface="Huawei Sans" panose="020C0503030203020204" pitchFamily="34" charset="0"/>
            </a:endParaRPr>
          </a:p>
        </p:txBody>
      </p:sp>
      <p:sp>
        <p:nvSpPr>
          <p:cNvPr id="49" name="Line 169"/>
          <p:cNvSpPr>
            <a:spLocks noChangeShapeType="1"/>
          </p:cNvSpPr>
          <p:nvPr/>
        </p:nvSpPr>
        <p:spPr bwMode="auto">
          <a:xfrm>
            <a:off x="5530544" y="4369053"/>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0" name="Oval 209"/>
          <p:cNvSpPr/>
          <p:nvPr/>
        </p:nvSpPr>
        <p:spPr bwMode="auto">
          <a:xfrm>
            <a:off x="5421188" y="4710201"/>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1" name="TextBox 117"/>
          <p:cNvSpPr txBox="1">
            <a:spLocks noChangeArrowheads="1"/>
          </p:cNvSpPr>
          <p:nvPr/>
        </p:nvSpPr>
        <p:spPr bwMode="auto">
          <a:xfrm>
            <a:off x="7311578" y="4072213"/>
            <a:ext cx="675603" cy="276999"/>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err="1">
                <a:latin typeface="Huawei Sans" panose="020C0503030203020204" pitchFamily="34" charset="0"/>
                <a:ea typeface="+mn-ea"/>
              </a:rPr>
              <a:t>Buraco</a:t>
            </a:r>
            <a:r>
              <a:rPr lang="en-US" dirty="0">
                <a:latin typeface="Huawei Sans" panose="020C0503030203020204" pitchFamily="34" charset="0"/>
                <a:ea typeface="+mn-ea"/>
              </a:rPr>
              <a:t>  C</a:t>
            </a:r>
          </a:p>
        </p:txBody>
      </p:sp>
      <p:sp>
        <p:nvSpPr>
          <p:cNvPr id="52" name="Line 169"/>
          <p:cNvSpPr>
            <a:spLocks noChangeShapeType="1"/>
          </p:cNvSpPr>
          <p:nvPr/>
        </p:nvSpPr>
        <p:spPr bwMode="auto">
          <a:xfrm>
            <a:off x="7634267" y="4468253"/>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3" name="Oval 95"/>
          <p:cNvSpPr/>
          <p:nvPr/>
        </p:nvSpPr>
        <p:spPr bwMode="auto">
          <a:xfrm>
            <a:off x="6583090" y="4704246"/>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4" name="Line 32"/>
          <p:cNvSpPr>
            <a:spLocks noChangeShapeType="1"/>
          </p:cNvSpPr>
          <p:nvPr/>
        </p:nvSpPr>
        <p:spPr bwMode="auto">
          <a:xfrm flipV="1">
            <a:off x="7672542" y="4736996"/>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5" name="Oval 99"/>
          <p:cNvSpPr/>
          <p:nvPr/>
        </p:nvSpPr>
        <p:spPr bwMode="auto">
          <a:xfrm>
            <a:off x="7548150" y="4707223"/>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6" name="Line 32"/>
          <p:cNvSpPr>
            <a:spLocks noChangeShapeType="1"/>
          </p:cNvSpPr>
          <p:nvPr/>
        </p:nvSpPr>
        <p:spPr bwMode="auto">
          <a:xfrm flipV="1">
            <a:off x="8744225" y="4621870"/>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7" name="Group 173"/>
          <p:cNvGrpSpPr>
            <a:grpSpLocks/>
          </p:cNvGrpSpPr>
          <p:nvPr/>
        </p:nvGrpSpPr>
        <p:grpSpPr bwMode="auto">
          <a:xfrm>
            <a:off x="6954004" y="4386105"/>
            <a:ext cx="257602" cy="207834"/>
            <a:chOff x="2555" y="2324"/>
            <a:chExt cx="232" cy="227"/>
          </a:xfrm>
        </p:grpSpPr>
        <p:grpSp>
          <p:nvGrpSpPr>
            <p:cNvPr id="58" name="Group 164"/>
            <p:cNvGrpSpPr>
              <a:grpSpLocks/>
            </p:cNvGrpSpPr>
            <p:nvPr/>
          </p:nvGrpSpPr>
          <p:grpSpPr bwMode="auto">
            <a:xfrm>
              <a:off x="2555" y="2324"/>
              <a:ext cx="232" cy="227"/>
              <a:chOff x="2555" y="2324"/>
              <a:chExt cx="232" cy="227"/>
            </a:xfrm>
          </p:grpSpPr>
          <p:sp>
            <p:nvSpPr>
              <p:cNvPr id="67"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8"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59" name="Group 167"/>
            <p:cNvGrpSpPr>
              <a:grpSpLocks/>
            </p:cNvGrpSpPr>
            <p:nvPr/>
          </p:nvGrpSpPr>
          <p:grpSpPr bwMode="auto">
            <a:xfrm>
              <a:off x="2569" y="2362"/>
              <a:ext cx="75" cy="179"/>
              <a:chOff x="2569" y="2362"/>
              <a:chExt cx="75" cy="179"/>
            </a:xfrm>
          </p:grpSpPr>
          <p:sp>
            <p:nvSpPr>
              <p:cNvPr id="65"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6"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70"/>
            <p:cNvGrpSpPr>
              <a:grpSpLocks/>
            </p:cNvGrpSpPr>
            <p:nvPr/>
          </p:nvGrpSpPr>
          <p:grpSpPr bwMode="auto">
            <a:xfrm>
              <a:off x="2663" y="2362"/>
              <a:ext cx="76" cy="179"/>
              <a:chOff x="2663" y="2362"/>
              <a:chExt cx="76" cy="179"/>
            </a:xfrm>
          </p:grpSpPr>
          <p:sp>
            <p:nvSpPr>
              <p:cNvPr id="63"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4"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1"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2"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3" name="Group 176"/>
          <p:cNvGrpSpPr>
            <a:grpSpLocks/>
          </p:cNvGrpSpPr>
          <p:nvPr/>
        </p:nvGrpSpPr>
        <p:grpSpPr bwMode="auto">
          <a:xfrm>
            <a:off x="7016184" y="4455578"/>
            <a:ext cx="97711" cy="90641"/>
            <a:chOff x="2611" y="2394"/>
            <a:chExt cx="88" cy="99"/>
          </a:xfrm>
        </p:grpSpPr>
        <p:pic>
          <p:nvPicPr>
            <p:cNvPr id="74"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5"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6" name="Rectangle 346"/>
          <p:cNvSpPr>
            <a:spLocks noChangeArrowheads="1"/>
          </p:cNvSpPr>
          <p:nvPr/>
        </p:nvSpPr>
        <p:spPr bwMode="auto">
          <a:xfrm>
            <a:off x="6819271" y="4198465"/>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7" name="Group 518"/>
          <p:cNvGrpSpPr>
            <a:grpSpLocks/>
          </p:cNvGrpSpPr>
          <p:nvPr/>
        </p:nvGrpSpPr>
        <p:grpSpPr bwMode="auto">
          <a:xfrm>
            <a:off x="6954004" y="4386105"/>
            <a:ext cx="257602" cy="207834"/>
            <a:chOff x="2555" y="2324"/>
            <a:chExt cx="232" cy="227"/>
          </a:xfrm>
        </p:grpSpPr>
        <p:sp>
          <p:nvSpPr>
            <p:cNvPr id="78"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9"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4" name="Group 521"/>
          <p:cNvGrpSpPr>
            <a:grpSpLocks/>
          </p:cNvGrpSpPr>
          <p:nvPr/>
        </p:nvGrpSpPr>
        <p:grpSpPr bwMode="auto">
          <a:xfrm>
            <a:off x="6969549" y="4423819"/>
            <a:ext cx="83277" cy="163887"/>
            <a:chOff x="2569" y="2362"/>
            <a:chExt cx="75" cy="179"/>
          </a:xfrm>
        </p:grpSpPr>
        <p:sp>
          <p:nvSpPr>
            <p:cNvPr id="85"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6"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7" name="Group 524"/>
          <p:cNvGrpSpPr>
            <a:grpSpLocks/>
          </p:cNvGrpSpPr>
          <p:nvPr/>
        </p:nvGrpSpPr>
        <p:grpSpPr bwMode="auto">
          <a:xfrm>
            <a:off x="7073922" y="4423819"/>
            <a:ext cx="84387" cy="163887"/>
            <a:chOff x="2663" y="2362"/>
            <a:chExt cx="76" cy="179"/>
          </a:xfrm>
        </p:grpSpPr>
        <p:sp>
          <p:nvSpPr>
            <p:cNvPr id="88"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9"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0" name="Line 525"/>
          <p:cNvSpPr>
            <a:spLocks noChangeShapeType="1"/>
          </p:cNvSpPr>
          <p:nvPr/>
        </p:nvSpPr>
        <p:spPr bwMode="auto">
          <a:xfrm>
            <a:off x="7039501" y="4504208"/>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1" name="Line 526"/>
          <p:cNvSpPr>
            <a:spLocks noChangeShapeType="1"/>
          </p:cNvSpPr>
          <p:nvPr/>
        </p:nvSpPr>
        <p:spPr bwMode="auto">
          <a:xfrm>
            <a:off x="7083915" y="4505200"/>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2" name="Group 533"/>
          <p:cNvGrpSpPr>
            <a:grpSpLocks/>
          </p:cNvGrpSpPr>
          <p:nvPr/>
        </p:nvGrpSpPr>
        <p:grpSpPr bwMode="auto">
          <a:xfrm>
            <a:off x="6954004" y="4386105"/>
            <a:ext cx="257602" cy="207834"/>
            <a:chOff x="2555" y="2324"/>
            <a:chExt cx="232" cy="227"/>
          </a:xfrm>
        </p:grpSpPr>
        <p:sp>
          <p:nvSpPr>
            <p:cNvPr id="93"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4"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99" name="Group 536"/>
          <p:cNvGrpSpPr>
            <a:grpSpLocks/>
          </p:cNvGrpSpPr>
          <p:nvPr/>
        </p:nvGrpSpPr>
        <p:grpSpPr bwMode="auto">
          <a:xfrm>
            <a:off x="6969549" y="4423819"/>
            <a:ext cx="83277" cy="163887"/>
            <a:chOff x="2569" y="2362"/>
            <a:chExt cx="75" cy="179"/>
          </a:xfrm>
        </p:grpSpPr>
        <p:sp>
          <p:nvSpPr>
            <p:cNvPr id="100"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1"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2" name="Group 539"/>
          <p:cNvGrpSpPr>
            <a:grpSpLocks/>
          </p:cNvGrpSpPr>
          <p:nvPr/>
        </p:nvGrpSpPr>
        <p:grpSpPr bwMode="auto">
          <a:xfrm>
            <a:off x="7073922" y="4423819"/>
            <a:ext cx="84387" cy="163887"/>
            <a:chOff x="2663" y="2362"/>
            <a:chExt cx="76" cy="179"/>
          </a:xfrm>
        </p:grpSpPr>
        <p:sp>
          <p:nvSpPr>
            <p:cNvPr id="103"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4"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5" name="Line 540"/>
          <p:cNvSpPr>
            <a:spLocks noChangeShapeType="1"/>
          </p:cNvSpPr>
          <p:nvPr/>
        </p:nvSpPr>
        <p:spPr bwMode="auto">
          <a:xfrm>
            <a:off x="7039501" y="4504208"/>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6" name="Line 541"/>
          <p:cNvSpPr>
            <a:spLocks noChangeShapeType="1"/>
          </p:cNvSpPr>
          <p:nvPr/>
        </p:nvSpPr>
        <p:spPr bwMode="auto">
          <a:xfrm>
            <a:off x="7083915" y="4505200"/>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7" name="Group 544"/>
          <p:cNvGrpSpPr>
            <a:grpSpLocks/>
          </p:cNvGrpSpPr>
          <p:nvPr/>
        </p:nvGrpSpPr>
        <p:grpSpPr bwMode="auto">
          <a:xfrm>
            <a:off x="7016184" y="4455578"/>
            <a:ext cx="97711" cy="90641"/>
            <a:chOff x="2611" y="2394"/>
            <a:chExt cx="88" cy="99"/>
          </a:xfrm>
        </p:grpSpPr>
        <p:pic>
          <p:nvPicPr>
            <p:cNvPr id="108"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09"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0" name="肘形接點 174"/>
          <p:cNvCxnSpPr>
            <a:stCxn id="53" idx="6"/>
            <a:endCxn id="101" idx="2"/>
          </p:cNvCxnSpPr>
          <p:nvPr/>
        </p:nvCxnSpPr>
        <p:spPr bwMode="auto">
          <a:xfrm flipV="1">
            <a:off x="6805901" y="4587706"/>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接點 174"/>
          <p:cNvCxnSpPr>
            <a:stCxn id="55" idx="2"/>
            <a:endCxn id="104" idx="2"/>
          </p:cNvCxnSpPr>
          <p:nvPr/>
        </p:nvCxnSpPr>
        <p:spPr bwMode="auto">
          <a:xfrm rot="10800000">
            <a:off x="7116116" y="4587706"/>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6"/>
          <p:cNvSpPr>
            <a:spLocks noChangeArrowheads="1"/>
          </p:cNvSpPr>
          <p:nvPr/>
        </p:nvSpPr>
        <p:spPr bwMode="auto">
          <a:xfrm>
            <a:off x="3165734" y="3562913"/>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3" name="Freeform 7"/>
          <p:cNvSpPr>
            <a:spLocks noEditPoints="1"/>
          </p:cNvSpPr>
          <p:nvPr/>
        </p:nvSpPr>
        <p:spPr bwMode="auto">
          <a:xfrm>
            <a:off x="3202641" y="4807353"/>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4" name="Freeform 8"/>
          <p:cNvSpPr>
            <a:spLocks noEditPoints="1"/>
          </p:cNvSpPr>
          <p:nvPr/>
        </p:nvSpPr>
        <p:spPr bwMode="auto">
          <a:xfrm>
            <a:off x="3219045" y="5051499"/>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9"/>
          <p:cNvSpPr>
            <a:spLocks noEditPoints="1"/>
          </p:cNvSpPr>
          <p:nvPr/>
        </p:nvSpPr>
        <p:spPr bwMode="auto">
          <a:xfrm>
            <a:off x="3219045" y="4174270"/>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10"/>
          <p:cNvSpPr>
            <a:spLocks noEditPoints="1"/>
          </p:cNvSpPr>
          <p:nvPr/>
        </p:nvSpPr>
        <p:spPr bwMode="auto">
          <a:xfrm>
            <a:off x="3219045" y="4402537"/>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Rectangle 11"/>
          <p:cNvSpPr>
            <a:spLocks noChangeArrowheads="1"/>
          </p:cNvSpPr>
          <p:nvPr/>
        </p:nvSpPr>
        <p:spPr bwMode="auto">
          <a:xfrm>
            <a:off x="3165734" y="4610954"/>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8" name="Rectangle 12"/>
          <p:cNvSpPr>
            <a:spLocks noChangeArrowheads="1"/>
          </p:cNvSpPr>
          <p:nvPr/>
        </p:nvSpPr>
        <p:spPr bwMode="auto">
          <a:xfrm>
            <a:off x="3165734" y="4077008"/>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3"/>
          <p:cNvSpPr>
            <a:spLocks noChangeArrowheads="1"/>
          </p:cNvSpPr>
          <p:nvPr/>
        </p:nvSpPr>
        <p:spPr bwMode="auto">
          <a:xfrm>
            <a:off x="3165734" y="4882889"/>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0" name="Picture 14"/>
          <p:cNvPicPr>
            <a:picLocks noChangeAspect="1" noChangeArrowheads="1"/>
          </p:cNvPicPr>
          <p:nvPr/>
        </p:nvPicPr>
        <p:blipFill>
          <a:blip r:embed="rId6" cstate="print"/>
          <a:srcRect/>
          <a:stretch>
            <a:fillRect/>
          </a:stretch>
        </p:blipFill>
        <p:spPr bwMode="auto">
          <a:xfrm>
            <a:off x="3821866" y="4288403"/>
            <a:ext cx="198207" cy="328506"/>
          </a:xfrm>
          <a:prstGeom prst="rect">
            <a:avLst/>
          </a:prstGeom>
          <a:noFill/>
          <a:ln w="9525" algn="ctr">
            <a:noFill/>
            <a:miter lim="800000"/>
            <a:headEnd/>
            <a:tailEnd/>
          </a:ln>
        </p:spPr>
      </p:pic>
      <p:sp>
        <p:nvSpPr>
          <p:cNvPr id="121" name="Rectangle 15"/>
          <p:cNvSpPr>
            <a:spLocks noChangeArrowheads="1"/>
          </p:cNvSpPr>
          <p:nvPr/>
        </p:nvSpPr>
        <p:spPr bwMode="auto">
          <a:xfrm>
            <a:off x="3165734" y="4217939"/>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2" name="Rectangle 16"/>
          <p:cNvSpPr>
            <a:spLocks noChangeArrowheads="1"/>
          </p:cNvSpPr>
          <p:nvPr/>
        </p:nvSpPr>
        <p:spPr bwMode="auto">
          <a:xfrm>
            <a:off x="3165734" y="3713767"/>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Freeform 33"/>
          <p:cNvSpPr>
            <a:spLocks/>
          </p:cNvSpPr>
          <p:nvPr/>
        </p:nvSpPr>
        <p:spPr bwMode="auto">
          <a:xfrm>
            <a:off x="3727547" y="4492851"/>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4" name="Freeform 34"/>
          <p:cNvSpPr>
            <a:spLocks/>
          </p:cNvSpPr>
          <p:nvPr/>
        </p:nvSpPr>
        <p:spPr bwMode="auto">
          <a:xfrm>
            <a:off x="3396748" y="4185187"/>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Line 114"/>
          <p:cNvSpPr>
            <a:spLocks noChangeShapeType="1"/>
          </p:cNvSpPr>
          <p:nvPr/>
        </p:nvSpPr>
        <p:spPr bwMode="auto">
          <a:xfrm>
            <a:off x="4141730" y="4838189"/>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3162999" y="4823342"/>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20"/>
          <p:cNvSpPr>
            <a:spLocks noChangeShapeType="1"/>
          </p:cNvSpPr>
          <p:nvPr/>
        </p:nvSpPr>
        <p:spPr bwMode="auto">
          <a:xfrm flipV="1">
            <a:off x="3163000" y="4995836"/>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Freeform 24"/>
          <p:cNvSpPr>
            <a:spLocks/>
          </p:cNvSpPr>
          <p:nvPr/>
        </p:nvSpPr>
        <p:spPr bwMode="auto">
          <a:xfrm>
            <a:off x="2452502" y="3493851"/>
            <a:ext cx="1361475" cy="864623"/>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29" name="Line 32"/>
          <p:cNvSpPr>
            <a:spLocks noChangeShapeType="1"/>
          </p:cNvSpPr>
          <p:nvPr/>
        </p:nvSpPr>
        <p:spPr bwMode="auto">
          <a:xfrm>
            <a:off x="3716612" y="4752876"/>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30" name="Rectangle 130"/>
          <p:cNvSpPr>
            <a:spLocks noChangeArrowheads="1"/>
          </p:cNvSpPr>
          <p:nvPr/>
        </p:nvSpPr>
        <p:spPr bwMode="auto">
          <a:xfrm>
            <a:off x="7938998" y="5195527"/>
            <a:ext cx="875879"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Cabo </a:t>
            </a:r>
            <a:r>
              <a:rPr kumimoji="0" lang="pt-BR" sz="1200" dirty="0" err="1">
                <a:latin typeface="Huawei Sans" panose="020C0503030203020204" pitchFamily="34" charset="0"/>
                <a:cs typeface="Arial" pitchFamily="34" charset="0"/>
              </a:rPr>
              <a:t>Drop</a:t>
            </a:r>
            <a:r>
              <a:rPr kumimoji="0" lang="pt-BR" sz="1200" dirty="0">
                <a:latin typeface="Huawei Sans" panose="020C0503030203020204" pitchFamily="34" charset="0"/>
                <a:cs typeface="Arial" pitchFamily="34" charset="0"/>
              </a:rPr>
              <a:t>/Secção de acesso</a:t>
            </a:r>
            <a:endParaRPr kumimoji="0" lang="en-US" sz="1200" dirty="0">
              <a:latin typeface="Huawei Sans" panose="020C0503030203020204" pitchFamily="34" charset="0"/>
              <a:cs typeface="Arial" pitchFamily="34" charset="0"/>
            </a:endParaRPr>
          </a:p>
        </p:txBody>
      </p:sp>
      <p:cxnSp>
        <p:nvCxnSpPr>
          <p:cNvPr id="131" name="圖案 374"/>
          <p:cNvCxnSpPr>
            <a:endCxn id="39" idx="3"/>
          </p:cNvCxnSpPr>
          <p:nvPr/>
        </p:nvCxnSpPr>
        <p:spPr bwMode="auto">
          <a:xfrm rot="5400000">
            <a:off x="8955460" y="3800844"/>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 name="Rectangle 128"/>
          <p:cNvSpPr>
            <a:spLocks noChangeArrowheads="1"/>
          </p:cNvSpPr>
          <p:nvPr/>
        </p:nvSpPr>
        <p:spPr bwMode="auto">
          <a:xfrm>
            <a:off x="3125647" y="5244604"/>
            <a:ext cx="1128207" cy="254812"/>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Sala de equipamento de CO</a:t>
            </a:r>
            <a:endParaRPr kumimoji="0" lang="en-US" sz="1200" dirty="0">
              <a:latin typeface="Huawei Sans" panose="020C0503030203020204" pitchFamily="34" charset="0"/>
              <a:cs typeface="Arial" pitchFamily="34" charset="0"/>
            </a:endParaRPr>
          </a:p>
        </p:txBody>
      </p:sp>
      <p:sp>
        <p:nvSpPr>
          <p:cNvPr id="133" name="Oval 4"/>
          <p:cNvSpPr>
            <a:spLocks noChangeAspect="1"/>
          </p:cNvSpPr>
          <p:nvPr/>
        </p:nvSpPr>
        <p:spPr>
          <a:xfrm>
            <a:off x="9650343" y="4467698"/>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134" name="Oval 4"/>
          <p:cNvSpPr>
            <a:spLocks noChangeAspect="1"/>
          </p:cNvSpPr>
          <p:nvPr/>
        </p:nvSpPr>
        <p:spPr>
          <a:xfrm>
            <a:off x="1830744" y="4467698"/>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5" name="Rectangle 124"/>
          <p:cNvSpPr>
            <a:spLocks noChangeArrowheads="1"/>
          </p:cNvSpPr>
          <p:nvPr/>
        </p:nvSpPr>
        <p:spPr bwMode="auto">
          <a:xfrm>
            <a:off x="6261348" y="4009084"/>
            <a:ext cx="633841"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err="1">
                <a:latin typeface="Huawei Sans" panose="020C0503030203020204" pitchFamily="34" charset="0"/>
                <a:cs typeface="Huawei Sans" panose="020C0503030203020204" pitchFamily="34" charset="0"/>
              </a:rPr>
              <a:t>Buraco</a:t>
            </a:r>
            <a:r>
              <a:rPr lang="en-US" sz="1200" dirty="0">
                <a:latin typeface="Huawei Sans" panose="020C0503030203020204" pitchFamily="34" charset="0"/>
                <a:cs typeface="Huawei Sans" panose="020C0503030203020204" pitchFamily="34" charset="0"/>
              </a:rPr>
              <a:t>  B</a:t>
            </a:r>
          </a:p>
        </p:txBody>
      </p:sp>
      <p:sp>
        <p:nvSpPr>
          <p:cNvPr id="136" name="Line 169"/>
          <p:cNvSpPr>
            <a:spLocks noChangeShapeType="1"/>
          </p:cNvSpPr>
          <p:nvPr/>
        </p:nvSpPr>
        <p:spPr bwMode="auto">
          <a:xfrm>
            <a:off x="6571879" y="4351242"/>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37" name="Rectangle 121"/>
          <p:cNvSpPr>
            <a:spLocks noChangeArrowheads="1"/>
          </p:cNvSpPr>
          <p:nvPr/>
        </p:nvSpPr>
        <p:spPr bwMode="auto">
          <a:xfrm>
            <a:off x="3753522" y="4184262"/>
            <a:ext cx="297993" cy="124517"/>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sp>
        <p:nvSpPr>
          <p:cNvPr id="138" name="矩形 137"/>
          <p:cNvSpPr/>
          <p:nvPr/>
        </p:nvSpPr>
        <p:spPr>
          <a:xfrm>
            <a:off x="9875925" y="4445786"/>
            <a:ext cx="55175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OLTS</a:t>
            </a:r>
          </a:p>
        </p:txBody>
      </p:sp>
      <p:sp>
        <p:nvSpPr>
          <p:cNvPr id="139" name="矩形 138"/>
          <p:cNvSpPr/>
          <p:nvPr/>
        </p:nvSpPr>
        <p:spPr>
          <a:xfrm>
            <a:off x="2081372" y="4445786"/>
            <a:ext cx="551754" cy="276999"/>
          </a:xfrm>
          <a:prstGeom prst="rect">
            <a:avLst/>
          </a:prstGeom>
        </p:spPr>
        <p:txBody>
          <a:bodyPr wrap="square">
            <a:noAutofit/>
          </a:bodyPr>
          <a:lstStyle/>
          <a:p>
            <a:pPr fontAlgn="ctr"/>
            <a:r>
              <a:rPr lang="en-US" sz="1200" dirty="0">
                <a:solidFill>
                  <a:prstClr val="black"/>
                </a:solidFill>
                <a:latin typeface="Huawei Sans" panose="020C0503030203020204" pitchFamily="34" charset="0"/>
                <a:cs typeface="Huawei Sans" panose="020C0503030203020204" pitchFamily="34" charset="0"/>
              </a:rPr>
              <a:t>OLTS</a:t>
            </a:r>
          </a:p>
        </p:txBody>
      </p:sp>
      <p:pic>
        <p:nvPicPr>
          <p:cNvPr id="140" name="图片 139"/>
          <p:cNvPicPr>
            <a:picLocks noChangeAspect="1"/>
          </p:cNvPicPr>
          <p:nvPr/>
        </p:nvPicPr>
        <p:blipFill>
          <a:blip r:embed="rId7"/>
          <a:stretch>
            <a:fillRect/>
          </a:stretch>
        </p:blipFill>
        <p:spPr>
          <a:xfrm>
            <a:off x="9722351" y="3710649"/>
            <a:ext cx="439441" cy="657646"/>
          </a:xfrm>
          <a:prstGeom prst="rect">
            <a:avLst/>
          </a:prstGeom>
        </p:spPr>
      </p:pic>
      <p:pic>
        <p:nvPicPr>
          <p:cNvPr id="141" name="图片 140"/>
          <p:cNvPicPr>
            <a:picLocks noChangeAspect="1"/>
          </p:cNvPicPr>
          <p:nvPr/>
        </p:nvPicPr>
        <p:blipFill>
          <a:blip r:embed="rId7"/>
          <a:stretch>
            <a:fillRect/>
          </a:stretch>
        </p:blipFill>
        <p:spPr>
          <a:xfrm>
            <a:off x="2063568" y="3710649"/>
            <a:ext cx="439441" cy="657646"/>
          </a:xfrm>
          <a:prstGeom prst="rect">
            <a:avLst/>
          </a:prstGeom>
        </p:spPr>
      </p:pic>
      <p:sp>
        <p:nvSpPr>
          <p:cNvPr id="4" name="燕尾形 19">
            <a:extLst>
              <a:ext uri="{FF2B5EF4-FFF2-40B4-BE49-F238E27FC236}">
                <a16:creationId xmlns:a16="http://schemas.microsoft.com/office/drawing/2014/main" id="{19828247-ACCB-EDA4-851A-4EC0D1B02670}"/>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EAA7F481-5E8B-E3F6-99F7-2F5CACB84BBB}"/>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DEA1B062-2E83-9209-F1A2-31DE5F13DB91}"/>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5A9F59A0-BED7-F175-0833-C03D59765C31}"/>
              </a:ext>
            </a:extLst>
          </p:cNvPr>
          <p:cNvSpPr/>
          <p:nvPr/>
        </p:nvSpPr>
        <p:spPr bwMode="auto">
          <a:xfrm>
            <a:off x="7712183" y="47647"/>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880719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文本占位符 143"/>
          <p:cNvSpPr>
            <a:spLocks noGrp="1"/>
          </p:cNvSpPr>
          <p:nvPr>
            <p:ph type="body" sz="quarter" idx="10"/>
          </p:nvPr>
        </p:nvSpPr>
        <p:spPr/>
        <p:txBody>
          <a:bodyPr wrap="square">
            <a:noAutofit/>
          </a:bodyPr>
          <a:lstStyle/>
          <a:p>
            <a:r>
              <a:rPr lang="en-US" altLang="zh-CN" sz="1600" dirty="0">
                <a:latin typeface="Huawei Sans" panose="020C0503030203020204" pitchFamily="34" charset="0"/>
              </a:rPr>
              <a:t>Testes </a:t>
            </a:r>
            <a:r>
              <a:rPr lang="en-US" altLang="zh-CN" sz="1600" dirty="0" err="1">
                <a:latin typeface="Huawei Sans" panose="020C0503030203020204" pitchFamily="34" charset="0"/>
              </a:rPr>
              <a:t>baseados</a:t>
            </a:r>
            <a:r>
              <a:rPr lang="en-US" altLang="zh-CN" sz="1600" dirty="0">
                <a:latin typeface="Huawei Sans" panose="020C0503030203020204" pitchFamily="34" charset="0"/>
              </a:rPr>
              <a:t> </a:t>
            </a:r>
            <a:r>
              <a:rPr lang="en-US" altLang="zh-CN" sz="1600" dirty="0" err="1">
                <a:latin typeface="Huawei Sans" panose="020C0503030203020204" pitchFamily="34" charset="0"/>
              </a:rPr>
              <a:t>em</a:t>
            </a:r>
            <a:r>
              <a:rPr lang="en-US" altLang="zh-CN" sz="1600" dirty="0">
                <a:latin typeface="Huawei Sans" panose="020C0503030203020204" pitchFamily="34" charset="0"/>
              </a:rPr>
              <a:t> </a:t>
            </a:r>
            <a:r>
              <a:rPr lang="en-US" altLang="zh-CN" sz="1600" dirty="0" err="1">
                <a:latin typeface="Huawei Sans" panose="020C0503030203020204" pitchFamily="34" charset="0"/>
              </a:rPr>
              <a:t>instrumentos</a:t>
            </a:r>
            <a:endParaRPr lang="en-US" altLang="zh-CN" sz="1600" dirty="0">
              <a:latin typeface="Huawei Sans" panose="020C0503030203020204" pitchFamily="34" charset="0"/>
            </a:endParaRPr>
          </a:p>
          <a:p>
            <a:pPr lvl="1"/>
            <a:r>
              <a:rPr lang="en-US" altLang="zh-CN" sz="1200" dirty="0" err="1">
                <a:latin typeface="Huawei Sans" panose="020C0503030203020204" pitchFamily="34" charset="0"/>
              </a:rPr>
              <a:t>Método</a:t>
            </a:r>
            <a:r>
              <a:rPr lang="en-US" altLang="zh-CN" sz="1200" dirty="0">
                <a:latin typeface="Huawei Sans" panose="020C0503030203020204" pitchFamily="34" charset="0"/>
              </a:rPr>
              <a:t> 3 (OTDR):</a:t>
            </a:r>
          </a:p>
          <a:p>
            <a:pPr lvl="2"/>
            <a:r>
              <a:rPr lang="pt-BR" altLang="zh-CN" sz="1200" dirty="0">
                <a:latin typeface="Huawei Sans" panose="020C0503030203020204" pitchFamily="34" charset="0"/>
              </a:rPr>
              <a:t>Se existir um </a:t>
            </a:r>
            <a:r>
              <a:rPr lang="pt-BR" altLang="zh-CN" sz="1200" dirty="0" err="1">
                <a:latin typeface="Huawei Sans" panose="020C0503030203020204" pitchFamily="34" charset="0"/>
              </a:rPr>
              <a:t>splitter</a:t>
            </a:r>
            <a:r>
              <a:rPr lang="pt-BR" altLang="zh-CN" sz="1200" dirty="0">
                <a:latin typeface="Huawei Sans" panose="020C0503030203020204" pitchFamily="34" charset="0"/>
              </a:rPr>
              <a:t> ótico no link, realizar um teste unidirecional do </a:t>
            </a:r>
            <a:r>
              <a:rPr lang="pt-BR" altLang="zh-CN" sz="1200" dirty="0" err="1">
                <a:latin typeface="Huawei Sans" panose="020C0503030203020204" pitchFamily="34" charset="0"/>
              </a:rPr>
              <a:t>back</a:t>
            </a:r>
            <a:r>
              <a:rPr lang="pt-BR" altLang="zh-CN" sz="1200" dirty="0">
                <a:latin typeface="Huawei Sans" panose="020C0503030203020204" pitchFamily="34" charset="0"/>
              </a:rPr>
              <a:t> </a:t>
            </a:r>
            <a:r>
              <a:rPr lang="pt-BR" altLang="zh-CN" sz="1200" dirty="0" err="1">
                <a:latin typeface="Huawei Sans" panose="020C0503030203020204" pitchFamily="34" charset="0"/>
              </a:rPr>
              <a:t>end</a:t>
            </a:r>
            <a:r>
              <a:rPr lang="pt-BR" altLang="zh-CN" sz="1200" dirty="0">
                <a:latin typeface="Huawei Sans" panose="020C0503030203020204" pitchFamily="34" charset="0"/>
              </a:rPr>
              <a:t> para o ODF</a:t>
            </a:r>
            <a:r>
              <a:rPr lang="en-US" altLang="zh-CN" sz="1200" dirty="0">
                <a:latin typeface="Huawei Sans" panose="020C0503030203020204" pitchFamily="34" charset="0"/>
              </a:rPr>
              <a:t>.</a:t>
            </a:r>
          </a:p>
          <a:p>
            <a:pPr lvl="2"/>
            <a:r>
              <a:rPr lang="pt-BR" altLang="zh-CN" sz="1200" dirty="0">
                <a:latin typeface="Huawei Sans" panose="020C0503030203020204" pitchFamily="34" charset="0"/>
              </a:rPr>
              <a:t>Se não existir um </a:t>
            </a:r>
            <a:r>
              <a:rPr lang="pt-BR" altLang="zh-CN" sz="1200" dirty="0" err="1">
                <a:latin typeface="Huawei Sans" panose="020C0503030203020204" pitchFamily="34" charset="0"/>
              </a:rPr>
              <a:t>splitter</a:t>
            </a:r>
            <a:r>
              <a:rPr lang="pt-BR" altLang="zh-CN" sz="1200" dirty="0">
                <a:latin typeface="Huawei Sans" panose="020C0503030203020204" pitchFamily="34" charset="0"/>
              </a:rPr>
              <a:t> ótico, efetuar o teste bidirecional</a:t>
            </a:r>
            <a:r>
              <a:rPr lang="en-US" altLang="zh-CN" sz="1200" dirty="0">
                <a:latin typeface="Huawei Sans" panose="020C0503030203020204" pitchFamily="34" charset="0"/>
              </a:rPr>
              <a:t>.</a:t>
            </a:r>
          </a:p>
          <a:p>
            <a:pPr marL="802479" lvl="2" indent="0">
              <a:buNone/>
            </a:pPr>
            <a:r>
              <a:rPr lang="pt-BR" altLang="zh-CN" sz="1200" dirty="0">
                <a:latin typeface="Huawei Sans" panose="020C0503030203020204" pitchFamily="34" charset="0"/>
              </a:rPr>
              <a:t>Não realizar os testes por secções para reduzir o custo do teste</a:t>
            </a:r>
            <a:r>
              <a:rPr lang="en-US" altLang="zh-CN" sz="1200" dirty="0">
                <a:latin typeface="Huawei Sans" panose="020C0503030203020204" pitchFamily="34" charset="0"/>
              </a:rPr>
              <a:t>s.</a:t>
            </a:r>
          </a:p>
          <a:p>
            <a:r>
              <a:rPr lang="pt-BR" altLang="zh-CN" sz="1600" dirty="0">
                <a:latin typeface="Huawei Sans" panose="020C0503030203020204" pitchFamily="34" charset="0"/>
              </a:rPr>
              <a:t>Entre os três modos de teste, o OLTS é o mais barato e fácil de utilizar</a:t>
            </a:r>
            <a:r>
              <a:rPr lang="en-US" altLang="zh-CN" sz="1600" dirty="0">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Teste de aprovação do link (3)</a:t>
            </a:r>
            <a:endParaRPr lang="en-US" dirty="0">
              <a:latin typeface="Huawei Sans" panose="020C0503030203020204" pitchFamily="34" charset="0"/>
            </a:endParaRPr>
          </a:p>
        </p:txBody>
      </p:sp>
      <p:cxnSp>
        <p:nvCxnSpPr>
          <p:cNvPr id="9" name="AutoShape 5"/>
          <p:cNvCxnSpPr>
            <a:cxnSpLocks noChangeShapeType="1"/>
          </p:cNvCxnSpPr>
          <p:nvPr/>
        </p:nvCxnSpPr>
        <p:spPr bwMode="auto">
          <a:xfrm>
            <a:off x="7970074" y="4446443"/>
            <a:ext cx="934989" cy="437641"/>
          </a:xfrm>
          <a:prstGeom prst="curvedConnector3">
            <a:avLst>
              <a:gd name="adj1" fmla="val 50000"/>
            </a:avLst>
          </a:prstGeom>
          <a:noFill/>
          <a:ln w="6350">
            <a:noFill/>
            <a:round/>
            <a:headEnd/>
            <a:tailEnd type="triangle" w="med" len="med"/>
          </a:ln>
        </p:spPr>
      </p:cxnSp>
      <p:sp>
        <p:nvSpPr>
          <p:cNvPr id="10" name="Line 17"/>
          <p:cNvSpPr>
            <a:spLocks noChangeShapeType="1"/>
          </p:cNvSpPr>
          <p:nvPr/>
        </p:nvSpPr>
        <p:spPr bwMode="auto">
          <a:xfrm>
            <a:off x="3848744" y="5231482"/>
            <a:ext cx="4607962" cy="0"/>
          </a:xfrm>
          <a:prstGeom prst="line">
            <a:avLst/>
          </a:prstGeom>
          <a:noFill/>
          <a:ln w="9525">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 name="Rectangle 18"/>
          <p:cNvSpPr>
            <a:spLocks noChangeArrowheads="1"/>
          </p:cNvSpPr>
          <p:nvPr/>
        </p:nvSpPr>
        <p:spPr bwMode="auto">
          <a:xfrm>
            <a:off x="3848744" y="5244385"/>
            <a:ext cx="4607962" cy="54019"/>
          </a:xfrm>
          <a:prstGeom prst="rect">
            <a:avLst/>
          </a:prstGeom>
          <a:pattFill prst="dashVert">
            <a:fgClr>
              <a:srgbClr val="969696"/>
            </a:fgClr>
            <a:bgClr>
              <a:schemeClr val="bg1"/>
            </a:bgClr>
          </a:patt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12" name="Group 25"/>
          <p:cNvGrpSpPr>
            <a:grpSpLocks/>
          </p:cNvGrpSpPr>
          <p:nvPr/>
        </p:nvGrpSpPr>
        <p:grpSpPr bwMode="auto">
          <a:xfrm>
            <a:off x="5063955" y="5230489"/>
            <a:ext cx="366340" cy="67752"/>
            <a:chOff x="2000" y="2700"/>
            <a:chExt cx="916" cy="278"/>
          </a:xfrm>
        </p:grpSpPr>
        <p:sp>
          <p:nvSpPr>
            <p:cNvPr id="1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1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18" name="Line 109"/>
          <p:cNvSpPr>
            <a:spLocks noChangeShapeType="1"/>
          </p:cNvSpPr>
          <p:nvPr/>
        </p:nvSpPr>
        <p:spPr bwMode="auto">
          <a:xfrm flipV="1">
            <a:off x="7419196" y="5231482"/>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9" name="Line 110"/>
          <p:cNvSpPr>
            <a:spLocks noChangeShapeType="1"/>
          </p:cNvSpPr>
          <p:nvPr/>
        </p:nvSpPr>
        <p:spPr bwMode="auto">
          <a:xfrm flipV="1">
            <a:off x="7531285" y="5231482"/>
            <a:ext cx="0" cy="141913"/>
          </a:xfrm>
          <a:prstGeom prst="line">
            <a:avLst/>
          </a:prstGeom>
          <a:noFill/>
          <a:ln w="25400">
            <a:solidFill>
              <a:schemeClr val="bg2"/>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0" name="Line 116"/>
          <p:cNvSpPr>
            <a:spLocks noChangeShapeType="1"/>
          </p:cNvSpPr>
          <p:nvPr/>
        </p:nvSpPr>
        <p:spPr bwMode="auto">
          <a:xfrm>
            <a:off x="7691218" y="5443869"/>
            <a:ext cx="1367"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1" name="Line 117"/>
          <p:cNvSpPr>
            <a:spLocks noChangeShapeType="1"/>
          </p:cNvSpPr>
          <p:nvPr/>
        </p:nvSpPr>
        <p:spPr bwMode="auto">
          <a:xfrm>
            <a:off x="8544191" y="5443869"/>
            <a:ext cx="6834" cy="415249"/>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2" name="Line 118"/>
          <p:cNvSpPr>
            <a:spLocks noChangeShapeType="1"/>
          </p:cNvSpPr>
          <p:nvPr/>
        </p:nvSpPr>
        <p:spPr bwMode="auto">
          <a:xfrm>
            <a:off x="3851477" y="5616364"/>
            <a:ext cx="3826071" cy="1831"/>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3" name="Line 120"/>
          <p:cNvSpPr>
            <a:spLocks noChangeShapeType="1"/>
          </p:cNvSpPr>
          <p:nvPr/>
        </p:nvSpPr>
        <p:spPr bwMode="auto">
          <a:xfrm flipV="1">
            <a:off x="7702153" y="5616364"/>
            <a:ext cx="852972"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24" name="Picture 127"/>
          <p:cNvPicPr>
            <a:picLocks noChangeAspect="1" noChangeArrowheads="1"/>
          </p:cNvPicPr>
          <p:nvPr/>
        </p:nvPicPr>
        <p:blipFill>
          <a:blip r:embed="rId3" cstate="print"/>
          <a:srcRect/>
          <a:stretch>
            <a:fillRect/>
          </a:stretch>
        </p:blipFill>
        <p:spPr bwMode="auto">
          <a:xfrm>
            <a:off x="8499081" y="5303932"/>
            <a:ext cx="128492" cy="45653"/>
          </a:xfrm>
          <a:prstGeom prst="rect">
            <a:avLst/>
          </a:prstGeom>
          <a:noFill/>
          <a:ln w="9525" algn="ctr">
            <a:noFill/>
            <a:miter lim="800000"/>
            <a:headEnd/>
            <a:tailEnd/>
          </a:ln>
        </p:spPr>
      </p:pic>
      <p:sp>
        <p:nvSpPr>
          <p:cNvPr id="25" name="Rectangle 128"/>
          <p:cNvSpPr>
            <a:spLocks noChangeArrowheads="1"/>
          </p:cNvSpPr>
          <p:nvPr/>
        </p:nvSpPr>
        <p:spPr bwMode="auto">
          <a:xfrm>
            <a:off x="4175921" y="5758866"/>
            <a:ext cx="3085189" cy="142829"/>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Secção de cabos de alimentação e distribuição</a:t>
            </a:r>
            <a:endParaRPr kumimoji="0" lang="en-US" sz="1200" dirty="0">
              <a:latin typeface="Huawei Sans" panose="020C0503030203020204" pitchFamily="34" charset="0"/>
              <a:cs typeface="Arial" pitchFamily="34" charset="0"/>
            </a:endParaRPr>
          </a:p>
        </p:txBody>
      </p:sp>
      <p:sp>
        <p:nvSpPr>
          <p:cNvPr id="26" name="Line 133"/>
          <p:cNvSpPr>
            <a:spLocks noChangeShapeType="1"/>
          </p:cNvSpPr>
          <p:nvPr/>
        </p:nvSpPr>
        <p:spPr bwMode="auto">
          <a:xfrm flipV="1">
            <a:off x="8551024" y="5161017"/>
            <a:ext cx="0" cy="130926"/>
          </a:xfrm>
          <a:prstGeom prst="line">
            <a:avLst/>
          </a:prstGeom>
          <a:noFill/>
          <a:ln w="190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27" name="Rectangle 134"/>
          <p:cNvSpPr>
            <a:spLocks noChangeArrowheads="1"/>
          </p:cNvSpPr>
          <p:nvPr/>
        </p:nvSpPr>
        <p:spPr bwMode="auto">
          <a:xfrm>
            <a:off x="8476508" y="4943591"/>
            <a:ext cx="129194" cy="369324"/>
          </a:xfrm>
          <a:prstGeom prst="rect">
            <a:avLst/>
          </a:prstGeom>
          <a:solidFill>
            <a:schemeClr val="folHlink"/>
          </a:solidFill>
          <a:ln w="9525" algn="ctr">
            <a:noFill/>
            <a:miter lim="800000"/>
            <a:headEnd/>
            <a:tailEnd/>
          </a:ln>
        </p:spPr>
        <p:txBody>
          <a:bodyPr wrap="square" lIns="91431" tIns="45716" rIns="91431" bIns="45716" anchor="ctr">
            <a:noAutofit/>
          </a:bodyPr>
          <a:lstStyle/>
          <a:p>
            <a:pPr algn="r" fontAlgn="ctr"/>
            <a:endParaRPr kumimoji="0" lang="en-US" altLang="zh-CN" dirty="0">
              <a:latin typeface="Huawei Sans" panose="020C0503030203020204" pitchFamily="34" charset="0"/>
            </a:endParaRPr>
          </a:p>
        </p:txBody>
      </p:sp>
      <p:grpSp>
        <p:nvGrpSpPr>
          <p:cNvPr id="28" name="Group 137"/>
          <p:cNvGrpSpPr>
            <a:grpSpLocks/>
          </p:cNvGrpSpPr>
          <p:nvPr/>
        </p:nvGrpSpPr>
        <p:grpSpPr bwMode="auto">
          <a:xfrm>
            <a:off x="8356919" y="4918855"/>
            <a:ext cx="470228" cy="422077"/>
            <a:chOff x="4513" y="370"/>
            <a:chExt cx="852" cy="905"/>
          </a:xfrm>
        </p:grpSpPr>
        <p:sp>
          <p:nvSpPr>
            <p:cNvPr id="29" name="Freeform 138"/>
            <p:cNvSpPr>
              <a:spLocks/>
            </p:cNvSpPr>
            <p:nvPr/>
          </p:nvSpPr>
          <p:spPr bwMode="auto">
            <a:xfrm>
              <a:off x="4513" y="370"/>
              <a:ext cx="852" cy="714"/>
            </a:xfrm>
            <a:custGeom>
              <a:avLst/>
              <a:gdLst>
                <a:gd name="T0" fmla="*/ 0 w 6351"/>
                <a:gd name="T1" fmla="*/ 0 h 4138"/>
                <a:gd name="T2" fmla="*/ 0 w 6351"/>
                <a:gd name="T3" fmla="*/ 0 h 4138"/>
                <a:gd name="T4" fmla="*/ 0 w 6351"/>
                <a:gd name="T5" fmla="*/ 0 h 4138"/>
                <a:gd name="T6" fmla="*/ 0 w 6351"/>
                <a:gd name="T7" fmla="*/ 0 h 4138"/>
                <a:gd name="T8" fmla="*/ 0 w 6351"/>
                <a:gd name="T9" fmla="*/ 0 h 4138"/>
                <a:gd name="T10" fmla="*/ 0 w 6351"/>
                <a:gd name="T11" fmla="*/ 0 h 4138"/>
                <a:gd name="T12" fmla="*/ 0 w 6351"/>
                <a:gd name="T13" fmla="*/ 0 h 4138"/>
                <a:gd name="T14" fmla="*/ 0 w 6351"/>
                <a:gd name="T15" fmla="*/ 0 h 4138"/>
                <a:gd name="T16" fmla="*/ 0 w 6351"/>
                <a:gd name="T17" fmla="*/ 0 h 4138"/>
                <a:gd name="T18" fmla="*/ 0 w 6351"/>
                <a:gd name="T19" fmla="*/ 0 h 4138"/>
                <a:gd name="T20" fmla="*/ 0 w 6351"/>
                <a:gd name="T21" fmla="*/ 0 h 4138"/>
                <a:gd name="T22" fmla="*/ 0 w 6351"/>
                <a:gd name="T23" fmla="*/ 0 h 4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51"/>
                <a:gd name="T37" fmla="*/ 0 h 4138"/>
                <a:gd name="T38" fmla="*/ 6351 w 6351"/>
                <a:gd name="T39" fmla="*/ 4138 h 4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51" h="4138">
                  <a:moveTo>
                    <a:pt x="584" y="4138"/>
                  </a:moveTo>
                  <a:lnTo>
                    <a:pt x="5800" y="4138"/>
                  </a:lnTo>
                  <a:lnTo>
                    <a:pt x="5800" y="1709"/>
                  </a:lnTo>
                  <a:lnTo>
                    <a:pt x="6351" y="1709"/>
                  </a:lnTo>
                  <a:lnTo>
                    <a:pt x="4963" y="1065"/>
                  </a:lnTo>
                  <a:lnTo>
                    <a:pt x="4963" y="8"/>
                  </a:lnTo>
                  <a:lnTo>
                    <a:pt x="4261" y="0"/>
                  </a:lnTo>
                  <a:lnTo>
                    <a:pt x="4261" y="686"/>
                  </a:lnTo>
                  <a:lnTo>
                    <a:pt x="3057" y="38"/>
                  </a:lnTo>
                  <a:lnTo>
                    <a:pt x="0" y="1709"/>
                  </a:lnTo>
                  <a:lnTo>
                    <a:pt x="584" y="1709"/>
                  </a:lnTo>
                  <a:lnTo>
                    <a:pt x="584" y="4138"/>
                  </a:lnTo>
                  <a:close/>
                </a:path>
              </a:pathLst>
            </a:custGeom>
            <a:noFill/>
            <a:ln w="25400" cmpd="sng">
              <a:solidFill>
                <a:schemeClr val="bg2"/>
              </a:solidFill>
              <a:prstDash val="solid"/>
              <a:round/>
              <a:headEnd/>
              <a:tailEnd/>
            </a:ln>
          </p:spPr>
          <p:txBody>
            <a:bodyPr wrap="square">
              <a:noAutofit/>
            </a:bodyPr>
            <a:lstStyle/>
            <a:p>
              <a:pPr fontAlgn="ctr"/>
              <a:endParaRPr lang="en-US" altLang="zh-TW" dirty="0">
                <a:latin typeface="Huawei Sans" panose="020C0503030203020204" pitchFamily="34" charset="0"/>
              </a:endParaRPr>
            </a:p>
          </p:txBody>
        </p:sp>
        <p:sp>
          <p:nvSpPr>
            <p:cNvPr id="30" name="Rectangle 139"/>
            <p:cNvSpPr>
              <a:spLocks noChangeArrowheads="1"/>
            </p:cNvSpPr>
            <p:nvPr/>
          </p:nvSpPr>
          <p:spPr bwMode="auto">
            <a:xfrm>
              <a:off x="4589" y="1083"/>
              <a:ext cx="706" cy="192"/>
            </a:xfrm>
            <a:prstGeom prst="rect">
              <a:avLst/>
            </a:prstGeom>
            <a:pattFill prst="pct20">
              <a:fgClr>
                <a:srgbClr val="C0C0C0"/>
              </a:fgClr>
              <a:bgClr>
                <a:schemeClr val="bg1"/>
              </a:bgClr>
            </a:pattFill>
            <a:ln w="25400" algn="ctr">
              <a:solidFill>
                <a:schemeClr val="bg2"/>
              </a:solidFill>
              <a:miter lim="800000"/>
              <a:headEnd/>
              <a:tailEnd/>
            </a:ln>
          </p:spPr>
          <p:txBody>
            <a:bodyPr wrap="square">
              <a:noAutofit/>
            </a:bodyPr>
            <a:lstStyle/>
            <a:p>
              <a:pPr algn="r" fontAlgn="ctr"/>
              <a:endParaRPr kumimoji="0" lang="en-US" altLang="zh-CN" dirty="0">
                <a:latin typeface="Huawei Sans" panose="020C0503030203020204" pitchFamily="34" charset="0"/>
              </a:endParaRPr>
            </a:p>
          </p:txBody>
        </p:sp>
        <p:pic>
          <p:nvPicPr>
            <p:cNvPr id="31" name="Picture 140"/>
            <p:cNvPicPr>
              <a:picLocks noChangeAspect="1" noChangeArrowheads="1"/>
            </p:cNvPicPr>
            <p:nvPr/>
          </p:nvPicPr>
          <p:blipFill>
            <a:blip r:embed="rId3" cstate="print"/>
            <a:srcRect/>
            <a:stretch>
              <a:fillRect/>
            </a:stretch>
          </p:blipFill>
          <p:spPr bwMode="auto">
            <a:xfrm>
              <a:off x="4604" y="935"/>
              <a:ext cx="189" cy="80"/>
            </a:xfrm>
            <a:prstGeom prst="rect">
              <a:avLst/>
            </a:prstGeom>
            <a:noFill/>
            <a:ln w="9525" algn="ctr">
              <a:noFill/>
              <a:miter lim="800000"/>
              <a:headEnd/>
              <a:tailEnd/>
            </a:ln>
          </p:spPr>
        </p:pic>
        <p:sp>
          <p:nvSpPr>
            <p:cNvPr id="32" name="Line 141"/>
            <p:cNvSpPr>
              <a:spLocks noChangeShapeType="1"/>
            </p:cNvSpPr>
            <p:nvPr/>
          </p:nvSpPr>
          <p:spPr bwMode="auto">
            <a:xfrm>
              <a:off x="4593" y="819"/>
              <a:ext cx="702" cy="0"/>
            </a:xfrm>
            <a:prstGeom prst="line">
              <a:avLst/>
            </a:prstGeom>
            <a:noFill/>
            <a:ln w="6350">
              <a:solidFill>
                <a:schemeClr val="bg2"/>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33" name="Rectangle 2221"/>
          <p:cNvSpPr>
            <a:spLocks noChangeArrowheads="1"/>
          </p:cNvSpPr>
          <p:nvPr/>
        </p:nvSpPr>
        <p:spPr bwMode="auto">
          <a:xfrm>
            <a:off x="5063955" y="5237436"/>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4" name="Rectangle 2221"/>
          <p:cNvSpPr>
            <a:spLocks noChangeArrowheads="1"/>
          </p:cNvSpPr>
          <p:nvPr/>
        </p:nvSpPr>
        <p:spPr bwMode="auto">
          <a:xfrm>
            <a:off x="6216287" y="5232474"/>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sp>
        <p:nvSpPr>
          <p:cNvPr id="35" name="Rectangle 2221"/>
          <p:cNvSpPr>
            <a:spLocks noChangeArrowheads="1"/>
          </p:cNvSpPr>
          <p:nvPr/>
        </p:nvSpPr>
        <p:spPr bwMode="auto">
          <a:xfrm>
            <a:off x="7145807" y="5234459"/>
            <a:ext cx="366340" cy="190438"/>
          </a:xfrm>
          <a:prstGeom prst="rect">
            <a:avLst/>
          </a:prstGeom>
          <a:noFill/>
          <a:ln w="9525">
            <a:solidFill>
              <a:schemeClr val="tx1"/>
            </a:solidFill>
            <a:miter lim="800000"/>
            <a:headEnd/>
            <a:tailEnd/>
          </a:ln>
        </p:spPr>
        <p:txBody>
          <a:bodyPr wrap="square" anchor="ctr">
            <a:noAutofit/>
          </a:bodyPr>
          <a:lstStyle/>
          <a:p>
            <a:pPr fontAlgn="ctr"/>
            <a:endParaRPr lang="en-US" altLang="zh-TW" dirty="0">
              <a:latin typeface="Huawei Sans" panose="020C0503030203020204" pitchFamily="34" charset="0"/>
            </a:endParaRPr>
          </a:p>
        </p:txBody>
      </p:sp>
      <p:grpSp>
        <p:nvGrpSpPr>
          <p:cNvPr id="36" name="Group 25"/>
          <p:cNvGrpSpPr>
            <a:grpSpLocks/>
          </p:cNvGrpSpPr>
          <p:nvPr/>
        </p:nvGrpSpPr>
        <p:grpSpPr bwMode="auto">
          <a:xfrm>
            <a:off x="6216287" y="5233467"/>
            <a:ext cx="366340" cy="67752"/>
            <a:chOff x="2000" y="2700"/>
            <a:chExt cx="916" cy="278"/>
          </a:xfrm>
        </p:grpSpPr>
        <p:sp>
          <p:nvSpPr>
            <p:cNvPr id="37"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38"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39"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0"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1"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grpSp>
        <p:nvGrpSpPr>
          <p:cNvPr id="42" name="Group 25"/>
          <p:cNvGrpSpPr>
            <a:grpSpLocks/>
          </p:cNvGrpSpPr>
          <p:nvPr/>
        </p:nvGrpSpPr>
        <p:grpSpPr bwMode="auto">
          <a:xfrm>
            <a:off x="7156743" y="5243392"/>
            <a:ext cx="366340" cy="67752"/>
            <a:chOff x="2000" y="2700"/>
            <a:chExt cx="916" cy="278"/>
          </a:xfrm>
        </p:grpSpPr>
        <p:sp>
          <p:nvSpPr>
            <p:cNvPr id="43" name="Rectangle 26"/>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p>
              <a:pPr algn="r" fontAlgn="ctr"/>
              <a:endParaRPr kumimoji="0" lang="en-US" altLang="zh-CN" dirty="0">
                <a:latin typeface="Huawei Sans" panose="020C0503030203020204" pitchFamily="34" charset="0"/>
              </a:endParaRPr>
            </a:p>
          </p:txBody>
        </p:sp>
        <p:sp>
          <p:nvSpPr>
            <p:cNvPr id="44" name="Line 27"/>
            <p:cNvSpPr>
              <a:spLocks noChangeShapeType="1"/>
            </p:cNvSpPr>
            <p:nvPr/>
          </p:nvSpPr>
          <p:spPr bwMode="auto">
            <a:xfrm>
              <a:off x="2000" y="2763"/>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5" name="Line 28"/>
            <p:cNvSpPr>
              <a:spLocks noChangeShapeType="1"/>
            </p:cNvSpPr>
            <p:nvPr/>
          </p:nvSpPr>
          <p:spPr bwMode="auto">
            <a:xfrm>
              <a:off x="2336"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6" name="Line 29"/>
            <p:cNvSpPr>
              <a:spLocks noChangeShapeType="1"/>
            </p:cNvSpPr>
            <p:nvPr/>
          </p:nvSpPr>
          <p:spPr bwMode="auto">
            <a:xfrm flipH="1">
              <a:off x="2000" y="2909"/>
              <a:ext cx="916" cy="0"/>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47" name="Line 30"/>
            <p:cNvSpPr>
              <a:spLocks noChangeShapeType="1"/>
            </p:cNvSpPr>
            <p:nvPr/>
          </p:nvSpPr>
          <p:spPr bwMode="auto">
            <a:xfrm>
              <a:off x="2584" y="2763"/>
              <a:ext cx="0" cy="146"/>
            </a:xfrm>
            <a:prstGeom prst="line">
              <a:avLst/>
            </a:prstGeom>
            <a:noFill/>
            <a:ln w="9525">
              <a:solidFill>
                <a:schemeClr val="tx1"/>
              </a:solidFill>
              <a:round/>
              <a:headEnd/>
              <a:tailEnd/>
            </a:ln>
          </p:spPr>
          <p:txBody>
            <a:bodyPr wrap="square">
              <a:noAutofit/>
            </a:bodyPr>
            <a:lstStyle/>
            <a:p>
              <a:pPr fontAlgn="ctr"/>
              <a:endParaRPr lang="en-US" altLang="zh-TW" dirty="0">
                <a:latin typeface="Huawei Sans" panose="020C0503030203020204" pitchFamily="34" charset="0"/>
              </a:endParaRPr>
            </a:p>
          </p:txBody>
        </p:sp>
      </p:grpSp>
      <p:sp>
        <p:nvSpPr>
          <p:cNvPr id="48" name="Rectangle 124"/>
          <p:cNvSpPr>
            <a:spLocks noChangeArrowheads="1"/>
          </p:cNvSpPr>
          <p:nvPr/>
        </p:nvSpPr>
        <p:spPr bwMode="auto">
          <a:xfrm>
            <a:off x="4855141" y="4767931"/>
            <a:ext cx="825969" cy="155454"/>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Huawei Sans" panose="020C0503030203020204" pitchFamily="34" charset="0"/>
              </a:rPr>
              <a:t>Manhole A</a:t>
            </a:r>
          </a:p>
        </p:txBody>
      </p:sp>
      <p:sp>
        <p:nvSpPr>
          <p:cNvPr id="49" name="Line 169"/>
          <p:cNvSpPr>
            <a:spLocks noChangeShapeType="1"/>
          </p:cNvSpPr>
          <p:nvPr/>
        </p:nvSpPr>
        <p:spPr bwMode="auto">
          <a:xfrm>
            <a:off x="5237557" y="4989581"/>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0" name="Oval 209"/>
          <p:cNvSpPr/>
          <p:nvPr/>
        </p:nvSpPr>
        <p:spPr bwMode="auto">
          <a:xfrm>
            <a:off x="5128201" y="5330729"/>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1" name="TextBox 117"/>
          <p:cNvSpPr txBox="1">
            <a:spLocks noChangeArrowheads="1"/>
          </p:cNvSpPr>
          <p:nvPr/>
        </p:nvSpPr>
        <p:spPr bwMode="auto">
          <a:xfrm>
            <a:off x="7036764" y="4696908"/>
            <a:ext cx="882422" cy="288693"/>
          </a:xfrm>
          <a:prstGeom prst="rect">
            <a:avLst/>
          </a:prstGeom>
          <a:noFill/>
          <a:ln w="12700">
            <a:noFill/>
            <a:miter lim="800000"/>
            <a:headEnd/>
            <a:tailEnd/>
          </a:ln>
        </p:spPr>
        <p:txBody>
          <a:bodyPr wrap="square" lIns="0" tIns="0" rIns="0" bIns="0" anchor="ctr">
            <a:noAutofit/>
          </a:bodyPr>
          <a:lstStyle>
            <a:defPPr>
              <a:defRPr lang="zh-CN"/>
            </a:defPPr>
            <a:lvl1pPr algn="ctr" defTabSz="2898775">
              <a:defRPr sz="1200">
                <a:latin typeface="Huawei Sans" panose="020C0503030203020204" pitchFamily="34" charset="0"/>
                <a:ea typeface="SimHei" pitchFamily="49" charset="-122"/>
                <a:cs typeface="Huawei Sans" panose="020C0503030203020204" pitchFamily="34" charset="0"/>
              </a:defRPr>
            </a:lvl1pPr>
          </a:lstStyle>
          <a:p>
            <a:pPr fontAlgn="ctr"/>
            <a:r>
              <a:rPr lang="en-US" dirty="0">
                <a:latin typeface="Huawei Sans" panose="020C0503030203020204" pitchFamily="34" charset="0"/>
                <a:ea typeface="+mn-ea"/>
              </a:rPr>
              <a:t>Manhole C</a:t>
            </a:r>
          </a:p>
        </p:txBody>
      </p:sp>
      <p:sp>
        <p:nvSpPr>
          <p:cNvPr id="52" name="Line 169"/>
          <p:cNvSpPr>
            <a:spLocks noChangeShapeType="1"/>
          </p:cNvSpPr>
          <p:nvPr/>
        </p:nvSpPr>
        <p:spPr bwMode="auto">
          <a:xfrm>
            <a:off x="7341280" y="5088781"/>
            <a:ext cx="0" cy="188965"/>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53" name="Oval 95"/>
          <p:cNvSpPr/>
          <p:nvPr/>
        </p:nvSpPr>
        <p:spPr bwMode="auto">
          <a:xfrm>
            <a:off x="6290103" y="5324774"/>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4" name="Line 32"/>
          <p:cNvSpPr>
            <a:spLocks noChangeShapeType="1"/>
          </p:cNvSpPr>
          <p:nvPr/>
        </p:nvSpPr>
        <p:spPr bwMode="auto">
          <a:xfrm flipV="1">
            <a:off x="7379555" y="5357524"/>
            <a:ext cx="1094920" cy="11903"/>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55" name="Oval 99"/>
          <p:cNvSpPr/>
          <p:nvPr/>
        </p:nvSpPr>
        <p:spPr bwMode="auto">
          <a:xfrm>
            <a:off x="7255163" y="5327751"/>
            <a:ext cx="222812" cy="78739"/>
          </a:xfrm>
          <a:prstGeom prst="ellipse">
            <a:avLst/>
          </a:prstGeom>
          <a:solidFill>
            <a:schemeClr val="accent6"/>
          </a:solidFill>
          <a:ln>
            <a:noFill/>
          </a:ln>
          <a:effectLst/>
        </p:spPr>
        <p:txBody>
          <a:bodyPr wrap="square">
            <a:noAutofit/>
          </a:bodyPr>
          <a:lstStyle/>
          <a:p>
            <a:pPr fontAlgn="ctr">
              <a:buClr>
                <a:srgbClr val="CC9900"/>
              </a:buClr>
              <a:buFont typeface="Wingdings" pitchFamily="2" charset="2"/>
              <a:buChar char="n"/>
              <a:defRPr/>
            </a:pPr>
            <a:endParaRPr kumimoji="0" lang="en-US" altLang="zh-TW" dirty="0">
              <a:latin typeface="Huawei Sans" panose="020C0503030203020204" pitchFamily="34" charset="0"/>
            </a:endParaRPr>
          </a:p>
        </p:txBody>
      </p:sp>
      <p:sp>
        <p:nvSpPr>
          <p:cNvPr id="56" name="Line 32"/>
          <p:cNvSpPr>
            <a:spLocks noChangeShapeType="1"/>
          </p:cNvSpPr>
          <p:nvPr/>
        </p:nvSpPr>
        <p:spPr bwMode="auto">
          <a:xfrm flipV="1">
            <a:off x="8451238" y="5242398"/>
            <a:ext cx="4100" cy="121771"/>
          </a:xfrm>
          <a:prstGeom prst="line">
            <a:avLst/>
          </a:prstGeom>
          <a:noFill/>
          <a:ln w="28575">
            <a:solidFill>
              <a:srgbClr val="33CC33"/>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grpSp>
        <p:nvGrpSpPr>
          <p:cNvPr id="57" name="Group 173"/>
          <p:cNvGrpSpPr>
            <a:grpSpLocks/>
          </p:cNvGrpSpPr>
          <p:nvPr/>
        </p:nvGrpSpPr>
        <p:grpSpPr bwMode="auto">
          <a:xfrm>
            <a:off x="6661017" y="5006633"/>
            <a:ext cx="257602" cy="207834"/>
            <a:chOff x="2555" y="2324"/>
            <a:chExt cx="232" cy="227"/>
          </a:xfrm>
        </p:grpSpPr>
        <p:grpSp>
          <p:nvGrpSpPr>
            <p:cNvPr id="58" name="Group 164"/>
            <p:cNvGrpSpPr>
              <a:grpSpLocks/>
            </p:cNvGrpSpPr>
            <p:nvPr/>
          </p:nvGrpSpPr>
          <p:grpSpPr bwMode="auto">
            <a:xfrm>
              <a:off x="2555" y="2324"/>
              <a:ext cx="232" cy="227"/>
              <a:chOff x="2555" y="2324"/>
              <a:chExt cx="232" cy="227"/>
            </a:xfrm>
          </p:grpSpPr>
          <p:sp>
            <p:nvSpPr>
              <p:cNvPr id="67" name="Freeform 158"/>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8" name="Freeform 159"/>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9" name="Freeform 160"/>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0" name="Freeform 161"/>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1" name="Freeform 162"/>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2" name="Line 163"/>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59" name="Group 167"/>
            <p:cNvGrpSpPr>
              <a:grpSpLocks/>
            </p:cNvGrpSpPr>
            <p:nvPr/>
          </p:nvGrpSpPr>
          <p:grpSpPr bwMode="auto">
            <a:xfrm>
              <a:off x="2569" y="2362"/>
              <a:ext cx="75" cy="179"/>
              <a:chOff x="2569" y="2362"/>
              <a:chExt cx="75" cy="179"/>
            </a:xfrm>
          </p:grpSpPr>
          <p:sp>
            <p:nvSpPr>
              <p:cNvPr id="65" name="Rectangle 165"/>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6" name="Rectangle 166"/>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60" name="Group 170"/>
            <p:cNvGrpSpPr>
              <a:grpSpLocks/>
            </p:cNvGrpSpPr>
            <p:nvPr/>
          </p:nvGrpSpPr>
          <p:grpSpPr bwMode="auto">
            <a:xfrm>
              <a:off x="2663" y="2362"/>
              <a:ext cx="76" cy="179"/>
              <a:chOff x="2663" y="2362"/>
              <a:chExt cx="76" cy="179"/>
            </a:xfrm>
          </p:grpSpPr>
          <p:sp>
            <p:nvSpPr>
              <p:cNvPr id="63" name="Rectangle 168"/>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4" name="Rectangle 169"/>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61" name="Line 171"/>
            <p:cNvSpPr>
              <a:spLocks noChangeShapeType="1"/>
            </p:cNvSpPr>
            <p:nvPr/>
          </p:nvSpPr>
          <p:spPr bwMode="auto">
            <a:xfrm>
              <a:off x="2632" y="2443"/>
              <a:ext cx="1" cy="8"/>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62" name="Line 172"/>
            <p:cNvSpPr>
              <a:spLocks noChangeShapeType="1"/>
            </p:cNvSpPr>
            <p:nvPr/>
          </p:nvSpPr>
          <p:spPr bwMode="auto">
            <a:xfrm>
              <a:off x="2672" y="2444"/>
              <a:ext cx="1" cy="9"/>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73" name="Group 176"/>
          <p:cNvGrpSpPr>
            <a:grpSpLocks/>
          </p:cNvGrpSpPr>
          <p:nvPr/>
        </p:nvGrpSpPr>
        <p:grpSpPr bwMode="auto">
          <a:xfrm>
            <a:off x="6723197" y="5076106"/>
            <a:ext cx="97711" cy="90641"/>
            <a:chOff x="2611" y="2394"/>
            <a:chExt cx="88" cy="99"/>
          </a:xfrm>
        </p:grpSpPr>
        <p:pic>
          <p:nvPicPr>
            <p:cNvPr id="74" name="Picture 174"/>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75" name="Picture 175"/>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sp>
        <p:nvSpPr>
          <p:cNvPr id="76" name="Rectangle 346"/>
          <p:cNvSpPr>
            <a:spLocks noChangeArrowheads="1"/>
          </p:cNvSpPr>
          <p:nvPr/>
        </p:nvSpPr>
        <p:spPr bwMode="auto">
          <a:xfrm>
            <a:off x="6526284" y="4818993"/>
            <a:ext cx="529957" cy="1846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rgbClr val="000000"/>
                </a:solidFill>
                <a:latin typeface="Huawei Sans" panose="020C0503030203020204" pitchFamily="34" charset="0"/>
                <a:cs typeface="Huawei Sans" panose="020C0503030203020204" pitchFamily="34" charset="0"/>
              </a:rPr>
              <a:t>FDT</a:t>
            </a:r>
          </a:p>
        </p:txBody>
      </p:sp>
      <p:grpSp>
        <p:nvGrpSpPr>
          <p:cNvPr id="77" name="Group 518"/>
          <p:cNvGrpSpPr>
            <a:grpSpLocks/>
          </p:cNvGrpSpPr>
          <p:nvPr/>
        </p:nvGrpSpPr>
        <p:grpSpPr bwMode="auto">
          <a:xfrm>
            <a:off x="6661017" y="5006633"/>
            <a:ext cx="257602" cy="207834"/>
            <a:chOff x="2555" y="2324"/>
            <a:chExt cx="232" cy="227"/>
          </a:xfrm>
        </p:grpSpPr>
        <p:sp>
          <p:nvSpPr>
            <p:cNvPr id="78" name="Freeform 512"/>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79" name="Freeform 513"/>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0" name="Freeform 514"/>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1" name="Freeform 515"/>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2" name="Freeform 516"/>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3" name="Line 517"/>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4" name="Group 521"/>
          <p:cNvGrpSpPr>
            <a:grpSpLocks/>
          </p:cNvGrpSpPr>
          <p:nvPr/>
        </p:nvGrpSpPr>
        <p:grpSpPr bwMode="auto">
          <a:xfrm>
            <a:off x="6676562" y="5044347"/>
            <a:ext cx="83277" cy="163887"/>
            <a:chOff x="2569" y="2362"/>
            <a:chExt cx="75" cy="179"/>
          </a:xfrm>
        </p:grpSpPr>
        <p:sp>
          <p:nvSpPr>
            <p:cNvPr id="85" name="Rectangle 519"/>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6" name="Rectangle 520"/>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87" name="Group 524"/>
          <p:cNvGrpSpPr>
            <a:grpSpLocks/>
          </p:cNvGrpSpPr>
          <p:nvPr/>
        </p:nvGrpSpPr>
        <p:grpSpPr bwMode="auto">
          <a:xfrm>
            <a:off x="6780935" y="5044347"/>
            <a:ext cx="84387" cy="163887"/>
            <a:chOff x="2663" y="2362"/>
            <a:chExt cx="76" cy="179"/>
          </a:xfrm>
        </p:grpSpPr>
        <p:sp>
          <p:nvSpPr>
            <p:cNvPr id="88" name="Rectangle 522"/>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89" name="Rectangle 523"/>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90" name="Line 525"/>
          <p:cNvSpPr>
            <a:spLocks noChangeShapeType="1"/>
          </p:cNvSpPr>
          <p:nvPr/>
        </p:nvSpPr>
        <p:spPr bwMode="auto">
          <a:xfrm>
            <a:off x="6746514" y="5124736"/>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1" name="Line 526"/>
          <p:cNvSpPr>
            <a:spLocks noChangeShapeType="1"/>
          </p:cNvSpPr>
          <p:nvPr/>
        </p:nvSpPr>
        <p:spPr bwMode="auto">
          <a:xfrm>
            <a:off x="6790928" y="5125728"/>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92" name="Group 533"/>
          <p:cNvGrpSpPr>
            <a:grpSpLocks/>
          </p:cNvGrpSpPr>
          <p:nvPr/>
        </p:nvGrpSpPr>
        <p:grpSpPr bwMode="auto">
          <a:xfrm>
            <a:off x="6661017" y="5006633"/>
            <a:ext cx="257602" cy="207834"/>
            <a:chOff x="2555" y="2324"/>
            <a:chExt cx="232" cy="227"/>
          </a:xfrm>
        </p:grpSpPr>
        <p:sp>
          <p:nvSpPr>
            <p:cNvPr id="93" name="Freeform 527"/>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4" name="Freeform 528"/>
            <p:cNvSpPr>
              <a:spLocks/>
            </p:cNvSpPr>
            <p:nvPr/>
          </p:nvSpPr>
          <p:spPr bwMode="auto">
            <a:xfrm>
              <a:off x="2555" y="2324"/>
              <a:ext cx="232" cy="31"/>
            </a:xfrm>
            <a:custGeom>
              <a:avLst/>
              <a:gdLst/>
              <a:ahLst/>
              <a:cxnLst>
                <a:cxn ang="0">
                  <a:pos x="0" y="31"/>
                </a:cxn>
                <a:cxn ang="0">
                  <a:pos x="201" y="31"/>
                </a:cxn>
                <a:cxn ang="0">
                  <a:pos x="232" y="0"/>
                </a:cxn>
                <a:cxn ang="0">
                  <a:pos x="30" y="0"/>
                </a:cxn>
                <a:cxn ang="0">
                  <a:pos x="0" y="31"/>
                </a:cxn>
              </a:cxnLst>
              <a:rect l="0" t="0" r="r" b="b"/>
              <a:pathLst>
                <a:path w="232" h="31">
                  <a:moveTo>
                    <a:pt x="0" y="31"/>
                  </a:moveTo>
                  <a:lnTo>
                    <a:pt x="201" y="31"/>
                  </a:lnTo>
                  <a:lnTo>
                    <a:pt x="232" y="0"/>
                  </a:lnTo>
                  <a:lnTo>
                    <a:pt x="30" y="0"/>
                  </a:lnTo>
                  <a:lnTo>
                    <a:pt x="0" y="31"/>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5" name="Freeform 529"/>
            <p:cNvSpPr>
              <a:spLocks/>
            </p:cNvSpPr>
            <p:nvPr/>
          </p:nvSpPr>
          <p:spPr bwMode="auto">
            <a:xfrm>
              <a:off x="2756" y="2324"/>
              <a:ext cx="31" cy="227"/>
            </a:xfrm>
            <a:custGeom>
              <a:avLst/>
              <a:gdLst/>
              <a:ahLst/>
              <a:cxnLst>
                <a:cxn ang="0">
                  <a:pos x="0" y="31"/>
                </a:cxn>
                <a:cxn ang="0">
                  <a:pos x="31" y="0"/>
                </a:cxn>
                <a:cxn ang="0">
                  <a:pos x="31" y="197"/>
                </a:cxn>
                <a:cxn ang="0">
                  <a:pos x="0" y="227"/>
                </a:cxn>
                <a:cxn ang="0">
                  <a:pos x="0" y="31"/>
                </a:cxn>
              </a:cxnLst>
              <a:rect l="0" t="0" r="r" b="b"/>
              <a:pathLst>
                <a:path w="31" h="227">
                  <a:moveTo>
                    <a:pt x="0" y="31"/>
                  </a:moveTo>
                  <a:lnTo>
                    <a:pt x="31" y="0"/>
                  </a:lnTo>
                  <a:lnTo>
                    <a:pt x="31" y="197"/>
                  </a:lnTo>
                  <a:lnTo>
                    <a:pt x="0" y="227"/>
                  </a:lnTo>
                  <a:lnTo>
                    <a:pt x="0" y="31"/>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6" name="Freeform 530"/>
            <p:cNvSpPr>
              <a:spLocks/>
            </p:cNvSpPr>
            <p:nvPr/>
          </p:nvSpPr>
          <p:spPr bwMode="auto">
            <a:xfrm>
              <a:off x="2555" y="2324"/>
              <a:ext cx="232" cy="227"/>
            </a:xfrm>
            <a:custGeom>
              <a:avLst/>
              <a:gdLst/>
              <a:ahLst/>
              <a:cxnLst>
                <a:cxn ang="0">
                  <a:pos x="30" y="0"/>
                </a:cxn>
                <a:cxn ang="0">
                  <a:pos x="0" y="31"/>
                </a:cxn>
                <a:cxn ang="0">
                  <a:pos x="0" y="227"/>
                </a:cxn>
                <a:cxn ang="0">
                  <a:pos x="201" y="227"/>
                </a:cxn>
                <a:cxn ang="0">
                  <a:pos x="232" y="197"/>
                </a:cxn>
                <a:cxn ang="0">
                  <a:pos x="232" y="0"/>
                </a:cxn>
                <a:cxn ang="0">
                  <a:pos x="30" y="0"/>
                </a:cxn>
              </a:cxnLst>
              <a:rect l="0" t="0" r="r" b="b"/>
              <a:pathLst>
                <a:path w="232" h="227">
                  <a:moveTo>
                    <a:pt x="30" y="0"/>
                  </a:moveTo>
                  <a:lnTo>
                    <a:pt x="0" y="31"/>
                  </a:lnTo>
                  <a:lnTo>
                    <a:pt x="0" y="227"/>
                  </a:lnTo>
                  <a:lnTo>
                    <a:pt x="201" y="227"/>
                  </a:lnTo>
                  <a:lnTo>
                    <a:pt x="232" y="197"/>
                  </a:lnTo>
                  <a:lnTo>
                    <a:pt x="232" y="0"/>
                  </a:lnTo>
                  <a:lnTo>
                    <a:pt x="30" y="0"/>
                  </a:lnTo>
                  <a:close/>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7" name="Freeform 531"/>
            <p:cNvSpPr>
              <a:spLocks/>
            </p:cNvSpPr>
            <p:nvPr/>
          </p:nvSpPr>
          <p:spPr bwMode="auto">
            <a:xfrm>
              <a:off x="2555" y="2324"/>
              <a:ext cx="232" cy="31"/>
            </a:xfrm>
            <a:custGeom>
              <a:avLst/>
              <a:gdLst/>
              <a:ahLst/>
              <a:cxnLst>
                <a:cxn ang="0">
                  <a:pos x="0" y="31"/>
                </a:cxn>
                <a:cxn ang="0">
                  <a:pos x="201" y="31"/>
                </a:cxn>
                <a:cxn ang="0">
                  <a:pos x="232" y="0"/>
                </a:cxn>
              </a:cxnLst>
              <a:rect l="0" t="0" r="r" b="b"/>
              <a:pathLst>
                <a:path w="232" h="31">
                  <a:moveTo>
                    <a:pt x="0" y="31"/>
                  </a:moveTo>
                  <a:lnTo>
                    <a:pt x="201" y="31"/>
                  </a:lnTo>
                  <a:lnTo>
                    <a:pt x="232" y="0"/>
                  </a:lnTo>
                </a:path>
              </a:pathLst>
            </a:cu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98" name="Line 532"/>
            <p:cNvSpPr>
              <a:spLocks noChangeShapeType="1"/>
            </p:cNvSpPr>
            <p:nvPr/>
          </p:nvSpPr>
          <p:spPr bwMode="auto">
            <a:xfrm>
              <a:off x="2756" y="2355"/>
              <a:ext cx="1" cy="196"/>
            </a:xfrm>
            <a:prstGeom prst="line">
              <a:avLst/>
            </a:prstGeom>
            <a:no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99" name="Group 536"/>
          <p:cNvGrpSpPr>
            <a:grpSpLocks/>
          </p:cNvGrpSpPr>
          <p:nvPr/>
        </p:nvGrpSpPr>
        <p:grpSpPr bwMode="auto">
          <a:xfrm>
            <a:off x="6676562" y="5044347"/>
            <a:ext cx="83277" cy="163887"/>
            <a:chOff x="2569" y="2362"/>
            <a:chExt cx="75" cy="179"/>
          </a:xfrm>
        </p:grpSpPr>
        <p:sp>
          <p:nvSpPr>
            <p:cNvPr id="100" name="Rectangle 534"/>
            <p:cNvSpPr>
              <a:spLocks noChangeArrowheads="1"/>
            </p:cNvSpPr>
            <p:nvPr/>
          </p:nvSpPr>
          <p:spPr bwMode="auto">
            <a:xfrm>
              <a:off x="2569" y="2362"/>
              <a:ext cx="75"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1" name="Rectangle 535"/>
            <p:cNvSpPr>
              <a:spLocks noChangeArrowheads="1"/>
            </p:cNvSpPr>
            <p:nvPr/>
          </p:nvSpPr>
          <p:spPr bwMode="auto">
            <a:xfrm>
              <a:off x="2569" y="2362"/>
              <a:ext cx="75"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grpSp>
        <p:nvGrpSpPr>
          <p:cNvPr id="102" name="Group 539"/>
          <p:cNvGrpSpPr>
            <a:grpSpLocks/>
          </p:cNvGrpSpPr>
          <p:nvPr/>
        </p:nvGrpSpPr>
        <p:grpSpPr bwMode="auto">
          <a:xfrm>
            <a:off x="6780935" y="5044347"/>
            <a:ext cx="84387" cy="163887"/>
            <a:chOff x="2663" y="2362"/>
            <a:chExt cx="76" cy="179"/>
          </a:xfrm>
        </p:grpSpPr>
        <p:sp>
          <p:nvSpPr>
            <p:cNvPr id="103" name="Rectangle 537"/>
            <p:cNvSpPr>
              <a:spLocks noChangeArrowheads="1"/>
            </p:cNvSpPr>
            <p:nvPr/>
          </p:nvSpPr>
          <p:spPr bwMode="auto">
            <a:xfrm>
              <a:off x="2663" y="2362"/>
              <a:ext cx="76" cy="179"/>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4" name="Rectangle 538"/>
            <p:cNvSpPr>
              <a:spLocks noChangeArrowheads="1"/>
            </p:cNvSpPr>
            <p:nvPr/>
          </p:nvSpPr>
          <p:spPr bwMode="auto">
            <a:xfrm>
              <a:off x="2663" y="2362"/>
              <a:ext cx="76" cy="179"/>
            </a:xfrm>
            <a:prstGeom prst="rect">
              <a:avLst/>
            </a:prstGeom>
            <a:noFill/>
            <a:ln w="14288" cap="rnd">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sp>
        <p:nvSpPr>
          <p:cNvPr id="105" name="Line 540"/>
          <p:cNvSpPr>
            <a:spLocks noChangeShapeType="1"/>
          </p:cNvSpPr>
          <p:nvPr/>
        </p:nvSpPr>
        <p:spPr bwMode="auto">
          <a:xfrm>
            <a:off x="6746514" y="5124736"/>
            <a:ext cx="1111" cy="7325"/>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sp>
        <p:nvSpPr>
          <p:cNvPr id="106" name="Line 541"/>
          <p:cNvSpPr>
            <a:spLocks noChangeShapeType="1"/>
          </p:cNvSpPr>
          <p:nvPr/>
        </p:nvSpPr>
        <p:spPr bwMode="auto">
          <a:xfrm>
            <a:off x="6790928" y="5125728"/>
            <a:ext cx="1111" cy="8240"/>
          </a:xfrm>
          <a:prstGeom prst="line">
            <a:avLst/>
          </a:prstGeom>
          <a:noFill/>
          <a:ln w="14288" cap="flat">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pPr fontAlgn="ctr"/>
            <a:endParaRPr lang="en-US" altLang="zh-TW" dirty="0">
              <a:latin typeface="Huawei Sans" panose="020C0503030203020204" pitchFamily="34" charset="0"/>
            </a:endParaRPr>
          </a:p>
        </p:txBody>
      </p:sp>
      <p:grpSp>
        <p:nvGrpSpPr>
          <p:cNvPr id="107" name="Group 544"/>
          <p:cNvGrpSpPr>
            <a:grpSpLocks/>
          </p:cNvGrpSpPr>
          <p:nvPr/>
        </p:nvGrpSpPr>
        <p:grpSpPr bwMode="auto">
          <a:xfrm>
            <a:off x="6723197" y="5076106"/>
            <a:ext cx="97711" cy="90641"/>
            <a:chOff x="2611" y="2394"/>
            <a:chExt cx="88" cy="99"/>
          </a:xfrm>
        </p:grpSpPr>
        <p:pic>
          <p:nvPicPr>
            <p:cNvPr id="108" name="Picture 542"/>
            <p:cNvPicPr>
              <a:picLocks noChangeAspect="1" noChangeArrowheads="1"/>
            </p:cNvPicPr>
            <p:nvPr/>
          </p:nvPicPr>
          <p:blipFill>
            <a:blip r:embed="rId4" cstate="print"/>
            <a:srcRect/>
            <a:stretch>
              <a:fillRect/>
            </a:stretch>
          </p:blipFill>
          <p:spPr bwMode="auto">
            <a:xfrm>
              <a:off x="2611" y="2394"/>
              <a:ext cx="88" cy="99"/>
            </a:xfrm>
            <a:prstGeom prst="rect">
              <a:avLst/>
            </a:prstGeom>
            <a:noFill/>
            <a:ln w="9525">
              <a:noFill/>
              <a:miter lim="800000"/>
              <a:headEnd/>
              <a:tailEnd/>
            </a:ln>
          </p:spPr>
        </p:pic>
        <p:pic>
          <p:nvPicPr>
            <p:cNvPr id="109" name="Picture 543"/>
            <p:cNvPicPr>
              <a:picLocks noChangeAspect="1" noChangeArrowheads="1"/>
            </p:cNvPicPr>
            <p:nvPr/>
          </p:nvPicPr>
          <p:blipFill>
            <a:blip r:embed="rId5" cstate="print"/>
            <a:srcRect/>
            <a:stretch>
              <a:fillRect/>
            </a:stretch>
          </p:blipFill>
          <p:spPr bwMode="auto">
            <a:xfrm>
              <a:off x="2611" y="2394"/>
              <a:ext cx="88" cy="99"/>
            </a:xfrm>
            <a:prstGeom prst="rect">
              <a:avLst/>
            </a:prstGeom>
            <a:noFill/>
            <a:ln w="9525">
              <a:noFill/>
              <a:miter lim="800000"/>
              <a:headEnd/>
              <a:tailEnd/>
            </a:ln>
          </p:spPr>
        </p:pic>
      </p:grpSp>
      <p:cxnSp>
        <p:nvCxnSpPr>
          <p:cNvPr id="110" name="肘形接點 174"/>
          <p:cNvCxnSpPr>
            <a:stCxn id="53" idx="6"/>
            <a:endCxn id="101" idx="2"/>
          </p:cNvCxnSpPr>
          <p:nvPr/>
        </p:nvCxnSpPr>
        <p:spPr bwMode="auto">
          <a:xfrm flipV="1">
            <a:off x="6512914" y="5208234"/>
            <a:ext cx="205287" cy="155910"/>
          </a:xfrm>
          <a:prstGeom prst="bentConnector2">
            <a:avLst/>
          </a:prstGeom>
          <a:noFill/>
          <a:ln w="25400">
            <a:solidFill>
              <a:schemeClr val="accent1">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肘形接點 174"/>
          <p:cNvCxnSpPr>
            <a:stCxn id="55" idx="2"/>
            <a:endCxn id="104" idx="2"/>
          </p:cNvCxnSpPr>
          <p:nvPr/>
        </p:nvCxnSpPr>
        <p:spPr bwMode="auto">
          <a:xfrm rot="10800000">
            <a:off x="6823129" y="5208234"/>
            <a:ext cx="432035" cy="158887"/>
          </a:xfrm>
          <a:prstGeom prst="bentConnector2">
            <a:avLst/>
          </a:prstGeom>
          <a:noFill/>
          <a:ln w="2540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tangle 6"/>
          <p:cNvSpPr>
            <a:spLocks noChangeArrowheads="1"/>
          </p:cNvSpPr>
          <p:nvPr/>
        </p:nvSpPr>
        <p:spPr bwMode="auto">
          <a:xfrm>
            <a:off x="2872747" y="4183441"/>
            <a:ext cx="975996" cy="1261652"/>
          </a:xfrm>
          <a:prstGeom prst="rect">
            <a:avLst/>
          </a:prstGeom>
          <a:pattFill prst="pct25">
            <a:fgClr>
              <a:srgbClr val="A8ACA3"/>
            </a:fgClr>
            <a:bgClr>
              <a:srgbClr val="FFFFFF"/>
            </a:bgClr>
          </a:pattFill>
          <a:ln w="0">
            <a:solidFill>
              <a:schemeClr val="bg2"/>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3" name="Freeform 7"/>
          <p:cNvSpPr>
            <a:spLocks noEditPoints="1"/>
          </p:cNvSpPr>
          <p:nvPr/>
        </p:nvSpPr>
        <p:spPr bwMode="auto">
          <a:xfrm>
            <a:off x="2909654" y="5427881"/>
            <a:ext cx="837935" cy="147406"/>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a:noFill/>
            <a:prstDash val="solid"/>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4" name="Freeform 8"/>
          <p:cNvSpPr>
            <a:spLocks noEditPoints="1"/>
          </p:cNvSpPr>
          <p:nvPr/>
        </p:nvSpPr>
        <p:spPr bwMode="auto">
          <a:xfrm>
            <a:off x="2926058" y="5672027"/>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5" name="Freeform 9"/>
          <p:cNvSpPr>
            <a:spLocks noEditPoints="1"/>
          </p:cNvSpPr>
          <p:nvPr/>
        </p:nvSpPr>
        <p:spPr bwMode="auto">
          <a:xfrm>
            <a:off x="2926058" y="4794798"/>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6" name="Freeform 10"/>
          <p:cNvSpPr>
            <a:spLocks noEditPoints="1"/>
          </p:cNvSpPr>
          <p:nvPr/>
        </p:nvSpPr>
        <p:spPr bwMode="auto">
          <a:xfrm>
            <a:off x="2926058" y="5023065"/>
            <a:ext cx="839303" cy="148322"/>
          </a:xfrm>
          <a:custGeom>
            <a:avLst/>
            <a:gdLst>
              <a:gd name="T0" fmla="*/ 0 w 109"/>
              <a:gd name="T1" fmla="*/ 0 h 24"/>
              <a:gd name="T2" fmla="*/ 2147483647 w 109"/>
              <a:gd name="T3" fmla="*/ 0 h 24"/>
              <a:gd name="T4" fmla="*/ 2147483647 w 109"/>
              <a:gd name="T5" fmla="*/ 2147483647 h 24"/>
              <a:gd name="T6" fmla="*/ 0 w 109"/>
              <a:gd name="T7" fmla="*/ 2147483647 h 24"/>
              <a:gd name="T8" fmla="*/ 0 w 109"/>
              <a:gd name="T9" fmla="*/ 0 h 24"/>
              <a:gd name="T10" fmla="*/ 2147483647 w 109"/>
              <a:gd name="T11" fmla="*/ 0 h 24"/>
              <a:gd name="T12" fmla="*/ 2147483647 w 109"/>
              <a:gd name="T13" fmla="*/ 0 h 24"/>
              <a:gd name="T14" fmla="*/ 2147483647 w 109"/>
              <a:gd name="T15" fmla="*/ 2147483647 h 24"/>
              <a:gd name="T16" fmla="*/ 2147483647 w 109"/>
              <a:gd name="T17" fmla="*/ 2147483647 h 24"/>
              <a:gd name="T18" fmla="*/ 2147483647 w 109"/>
              <a:gd name="T19" fmla="*/ 0 h 24"/>
              <a:gd name="T20" fmla="*/ 2147483647 w 109"/>
              <a:gd name="T21" fmla="*/ 0 h 24"/>
              <a:gd name="T22" fmla="*/ 2147483647 w 109"/>
              <a:gd name="T23" fmla="*/ 0 h 24"/>
              <a:gd name="T24" fmla="*/ 2147483647 w 109"/>
              <a:gd name="T25" fmla="*/ 2147483647 h 24"/>
              <a:gd name="T26" fmla="*/ 2147483647 w 109"/>
              <a:gd name="T27" fmla="*/ 2147483647 h 24"/>
              <a:gd name="T28" fmla="*/ 2147483647 w 109"/>
              <a:gd name="T29" fmla="*/ 0 h 24"/>
              <a:gd name="T30" fmla="*/ 2147483647 w 109"/>
              <a:gd name="T31" fmla="*/ 0 h 24"/>
              <a:gd name="T32" fmla="*/ 2147483647 w 109"/>
              <a:gd name="T33" fmla="*/ 0 h 24"/>
              <a:gd name="T34" fmla="*/ 2147483647 w 109"/>
              <a:gd name="T35" fmla="*/ 2147483647 h 24"/>
              <a:gd name="T36" fmla="*/ 2147483647 w 109"/>
              <a:gd name="T37" fmla="*/ 2147483647 h 24"/>
              <a:gd name="T38" fmla="*/ 2147483647 w 109"/>
              <a:gd name="T39" fmla="*/ 0 h 24"/>
              <a:gd name="T40" fmla="*/ 2147483647 w 109"/>
              <a:gd name="T41" fmla="*/ 0 h 24"/>
              <a:gd name="T42" fmla="*/ 2147483647 w 109"/>
              <a:gd name="T43" fmla="*/ 0 h 24"/>
              <a:gd name="T44" fmla="*/ 2147483647 w 109"/>
              <a:gd name="T45" fmla="*/ 2147483647 h 24"/>
              <a:gd name="T46" fmla="*/ 2147483647 w 109"/>
              <a:gd name="T47" fmla="*/ 2147483647 h 24"/>
              <a:gd name="T48" fmla="*/ 2147483647 w 109"/>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
              <a:gd name="T76" fmla="*/ 0 h 24"/>
              <a:gd name="T77" fmla="*/ 109 w 10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 h="24">
                <a:moveTo>
                  <a:pt x="0" y="0"/>
                </a:moveTo>
                <a:lnTo>
                  <a:pt x="16" y="0"/>
                </a:lnTo>
                <a:lnTo>
                  <a:pt x="16" y="24"/>
                </a:lnTo>
                <a:lnTo>
                  <a:pt x="0" y="24"/>
                </a:lnTo>
                <a:lnTo>
                  <a:pt x="0" y="0"/>
                </a:lnTo>
                <a:moveTo>
                  <a:pt x="23" y="0"/>
                </a:moveTo>
                <a:lnTo>
                  <a:pt x="39" y="0"/>
                </a:lnTo>
                <a:lnTo>
                  <a:pt x="39" y="24"/>
                </a:lnTo>
                <a:lnTo>
                  <a:pt x="23" y="24"/>
                </a:lnTo>
                <a:lnTo>
                  <a:pt x="23" y="0"/>
                </a:lnTo>
                <a:moveTo>
                  <a:pt x="47" y="0"/>
                </a:moveTo>
                <a:lnTo>
                  <a:pt x="63" y="0"/>
                </a:lnTo>
                <a:lnTo>
                  <a:pt x="63" y="24"/>
                </a:lnTo>
                <a:lnTo>
                  <a:pt x="47" y="24"/>
                </a:lnTo>
                <a:lnTo>
                  <a:pt x="47" y="0"/>
                </a:lnTo>
                <a:moveTo>
                  <a:pt x="70" y="0"/>
                </a:moveTo>
                <a:lnTo>
                  <a:pt x="86" y="0"/>
                </a:lnTo>
                <a:lnTo>
                  <a:pt x="86" y="24"/>
                </a:lnTo>
                <a:lnTo>
                  <a:pt x="70" y="24"/>
                </a:lnTo>
                <a:lnTo>
                  <a:pt x="70" y="0"/>
                </a:lnTo>
                <a:moveTo>
                  <a:pt x="93" y="0"/>
                </a:moveTo>
                <a:lnTo>
                  <a:pt x="109" y="0"/>
                </a:lnTo>
                <a:lnTo>
                  <a:pt x="109" y="24"/>
                </a:lnTo>
                <a:lnTo>
                  <a:pt x="93" y="24"/>
                </a:lnTo>
                <a:lnTo>
                  <a:pt x="93" y="0"/>
                </a:lnTo>
              </a:path>
            </a:pathLst>
          </a:custGeom>
          <a:solidFill>
            <a:schemeClr val="bg1"/>
          </a:solidFill>
          <a:ln w="0" cap="flat" cmpd="sng">
            <a:no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17" name="Rectangle 11"/>
          <p:cNvSpPr>
            <a:spLocks noChangeArrowheads="1"/>
          </p:cNvSpPr>
          <p:nvPr/>
        </p:nvSpPr>
        <p:spPr bwMode="auto">
          <a:xfrm>
            <a:off x="2872747" y="5231482"/>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8" name="Rectangle 12"/>
          <p:cNvSpPr>
            <a:spLocks noChangeArrowheads="1"/>
          </p:cNvSpPr>
          <p:nvPr/>
        </p:nvSpPr>
        <p:spPr bwMode="auto">
          <a:xfrm>
            <a:off x="2872747" y="4697536"/>
            <a:ext cx="975996" cy="43031"/>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19" name="Rectangle 13"/>
          <p:cNvSpPr>
            <a:spLocks noChangeArrowheads="1"/>
          </p:cNvSpPr>
          <p:nvPr/>
        </p:nvSpPr>
        <p:spPr bwMode="auto">
          <a:xfrm>
            <a:off x="2872747" y="5503417"/>
            <a:ext cx="975996" cy="43947"/>
          </a:xfrm>
          <a:prstGeom prst="rect">
            <a:avLst/>
          </a:prstGeom>
          <a:pattFill prst="pct60">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pic>
        <p:nvPicPr>
          <p:cNvPr id="120" name="Picture 14"/>
          <p:cNvPicPr>
            <a:picLocks noChangeAspect="1" noChangeArrowheads="1"/>
          </p:cNvPicPr>
          <p:nvPr/>
        </p:nvPicPr>
        <p:blipFill>
          <a:blip r:embed="rId6" cstate="print"/>
          <a:srcRect/>
          <a:stretch>
            <a:fillRect/>
          </a:stretch>
        </p:blipFill>
        <p:spPr bwMode="auto">
          <a:xfrm>
            <a:off x="3528879" y="4908931"/>
            <a:ext cx="198207" cy="328506"/>
          </a:xfrm>
          <a:prstGeom prst="rect">
            <a:avLst/>
          </a:prstGeom>
          <a:noFill/>
          <a:ln w="9525" algn="ctr">
            <a:noFill/>
            <a:miter lim="800000"/>
            <a:headEnd/>
            <a:tailEnd/>
          </a:ln>
        </p:spPr>
      </p:pic>
      <p:sp>
        <p:nvSpPr>
          <p:cNvPr id="121" name="Rectangle 15"/>
          <p:cNvSpPr>
            <a:spLocks noChangeArrowheads="1"/>
          </p:cNvSpPr>
          <p:nvPr/>
        </p:nvSpPr>
        <p:spPr bwMode="auto">
          <a:xfrm>
            <a:off x="2872747" y="4838467"/>
            <a:ext cx="975996" cy="28582"/>
          </a:xfrm>
          <a:prstGeom prst="rect">
            <a:avLst/>
          </a:prstGeom>
          <a:pattFill prst="lgCheck">
            <a:fgClr>
              <a:srgbClr val="A8ACA3"/>
            </a:fgClr>
            <a:bgClr>
              <a:srgbClr val="FFFFFF"/>
            </a:bgClr>
          </a:pattFill>
          <a:ln w="0" algn="ctr">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2" name="Rectangle 16"/>
          <p:cNvSpPr>
            <a:spLocks noChangeArrowheads="1"/>
          </p:cNvSpPr>
          <p:nvPr/>
        </p:nvSpPr>
        <p:spPr bwMode="auto">
          <a:xfrm>
            <a:off x="2872747" y="4334295"/>
            <a:ext cx="975996" cy="28582"/>
          </a:xfrm>
          <a:prstGeom prst="rect">
            <a:avLst/>
          </a:prstGeom>
          <a:pattFill prst="lgCheck">
            <a:fgClr>
              <a:srgbClr val="A8ACA3"/>
            </a:fgClr>
            <a:bgClr>
              <a:srgbClr val="FFFFFF"/>
            </a:bgClr>
          </a:pattFill>
          <a:ln w="0">
            <a:solidFill>
              <a:srgbClr val="969696"/>
            </a:solidFill>
            <a:miter lim="800000"/>
            <a:headEnd/>
            <a:tailEnd/>
          </a:ln>
        </p:spPr>
        <p:txBody>
          <a:bodyPr wrap="square" lIns="91431" tIns="45716" rIns="91431" bIns="45716">
            <a:noAutofit/>
          </a:bodyPr>
          <a:lstStyle/>
          <a:p>
            <a:pPr algn="r" fontAlgn="ctr"/>
            <a:endParaRPr kumimoji="0" lang="en-US" altLang="zh-CN" dirty="0">
              <a:latin typeface="Huawei Sans" panose="020C0503030203020204" pitchFamily="34" charset="0"/>
            </a:endParaRPr>
          </a:p>
        </p:txBody>
      </p:sp>
      <p:sp>
        <p:nvSpPr>
          <p:cNvPr id="123" name="Freeform 33"/>
          <p:cNvSpPr>
            <a:spLocks/>
          </p:cNvSpPr>
          <p:nvPr/>
        </p:nvSpPr>
        <p:spPr bwMode="auto">
          <a:xfrm>
            <a:off x="3434560" y="5113379"/>
            <a:ext cx="82016" cy="239879"/>
          </a:xfrm>
          <a:custGeom>
            <a:avLst/>
            <a:gdLst>
              <a:gd name="T0" fmla="*/ 0 w 68"/>
              <a:gd name="T1" fmla="*/ 2147483647 h 250"/>
              <a:gd name="T2" fmla="*/ 0 w 68"/>
              <a:gd name="T3" fmla="*/ 0 h 250"/>
              <a:gd name="T4" fmla="*/ 2147483647 w 68"/>
              <a:gd name="T5" fmla="*/ 0 h 250"/>
              <a:gd name="T6" fmla="*/ 0 60000 65536"/>
              <a:gd name="T7" fmla="*/ 0 60000 65536"/>
              <a:gd name="T8" fmla="*/ 0 60000 65536"/>
              <a:gd name="T9" fmla="*/ 0 w 68"/>
              <a:gd name="T10" fmla="*/ 0 h 250"/>
              <a:gd name="T11" fmla="*/ 68 w 68"/>
              <a:gd name="T12" fmla="*/ 250 h 250"/>
            </a:gdLst>
            <a:ahLst/>
            <a:cxnLst>
              <a:cxn ang="T6">
                <a:pos x="T0" y="T1"/>
              </a:cxn>
              <a:cxn ang="T7">
                <a:pos x="T2" y="T3"/>
              </a:cxn>
              <a:cxn ang="T8">
                <a:pos x="T4" y="T5"/>
              </a:cxn>
            </a:cxnLst>
            <a:rect l="T9" t="T10" r="T11" b="T12"/>
            <a:pathLst>
              <a:path w="68" h="250">
                <a:moveTo>
                  <a:pt x="0" y="250"/>
                </a:moveTo>
                <a:lnTo>
                  <a:pt x="0" y="0"/>
                </a:lnTo>
                <a:lnTo>
                  <a:pt x="68" y="0"/>
                </a:lnTo>
              </a:path>
            </a:pathLst>
          </a:custGeom>
          <a:noFill/>
          <a:ln w="25400" cap="flat" cmpd="sng">
            <a:solidFill>
              <a:schemeClr val="hlink"/>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4" name="Freeform 34"/>
          <p:cNvSpPr>
            <a:spLocks/>
          </p:cNvSpPr>
          <p:nvPr/>
        </p:nvSpPr>
        <p:spPr bwMode="auto">
          <a:xfrm>
            <a:off x="3103761" y="4805715"/>
            <a:ext cx="412816" cy="173958"/>
          </a:xfrm>
          <a:custGeom>
            <a:avLst/>
            <a:gdLst>
              <a:gd name="T0" fmla="*/ 2147483647 w 340"/>
              <a:gd name="T1" fmla="*/ 2147483647 h 182"/>
              <a:gd name="T2" fmla="*/ 2147483647 w 340"/>
              <a:gd name="T3" fmla="*/ 2147483647 h 182"/>
              <a:gd name="T4" fmla="*/ 2147483647 w 340"/>
              <a:gd name="T5" fmla="*/ 0 h 182"/>
              <a:gd name="T6" fmla="*/ 0 w 340"/>
              <a:gd name="T7" fmla="*/ 0 h 182"/>
              <a:gd name="T8" fmla="*/ 0 w 340"/>
              <a:gd name="T9" fmla="*/ 2147483647 h 182"/>
              <a:gd name="T10" fmla="*/ 0 60000 65536"/>
              <a:gd name="T11" fmla="*/ 0 60000 65536"/>
              <a:gd name="T12" fmla="*/ 0 60000 65536"/>
              <a:gd name="T13" fmla="*/ 0 60000 65536"/>
              <a:gd name="T14" fmla="*/ 0 60000 65536"/>
              <a:gd name="T15" fmla="*/ 0 w 340"/>
              <a:gd name="T16" fmla="*/ 0 h 182"/>
              <a:gd name="T17" fmla="*/ 340 w 340"/>
              <a:gd name="T18" fmla="*/ 182 h 182"/>
            </a:gdLst>
            <a:ahLst/>
            <a:cxnLst>
              <a:cxn ang="T10">
                <a:pos x="T0" y="T1"/>
              </a:cxn>
              <a:cxn ang="T11">
                <a:pos x="T2" y="T3"/>
              </a:cxn>
              <a:cxn ang="T12">
                <a:pos x="T4" y="T5"/>
              </a:cxn>
              <a:cxn ang="T13">
                <a:pos x="T6" y="T7"/>
              </a:cxn>
              <a:cxn ang="T14">
                <a:pos x="T8" y="T9"/>
              </a:cxn>
            </a:cxnLst>
            <a:rect l="T15" t="T16" r="T17" b="T18"/>
            <a:pathLst>
              <a:path w="340" h="182">
                <a:moveTo>
                  <a:pt x="340" y="182"/>
                </a:moveTo>
                <a:lnTo>
                  <a:pt x="250" y="182"/>
                </a:lnTo>
                <a:lnTo>
                  <a:pt x="250" y="0"/>
                </a:lnTo>
                <a:lnTo>
                  <a:pt x="0" y="0"/>
                </a:lnTo>
                <a:lnTo>
                  <a:pt x="0" y="137"/>
                </a:lnTo>
              </a:path>
            </a:pathLst>
          </a:custGeom>
          <a:noFill/>
          <a:ln w="25400" cap="flat" cmpd="sng">
            <a:solidFill>
              <a:schemeClr val="bg2"/>
            </a:solidFill>
            <a:prstDash val="solid"/>
            <a:round/>
            <a:headEnd type="none" w="med" len="med"/>
            <a:tailEnd type="none" w="med" len="me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5" name="Line 114"/>
          <p:cNvSpPr>
            <a:spLocks noChangeShapeType="1"/>
          </p:cNvSpPr>
          <p:nvPr/>
        </p:nvSpPr>
        <p:spPr bwMode="auto">
          <a:xfrm>
            <a:off x="3848743" y="5458717"/>
            <a:ext cx="0"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6" name="Line 114"/>
          <p:cNvSpPr>
            <a:spLocks noChangeShapeType="1"/>
          </p:cNvSpPr>
          <p:nvPr/>
        </p:nvSpPr>
        <p:spPr bwMode="auto">
          <a:xfrm>
            <a:off x="2870012" y="5443870"/>
            <a:ext cx="38" cy="394487"/>
          </a:xfrm>
          <a:prstGeom prst="line">
            <a:avLst/>
          </a:prstGeom>
          <a:noFill/>
          <a:ln w="6350">
            <a:solidFill>
              <a:schemeClr val="tx1"/>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7" name="Line 120"/>
          <p:cNvSpPr>
            <a:spLocks noChangeShapeType="1"/>
          </p:cNvSpPr>
          <p:nvPr/>
        </p:nvSpPr>
        <p:spPr bwMode="auto">
          <a:xfrm flipV="1">
            <a:off x="2870013" y="5616364"/>
            <a:ext cx="981465" cy="0"/>
          </a:xfrm>
          <a:prstGeom prst="line">
            <a:avLst/>
          </a:prstGeom>
          <a:noFill/>
          <a:ln w="19050">
            <a:solidFill>
              <a:schemeClr val="tx1"/>
            </a:solidFill>
            <a:round/>
            <a:headEnd type="triangle" w="med" len="lg"/>
            <a:tailEnd type="triangle" w="med" len="lg"/>
          </a:ln>
        </p:spPr>
        <p:txBody>
          <a:bodyPr wrap="square" lIns="91431" tIns="45716" rIns="91431" bIns="45716">
            <a:noAutofit/>
          </a:bodyPr>
          <a:lstStyle/>
          <a:p>
            <a:pPr fontAlgn="ctr"/>
            <a:endParaRPr lang="en-US" altLang="zh-TW" dirty="0">
              <a:latin typeface="Huawei Sans" panose="020C0503030203020204" pitchFamily="34" charset="0"/>
            </a:endParaRPr>
          </a:p>
        </p:txBody>
      </p:sp>
      <p:sp>
        <p:nvSpPr>
          <p:cNvPr id="128" name="Freeform 24"/>
          <p:cNvSpPr>
            <a:spLocks/>
          </p:cNvSpPr>
          <p:nvPr/>
        </p:nvSpPr>
        <p:spPr bwMode="auto">
          <a:xfrm>
            <a:off x="2159515" y="3632201"/>
            <a:ext cx="1361475" cy="1346801"/>
          </a:xfrm>
          <a:custGeom>
            <a:avLst/>
            <a:gdLst>
              <a:gd name="T0" fmla="*/ 2147483647 w 968"/>
              <a:gd name="T1" fmla="*/ 2147483647 h 696"/>
              <a:gd name="T2" fmla="*/ 2147483647 w 968"/>
              <a:gd name="T3" fmla="*/ 2147483647 h 696"/>
              <a:gd name="T4" fmla="*/ 2147483647 w 968"/>
              <a:gd name="T5" fmla="*/ 2147483647 h 696"/>
              <a:gd name="T6" fmla="*/ 2147483647 w 968"/>
              <a:gd name="T7" fmla="*/ 2147483647 h 696"/>
              <a:gd name="T8" fmla="*/ 2147483647 w 968"/>
              <a:gd name="T9" fmla="*/ 2147483647 h 696"/>
              <a:gd name="T10" fmla="*/ 0 60000 65536"/>
              <a:gd name="T11" fmla="*/ 0 60000 65536"/>
              <a:gd name="T12" fmla="*/ 0 60000 65536"/>
              <a:gd name="T13" fmla="*/ 0 60000 65536"/>
              <a:gd name="T14" fmla="*/ 0 60000 65536"/>
              <a:gd name="T15" fmla="*/ 0 w 968"/>
              <a:gd name="T16" fmla="*/ 0 h 696"/>
              <a:gd name="T17" fmla="*/ 968 w 968"/>
              <a:gd name="T18" fmla="*/ 696 h 696"/>
            </a:gdLst>
            <a:ahLst/>
            <a:cxnLst>
              <a:cxn ang="T10">
                <a:pos x="T0" y="T1"/>
              </a:cxn>
              <a:cxn ang="T11">
                <a:pos x="T2" y="T3"/>
              </a:cxn>
              <a:cxn ang="T12">
                <a:pos x="T4" y="T5"/>
              </a:cxn>
              <a:cxn ang="T13">
                <a:pos x="T6" y="T7"/>
              </a:cxn>
              <a:cxn ang="T14">
                <a:pos x="T8" y="T9"/>
              </a:cxn>
            </a:cxnLst>
            <a:rect l="T15" t="T16" r="T17" b="T18"/>
            <a:pathLst>
              <a:path w="968" h="696">
                <a:moveTo>
                  <a:pt x="8" y="408"/>
                </a:moveTo>
                <a:cubicBezTo>
                  <a:pt x="4" y="268"/>
                  <a:pt x="0" y="128"/>
                  <a:pt x="56" y="72"/>
                </a:cubicBezTo>
                <a:cubicBezTo>
                  <a:pt x="112" y="16"/>
                  <a:pt x="256" y="0"/>
                  <a:pt x="344" y="72"/>
                </a:cubicBezTo>
                <a:cubicBezTo>
                  <a:pt x="432" y="144"/>
                  <a:pt x="480" y="400"/>
                  <a:pt x="584" y="504"/>
                </a:cubicBezTo>
                <a:cubicBezTo>
                  <a:pt x="688" y="608"/>
                  <a:pt x="904" y="664"/>
                  <a:pt x="968" y="696"/>
                </a:cubicBezTo>
              </a:path>
            </a:pathLst>
          </a:custGeom>
          <a:noFill/>
          <a:ln w="19050">
            <a:solidFill>
              <a:srgbClr val="33CC33"/>
            </a:solidFill>
            <a:round/>
            <a:headEnd/>
            <a:tailEnd/>
          </a:ln>
        </p:spPr>
        <p:txBody>
          <a:bodyPr wrap="square">
            <a:noAutofit/>
          </a:bodyPr>
          <a:lstStyle/>
          <a:p>
            <a:pPr fontAlgn="ctr"/>
            <a:endParaRPr lang="en-US" altLang="zh-TW" dirty="0">
              <a:latin typeface="Huawei Sans" panose="020C0503030203020204" pitchFamily="34" charset="0"/>
            </a:endParaRPr>
          </a:p>
        </p:txBody>
      </p:sp>
      <p:sp>
        <p:nvSpPr>
          <p:cNvPr id="129" name="Line 32"/>
          <p:cNvSpPr>
            <a:spLocks noChangeShapeType="1"/>
          </p:cNvSpPr>
          <p:nvPr/>
        </p:nvSpPr>
        <p:spPr bwMode="auto">
          <a:xfrm>
            <a:off x="3423625" y="5373404"/>
            <a:ext cx="2955329" cy="916"/>
          </a:xfrm>
          <a:prstGeom prst="line">
            <a:avLst/>
          </a:prstGeom>
          <a:noFill/>
          <a:ln w="25400">
            <a:solidFill>
              <a:schemeClr val="hlink"/>
            </a:solidFill>
            <a:round/>
            <a:headEnd/>
            <a:tailEnd/>
          </a:ln>
        </p:spPr>
        <p:txBody>
          <a:bodyPr wrap="square" lIns="91431" tIns="45716" rIns="91431" bIns="45716">
            <a:noAutofit/>
          </a:bodyPr>
          <a:lstStyle/>
          <a:p>
            <a:pPr fontAlgn="ctr"/>
            <a:endParaRPr lang="en-US" altLang="zh-TW" dirty="0">
              <a:latin typeface="Huawei Sans" panose="020C0503030203020204" pitchFamily="34" charset="0"/>
            </a:endParaRPr>
          </a:p>
        </p:txBody>
      </p:sp>
      <p:pic>
        <p:nvPicPr>
          <p:cNvPr id="130" name="Picture 23"/>
          <p:cNvPicPr>
            <a:picLocks noChangeAspect="1" noChangeArrowheads="1"/>
          </p:cNvPicPr>
          <p:nvPr/>
        </p:nvPicPr>
        <p:blipFill>
          <a:blip r:embed="rId7" cstate="print"/>
          <a:srcRect/>
          <a:stretch>
            <a:fillRect/>
          </a:stretch>
        </p:blipFill>
        <p:spPr bwMode="auto">
          <a:xfrm>
            <a:off x="1852091" y="4170824"/>
            <a:ext cx="661600" cy="615328"/>
          </a:xfrm>
          <a:prstGeom prst="rect">
            <a:avLst/>
          </a:prstGeom>
          <a:noFill/>
          <a:ln w="9525">
            <a:noFill/>
            <a:miter lim="800000"/>
            <a:headEnd/>
            <a:tailEnd/>
          </a:ln>
        </p:spPr>
      </p:pic>
      <p:sp>
        <p:nvSpPr>
          <p:cNvPr id="131" name="Rectangle 130"/>
          <p:cNvSpPr>
            <a:spLocks noChangeArrowheads="1"/>
          </p:cNvSpPr>
          <p:nvPr/>
        </p:nvSpPr>
        <p:spPr bwMode="auto">
          <a:xfrm>
            <a:off x="7356392" y="5700057"/>
            <a:ext cx="2130641" cy="254920"/>
          </a:xfrm>
          <a:prstGeom prst="rect">
            <a:avLst/>
          </a:prstGeom>
          <a:noFill/>
          <a:ln w="12700">
            <a:noFill/>
            <a:miter lim="800000"/>
            <a:headEnd/>
            <a:tailEnd/>
          </a:ln>
        </p:spPr>
        <p:txBody>
          <a:bodyPr wrap="square" lIns="0" tIns="0" rIns="0" bIns="0" anchor="ctr">
            <a:noAutofit/>
          </a:bodyPr>
          <a:lstStyle/>
          <a:p>
            <a:pPr algn="ctr" defTabSz="2898775" fontAlgn="ctr"/>
            <a:r>
              <a:rPr kumimoji="0" lang="pt-BR" sz="1200" dirty="0">
                <a:latin typeface="Huawei Sans" panose="020C0503030203020204" pitchFamily="34" charset="0"/>
                <a:cs typeface="Arial" pitchFamily="34" charset="0"/>
              </a:rPr>
              <a:t>Cabo </a:t>
            </a:r>
            <a:r>
              <a:rPr kumimoji="0" lang="pt-BR" sz="1200" dirty="0" err="1">
                <a:latin typeface="Huawei Sans" panose="020C0503030203020204" pitchFamily="34" charset="0"/>
                <a:cs typeface="Arial" pitchFamily="34" charset="0"/>
              </a:rPr>
              <a:t>drop</a:t>
            </a:r>
            <a:r>
              <a:rPr kumimoji="0" lang="pt-BR" sz="1200" dirty="0">
                <a:latin typeface="Huawei Sans" panose="020C0503030203020204" pitchFamily="34" charset="0"/>
                <a:cs typeface="Arial" pitchFamily="34" charset="0"/>
              </a:rPr>
              <a:t>/Secção de acesso</a:t>
            </a:r>
            <a:endParaRPr kumimoji="0" lang="en-US" sz="1200" dirty="0">
              <a:latin typeface="Huawei Sans" panose="020C0503030203020204" pitchFamily="34" charset="0"/>
              <a:cs typeface="Arial" pitchFamily="34" charset="0"/>
            </a:endParaRPr>
          </a:p>
        </p:txBody>
      </p:sp>
      <p:sp>
        <p:nvSpPr>
          <p:cNvPr id="132" name="TextBox 213"/>
          <p:cNvSpPr txBox="1"/>
          <p:nvPr/>
        </p:nvSpPr>
        <p:spPr>
          <a:xfrm>
            <a:off x="1550380" y="4151080"/>
            <a:ext cx="369332" cy="541620"/>
          </a:xfrm>
          <a:prstGeom prst="rect">
            <a:avLst/>
          </a:prstGeom>
          <a:noFill/>
        </p:spPr>
        <p:txBody>
          <a:bodyPr vert="vert270" wrap="square">
            <a:noAutofit/>
          </a:bodyPr>
          <a:lstStyle/>
          <a:p>
            <a:pPr fontAlgn="ctr">
              <a:defRPr/>
            </a:pPr>
            <a:r>
              <a:rPr lang="en-US" sz="1200" dirty="0">
                <a:latin typeface="Huawei Sans" panose="020C0503030203020204" pitchFamily="34" charset="0"/>
                <a:cs typeface="Huawei Sans" panose="020C0503030203020204" pitchFamily="34" charset="0"/>
              </a:rPr>
              <a:t>OTDR</a:t>
            </a:r>
          </a:p>
        </p:txBody>
      </p:sp>
      <p:pic>
        <p:nvPicPr>
          <p:cNvPr id="133" name="Picture 1"/>
          <p:cNvPicPr>
            <a:picLocks noChangeAspect="1" noChangeArrowheads="1"/>
          </p:cNvPicPr>
          <p:nvPr/>
        </p:nvPicPr>
        <p:blipFill>
          <a:blip r:embed="rId8" cstate="print"/>
          <a:srcRect/>
          <a:stretch>
            <a:fillRect/>
          </a:stretch>
        </p:blipFill>
        <p:spPr bwMode="auto">
          <a:xfrm>
            <a:off x="3434560" y="3458983"/>
            <a:ext cx="5759723" cy="1327619"/>
          </a:xfrm>
          <a:prstGeom prst="rect">
            <a:avLst/>
          </a:prstGeom>
          <a:noFill/>
          <a:ln w="9525">
            <a:noFill/>
            <a:miter lim="800000"/>
            <a:headEnd/>
            <a:tailEnd/>
          </a:ln>
        </p:spPr>
      </p:pic>
      <p:cxnSp>
        <p:nvCxnSpPr>
          <p:cNvPr id="135" name="圖案 374"/>
          <p:cNvCxnSpPr>
            <a:endCxn id="39" idx="3"/>
          </p:cNvCxnSpPr>
          <p:nvPr/>
        </p:nvCxnSpPr>
        <p:spPr bwMode="auto">
          <a:xfrm rot="5400000">
            <a:off x="8662473" y="4421372"/>
            <a:ext cx="628626" cy="930665"/>
          </a:xfrm>
          <a:prstGeom prst="curvedConnector2">
            <a:avLst/>
          </a:prstGeom>
          <a:noFill/>
          <a:ln w="19050">
            <a:solidFill>
              <a:srgbClr val="00B05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Rectangle 128"/>
          <p:cNvSpPr>
            <a:spLocks noChangeArrowheads="1"/>
          </p:cNvSpPr>
          <p:nvPr/>
        </p:nvSpPr>
        <p:spPr bwMode="auto">
          <a:xfrm>
            <a:off x="2611424" y="5690440"/>
            <a:ext cx="1498642" cy="232314"/>
          </a:xfrm>
          <a:prstGeom prst="rect">
            <a:avLst/>
          </a:prstGeom>
          <a:noFill/>
          <a:ln w="12700">
            <a:noFill/>
            <a:miter lim="800000"/>
            <a:headEnd/>
            <a:tailEnd/>
          </a:ln>
        </p:spPr>
        <p:txBody>
          <a:bodyPr wrap="square" lIns="0" tIns="0" rIns="0" bIns="0" anchor="ctr">
            <a:noAutofit/>
          </a:bodyPr>
          <a:lstStyle/>
          <a:p>
            <a:pPr algn="ctr" defTabSz="2898775" fontAlgn="ctr"/>
            <a:r>
              <a:rPr kumimoji="0" lang="en-US" sz="1200" dirty="0">
                <a:latin typeface="Huawei Sans" panose="020C0503030203020204" pitchFamily="34" charset="0"/>
                <a:cs typeface="Arial" pitchFamily="34" charset="0"/>
              </a:rPr>
              <a:t>C sala de </a:t>
            </a:r>
            <a:r>
              <a:rPr kumimoji="0" lang="en-US" sz="1200" dirty="0" err="1">
                <a:latin typeface="Huawei Sans" panose="020C0503030203020204" pitchFamily="34" charset="0"/>
                <a:cs typeface="Arial" pitchFamily="34" charset="0"/>
              </a:rPr>
              <a:t>equipamento</a:t>
            </a:r>
            <a:endParaRPr kumimoji="0" lang="en-US" sz="1200" dirty="0">
              <a:latin typeface="Huawei Sans" panose="020C0503030203020204" pitchFamily="34" charset="0"/>
              <a:cs typeface="Arial" pitchFamily="34" charset="0"/>
            </a:endParaRPr>
          </a:p>
        </p:txBody>
      </p:sp>
      <p:sp>
        <p:nvSpPr>
          <p:cNvPr id="138" name="Oval 4"/>
          <p:cNvSpPr>
            <a:spLocks noChangeAspect="1"/>
          </p:cNvSpPr>
          <p:nvPr/>
        </p:nvSpPr>
        <p:spPr>
          <a:xfrm>
            <a:off x="1747399" y="3815526"/>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139" name="Rectangle 124"/>
          <p:cNvSpPr>
            <a:spLocks noChangeArrowheads="1"/>
          </p:cNvSpPr>
          <p:nvPr/>
        </p:nvSpPr>
        <p:spPr bwMode="auto">
          <a:xfrm>
            <a:off x="5836377" y="4711872"/>
            <a:ext cx="765826" cy="270532"/>
          </a:xfrm>
          <a:prstGeom prst="rect">
            <a:avLst/>
          </a:prstGeom>
          <a:noFill/>
          <a:ln w="12700">
            <a:noFill/>
            <a:miter lim="800000"/>
            <a:headEnd/>
            <a:tailEnd/>
          </a:ln>
        </p:spPr>
        <p:txBody>
          <a:bodyPr wrap="square" lIns="0" tIns="0" rIns="0" bIns="0" anchor="ctr">
            <a:noAutofit/>
          </a:bodyPr>
          <a:lstStyle/>
          <a:p>
            <a:pPr algn="ctr" defTabSz="2898775" fontAlgn="ctr"/>
            <a:r>
              <a:rPr lang="en-US" sz="1200" dirty="0">
                <a:latin typeface="Huawei Sans" panose="020C0503030203020204" pitchFamily="34" charset="0"/>
                <a:cs typeface="Huawei Sans" panose="020C0503030203020204" pitchFamily="34" charset="0"/>
              </a:rPr>
              <a:t>Manhole B</a:t>
            </a:r>
          </a:p>
        </p:txBody>
      </p:sp>
      <p:sp>
        <p:nvSpPr>
          <p:cNvPr id="140" name="Line 169"/>
          <p:cNvSpPr>
            <a:spLocks noChangeShapeType="1"/>
          </p:cNvSpPr>
          <p:nvPr/>
        </p:nvSpPr>
        <p:spPr bwMode="auto">
          <a:xfrm>
            <a:off x="6278892" y="4971770"/>
            <a:ext cx="0" cy="249034"/>
          </a:xfrm>
          <a:prstGeom prst="line">
            <a:avLst/>
          </a:prstGeom>
          <a:noFill/>
          <a:ln w="25400">
            <a:solidFill>
              <a:srgbClr val="FF0000"/>
            </a:solidFill>
            <a:round/>
            <a:headEnd/>
            <a:tailEnd type="triangle" w="sm" len="lg"/>
          </a:ln>
        </p:spPr>
        <p:txBody>
          <a:bodyPr wrap="square" lIns="91416" tIns="45708" rIns="91416" bIns="45708">
            <a:noAutofit/>
          </a:bodyPr>
          <a:lstStyle/>
          <a:p>
            <a:pPr fontAlgn="ctr"/>
            <a:endParaRPr lang="en-US" altLang="zh-TW" dirty="0">
              <a:latin typeface="Huawei Sans" panose="020C0503030203020204" pitchFamily="34" charset="0"/>
            </a:endParaRPr>
          </a:p>
        </p:txBody>
      </p:sp>
      <p:sp>
        <p:nvSpPr>
          <p:cNvPr id="141" name="Rectangle 121"/>
          <p:cNvSpPr>
            <a:spLocks noChangeArrowheads="1"/>
          </p:cNvSpPr>
          <p:nvPr/>
        </p:nvSpPr>
        <p:spPr bwMode="auto">
          <a:xfrm>
            <a:off x="3840197" y="4873789"/>
            <a:ext cx="576797" cy="143155"/>
          </a:xfrm>
          <a:prstGeom prst="rect">
            <a:avLst/>
          </a:prstGeom>
          <a:noFill/>
          <a:ln w="12700">
            <a:noFill/>
            <a:miter lim="800000"/>
            <a:headEnd/>
            <a:tailEnd/>
          </a:ln>
        </p:spPr>
        <p:txBody>
          <a:bodyPr wrap="square" lIns="0" tIns="0" rIns="0" bIns="0">
            <a:noAutofit/>
          </a:bodyPr>
          <a:lstStyle/>
          <a:p>
            <a:pPr defTabSz="2898775" fontAlgn="ctr"/>
            <a:r>
              <a:rPr kumimoji="0" lang="en-US" sz="1300" dirty="0">
                <a:latin typeface="Huawei Sans" panose="020C0503030203020204" pitchFamily="34" charset="0"/>
                <a:cs typeface="Arial" pitchFamily="34" charset="0"/>
              </a:rPr>
              <a:t>ODF</a:t>
            </a:r>
          </a:p>
        </p:txBody>
      </p:sp>
      <p:pic>
        <p:nvPicPr>
          <p:cNvPr id="142" name="Picture 23"/>
          <p:cNvPicPr>
            <a:picLocks noChangeAspect="1" noChangeArrowheads="1"/>
          </p:cNvPicPr>
          <p:nvPr/>
        </p:nvPicPr>
        <p:blipFill>
          <a:blip r:embed="rId7" cstate="print"/>
          <a:srcRect/>
          <a:stretch>
            <a:fillRect/>
          </a:stretch>
        </p:blipFill>
        <p:spPr bwMode="auto">
          <a:xfrm>
            <a:off x="9165423" y="4170824"/>
            <a:ext cx="661600" cy="615328"/>
          </a:xfrm>
          <a:prstGeom prst="rect">
            <a:avLst/>
          </a:prstGeom>
          <a:noFill/>
          <a:ln w="9525">
            <a:noFill/>
            <a:miter lim="800000"/>
            <a:headEnd/>
            <a:tailEnd/>
          </a:ln>
        </p:spPr>
      </p:pic>
      <p:sp>
        <p:nvSpPr>
          <p:cNvPr id="143" name="TextBox 213"/>
          <p:cNvSpPr txBox="1"/>
          <p:nvPr/>
        </p:nvSpPr>
        <p:spPr>
          <a:xfrm>
            <a:off x="8931332" y="4191655"/>
            <a:ext cx="369332" cy="541620"/>
          </a:xfrm>
          <a:prstGeom prst="rect">
            <a:avLst/>
          </a:prstGeom>
          <a:noFill/>
        </p:spPr>
        <p:txBody>
          <a:bodyPr vert="vert270" wrap="square">
            <a:noAutofit/>
          </a:bodyPr>
          <a:lstStyle/>
          <a:p>
            <a:pPr fontAlgn="ctr">
              <a:defRPr/>
            </a:pPr>
            <a:r>
              <a:rPr lang="en-US" sz="1200" dirty="0">
                <a:latin typeface="Huawei Sans" panose="020C0503030203020204" pitchFamily="34" charset="0"/>
                <a:cs typeface="Huawei Sans" panose="020C0503030203020204" pitchFamily="34" charset="0"/>
              </a:rPr>
              <a:t>OTDR</a:t>
            </a:r>
          </a:p>
        </p:txBody>
      </p:sp>
      <p:grpSp>
        <p:nvGrpSpPr>
          <p:cNvPr id="4" name="组合 3"/>
          <p:cNvGrpSpPr/>
          <p:nvPr/>
        </p:nvGrpSpPr>
        <p:grpSpPr>
          <a:xfrm>
            <a:off x="7297254" y="3568511"/>
            <a:ext cx="1640772" cy="1335318"/>
            <a:chOff x="7801347" y="2608487"/>
            <a:chExt cx="1826463" cy="1440214"/>
          </a:xfrm>
        </p:grpSpPr>
        <p:sp>
          <p:nvSpPr>
            <p:cNvPr id="134" name="爆炸 2 373"/>
            <p:cNvSpPr/>
            <p:nvPr/>
          </p:nvSpPr>
          <p:spPr bwMode="auto">
            <a:xfrm>
              <a:off x="7801347" y="2608487"/>
              <a:ext cx="1826463" cy="963632"/>
            </a:xfrm>
            <a:prstGeom prst="irregularSeal2">
              <a:avLst/>
            </a:prstGeom>
            <a:solidFill>
              <a:schemeClr val="bg2">
                <a:lumMod val="20000"/>
                <a:lumOff val="80000"/>
              </a:schemeClr>
            </a:solidFill>
            <a:ln>
              <a:solidFill>
                <a:srgbClr val="0070C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tabLst/>
              </a:pPr>
              <a:endParaRPr kumimoji="0" lang="en-US" altLang="zh-TW" sz="1100" b="0" i="0" u="none" strike="noStrike" cap="none" normalizeH="0" baseline="0" dirty="0">
                <a:ln>
                  <a:noFill/>
                </a:ln>
                <a:solidFill>
                  <a:schemeClr val="tx1"/>
                </a:solidFill>
                <a:effectLst/>
                <a:latin typeface="Huawei Sans" panose="020C0503030203020204" pitchFamily="34" charset="0"/>
                <a:cs typeface="Huawei Sans" panose="020C0503030203020204" pitchFamily="34" charset="0"/>
              </a:endParaRPr>
            </a:p>
          </p:txBody>
        </p:sp>
        <p:sp>
          <p:nvSpPr>
            <p:cNvPr id="137" name="Oval 4"/>
            <p:cNvSpPr>
              <a:spLocks noChangeAspect="1"/>
            </p:cNvSpPr>
            <p:nvPr/>
          </p:nvSpPr>
          <p:spPr>
            <a:xfrm>
              <a:off x="9325530" y="3815526"/>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3" name="Rectangle 2"/>
            <p:cNvSpPr/>
            <p:nvPr/>
          </p:nvSpPr>
          <p:spPr>
            <a:xfrm>
              <a:off x="8110983" y="2829943"/>
              <a:ext cx="1099722" cy="646331"/>
            </a:xfrm>
            <a:prstGeom prst="rect">
              <a:avLst/>
            </a:prstGeom>
          </p:spPr>
          <p:txBody>
            <a:bodyPr wrap="square">
              <a:noAutofit/>
            </a:bodyPr>
            <a:lstStyle/>
            <a:p>
              <a:pPr algn="ctr" defTabSz="914400" fontAlgn="ctr">
                <a:spcBef>
                  <a:spcPct val="0"/>
                </a:spcBef>
                <a:spcAft>
                  <a:spcPct val="0"/>
                </a:spcAft>
                <a:buClr>
                  <a:srgbClr val="CC9900"/>
                </a:buClr>
              </a:pPr>
              <a:r>
                <a:rPr lang="pt-BR" sz="1200" dirty="0">
                  <a:latin typeface="Huawei Sans" panose="020C0503030203020204" pitchFamily="34" charset="0"/>
                  <a:cs typeface="Huawei Sans" panose="020C0503030203020204" pitchFamily="34" charset="0"/>
                </a:rPr>
                <a:t>Exemplo de traço de OTDR</a:t>
              </a:r>
              <a:endParaRPr lang="en-US" sz="1200" dirty="0">
                <a:latin typeface="Huawei Sans" panose="020C0503030203020204" pitchFamily="34" charset="0"/>
                <a:cs typeface="Huawei Sans" panose="020C0503030203020204" pitchFamily="34" charset="0"/>
              </a:endParaRPr>
            </a:p>
          </p:txBody>
        </p:sp>
      </p:grpSp>
      <p:sp>
        <p:nvSpPr>
          <p:cNvPr id="5" name="燕尾形 19">
            <a:extLst>
              <a:ext uri="{FF2B5EF4-FFF2-40B4-BE49-F238E27FC236}">
                <a16:creationId xmlns:a16="http://schemas.microsoft.com/office/drawing/2014/main" id="{8BBD3161-045C-DA94-6621-E70919B2D11E}"/>
              </a:ext>
            </a:extLst>
          </p:cNvPr>
          <p:cNvSpPr/>
          <p:nvPr/>
        </p:nvSpPr>
        <p:spPr bwMode="auto">
          <a:xfrm>
            <a:off x="8476508" y="38172"/>
            <a:ext cx="1086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6" name="燕尾形 20">
            <a:extLst>
              <a:ext uri="{FF2B5EF4-FFF2-40B4-BE49-F238E27FC236}">
                <a16:creationId xmlns:a16="http://schemas.microsoft.com/office/drawing/2014/main" id="{3BBF647D-E35F-42B2-5390-37BC5C540488}"/>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7" name="燕尾形 21">
            <a:extLst>
              <a:ext uri="{FF2B5EF4-FFF2-40B4-BE49-F238E27FC236}">
                <a16:creationId xmlns:a16="http://schemas.microsoft.com/office/drawing/2014/main" id="{173A1B79-2082-8E7E-56E9-673CA06EDC12}"/>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8" name="五边形 22">
            <a:extLst>
              <a:ext uri="{FF2B5EF4-FFF2-40B4-BE49-F238E27FC236}">
                <a16:creationId xmlns:a16="http://schemas.microsoft.com/office/drawing/2014/main" id="{BC67AE2B-0D03-7D19-5EDE-83C347D98223}"/>
              </a:ext>
            </a:extLst>
          </p:cNvPr>
          <p:cNvSpPr/>
          <p:nvPr/>
        </p:nvSpPr>
        <p:spPr bwMode="auto">
          <a:xfrm>
            <a:off x="7723333"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84910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Atenuação do link ODN (1)</a:t>
            </a:r>
            <a:endParaRPr lang="en-US" dirty="0">
              <a:latin typeface="Huawei Sans" panose="020C0503030203020204" pitchFamily="34" charset="0"/>
              <a:cs typeface="Huawei Sans" panose="020C0503030203020204" pitchFamily="34" charset="0"/>
            </a:endParaRPr>
          </a:p>
        </p:txBody>
      </p:sp>
      <p:grpSp>
        <p:nvGrpSpPr>
          <p:cNvPr id="20" name="组合 19"/>
          <p:cNvGrpSpPr/>
          <p:nvPr/>
        </p:nvGrpSpPr>
        <p:grpSpPr>
          <a:xfrm>
            <a:off x="3390605" y="2183057"/>
            <a:ext cx="4922210" cy="3207188"/>
            <a:chOff x="1940758" y="1746565"/>
            <a:chExt cx="3013742" cy="1759759"/>
          </a:xfrm>
        </p:grpSpPr>
        <p:grpSp>
          <p:nvGrpSpPr>
            <p:cNvPr id="21" name="组合 20"/>
            <p:cNvGrpSpPr/>
            <p:nvPr/>
          </p:nvGrpSpPr>
          <p:grpSpPr>
            <a:xfrm flipV="1">
              <a:off x="2074814" y="1807251"/>
              <a:ext cx="2745630" cy="1699073"/>
              <a:chOff x="6600056" y="4353447"/>
              <a:chExt cx="1296144" cy="833967"/>
            </a:xfrm>
          </p:grpSpPr>
          <p:cxnSp>
            <p:nvCxnSpPr>
              <p:cNvPr id="23" name="直接连接符 22"/>
              <p:cNvCxnSpPr/>
              <p:nvPr/>
            </p:nvCxnSpPr>
            <p:spPr>
              <a:xfrm flipH="1">
                <a:off x="6600056" y="4353447"/>
                <a:ext cx="648072" cy="833967"/>
              </a:xfrm>
              <a:prstGeom prst="line">
                <a:avLst/>
              </a:prstGeom>
              <a:noFill/>
              <a:ln w="19050" cap="flat" cmpd="sng" algn="ctr">
                <a:solidFill>
                  <a:sysClr val="windowText" lastClr="000000"/>
                </a:solidFill>
                <a:prstDash val="solid"/>
                <a:miter lim="800000"/>
              </a:ln>
              <a:effectLst/>
            </p:spPr>
          </p:cxnSp>
          <p:cxnSp>
            <p:nvCxnSpPr>
              <p:cNvPr id="24" name="直接连接符 23"/>
              <p:cNvCxnSpPr/>
              <p:nvPr/>
            </p:nvCxnSpPr>
            <p:spPr>
              <a:xfrm>
                <a:off x="7248128" y="4353447"/>
                <a:ext cx="648072" cy="833967"/>
              </a:xfrm>
              <a:prstGeom prst="line">
                <a:avLst/>
              </a:prstGeom>
              <a:noFill/>
              <a:ln w="19050" cap="flat" cmpd="sng" algn="ctr">
                <a:solidFill>
                  <a:sysClr val="windowText" lastClr="000000"/>
                </a:solidFill>
                <a:prstDash val="solid"/>
                <a:miter lim="800000"/>
              </a:ln>
              <a:effectLst/>
            </p:spPr>
          </p:cxnSp>
        </p:grpSp>
        <p:cxnSp>
          <p:nvCxnSpPr>
            <p:cNvPr id="22" name="直接连接符 21"/>
            <p:cNvCxnSpPr/>
            <p:nvPr/>
          </p:nvCxnSpPr>
          <p:spPr>
            <a:xfrm flipH="1">
              <a:off x="1940758" y="1746565"/>
              <a:ext cx="3013742" cy="0"/>
            </a:xfrm>
            <a:prstGeom prst="line">
              <a:avLst/>
            </a:prstGeom>
            <a:noFill/>
            <a:ln w="19050" cap="flat" cmpd="sng" algn="ctr">
              <a:solidFill>
                <a:sysClr val="windowText" lastClr="000000"/>
              </a:solidFill>
              <a:prstDash val="solid"/>
              <a:miter lim="800000"/>
            </a:ln>
            <a:effectLst/>
          </p:spPr>
        </p:cxnSp>
      </p:grpSp>
      <p:sp>
        <p:nvSpPr>
          <p:cNvPr id="25" name="文本框 24"/>
          <p:cNvSpPr txBox="1"/>
          <p:nvPr/>
        </p:nvSpPr>
        <p:spPr>
          <a:xfrm>
            <a:off x="4768605" y="2697132"/>
            <a:ext cx="2511860" cy="859529"/>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kumimoji="0" lang="en-US" sz="1600" b="1" i="0" u="none" strike="noStrike" cap="none" normalizeH="0" baseline="0" noProof="0" dirty="0" err="1">
                <a:ln>
                  <a:noFill/>
                </a:ln>
                <a:solidFill>
                  <a:prstClr val="black"/>
                </a:solidFill>
                <a:uLnTx/>
                <a:uFillTx/>
                <a:latin typeface="Huawei Sans" panose="020C0503030203020204" pitchFamily="34" charset="0"/>
                <a:ea typeface="方正兰亭黑简体"/>
              </a:rPr>
              <a:t>Atenuação</a:t>
            </a:r>
            <a:r>
              <a:rPr kumimoji="0" lang="en-US" sz="1600" b="1" i="0" u="none" strike="noStrike" cap="none" normalizeH="0" baseline="0" noProof="0" dirty="0">
                <a:ln>
                  <a:noFill/>
                </a:ln>
                <a:solidFill>
                  <a:prstClr val="black"/>
                </a:solidFill>
                <a:uLnTx/>
                <a:uFillTx/>
                <a:latin typeface="Huawei Sans" panose="020C0503030203020204" pitchFamily="34" charset="0"/>
                <a:ea typeface="方正兰亭黑简体"/>
              </a:rPr>
              <a:t> do link ODN</a:t>
            </a:r>
          </a:p>
        </p:txBody>
      </p:sp>
      <p:sp>
        <p:nvSpPr>
          <p:cNvPr id="26" name="椭圆 25"/>
          <p:cNvSpPr/>
          <p:nvPr/>
        </p:nvSpPr>
        <p:spPr>
          <a:xfrm>
            <a:off x="2903506" y="188390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27" name="文本框 26"/>
          <p:cNvSpPr txBox="1"/>
          <p:nvPr/>
        </p:nvSpPr>
        <p:spPr>
          <a:xfrm>
            <a:off x="2950486" y="1649569"/>
            <a:ext cx="1201116" cy="1477328"/>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Huawei Sans" panose="020C0503030203020204" pitchFamily="34" charset="0"/>
                <a:ea typeface="方正兰亭黑简体"/>
              </a:rPr>
              <a:t>1. </a:t>
            </a:r>
            <a:r>
              <a:rPr lang="en-US" sz="1200" dirty="0" err="1">
                <a:solidFill>
                  <a:prstClr val="black"/>
                </a:solidFill>
                <a:latin typeface="Huawei Sans" panose="020C0503030203020204" pitchFamily="34" charset="0"/>
                <a:ea typeface="方正兰亭黑简体"/>
              </a:rPr>
              <a:t>Atenuação</a:t>
            </a:r>
            <a:r>
              <a:rPr lang="en-US" sz="1200" dirty="0">
                <a:solidFill>
                  <a:prstClr val="black"/>
                </a:solidFill>
                <a:latin typeface="Huawei Sans" panose="020C0503030203020204" pitchFamily="34" charset="0"/>
                <a:ea typeface="方正兰亭黑简体"/>
              </a:rPr>
              <a:t> (</a:t>
            </a:r>
            <a:r>
              <a:rPr lang="en-US" sz="1200" dirty="0" err="1">
                <a:solidFill>
                  <a:prstClr val="black"/>
                </a:solidFill>
                <a:latin typeface="Huawei Sans" panose="020C0503030203020204" pitchFamily="34" charset="0"/>
                <a:ea typeface="方正兰亭黑简体"/>
              </a:rPr>
              <a:t>cabo</a:t>
            </a:r>
            <a:r>
              <a:rPr lang="en-US" sz="1200" dirty="0">
                <a:solidFill>
                  <a:prstClr val="black"/>
                </a:solidFill>
                <a:latin typeface="Huawei Sans" panose="020C0503030203020204" pitchFamily="34" charset="0"/>
                <a:ea typeface="方正兰亭黑简体"/>
              </a:rPr>
              <a:t> </a:t>
            </a:r>
            <a:r>
              <a:rPr lang="en-US" sz="1200" dirty="0" err="1">
                <a:solidFill>
                  <a:prstClr val="black"/>
                </a:solidFill>
                <a:latin typeface="Huawei Sans" panose="020C0503030203020204" pitchFamily="34" charset="0"/>
                <a:ea typeface="方正兰亭黑简体"/>
              </a:rPr>
              <a:t>ótico</a:t>
            </a:r>
            <a:r>
              <a:rPr lang="en-US" sz="1200" dirty="0">
                <a:solidFill>
                  <a:prstClr val="black"/>
                </a:solidFill>
                <a:latin typeface="Huawei Sans" panose="020C0503030203020204" pitchFamily="34" charset="0"/>
                <a:ea typeface="方正兰亭黑简体"/>
              </a:rPr>
              <a:t>)</a:t>
            </a:r>
          </a:p>
        </p:txBody>
      </p:sp>
      <p:sp>
        <p:nvSpPr>
          <p:cNvPr id="28" name="椭圆 27"/>
          <p:cNvSpPr/>
          <p:nvPr/>
        </p:nvSpPr>
        <p:spPr>
          <a:xfrm>
            <a:off x="7337860" y="188390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29" name="文本框 28"/>
          <p:cNvSpPr txBox="1"/>
          <p:nvPr/>
        </p:nvSpPr>
        <p:spPr>
          <a:xfrm>
            <a:off x="7378394" y="1492020"/>
            <a:ext cx="1201116" cy="1754326"/>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pt-BR" sz="1200" dirty="0">
                <a:solidFill>
                  <a:prstClr val="black"/>
                </a:solidFill>
                <a:latin typeface="Huawei Sans" panose="020C0503030203020204" pitchFamily="34" charset="0"/>
                <a:ea typeface="方正兰亭黑简体"/>
              </a:rPr>
              <a:t>2. Perda de inserção (componente ODN)</a:t>
            </a:r>
            <a:endParaRPr lang="en-US" sz="1200" dirty="0">
              <a:solidFill>
                <a:prstClr val="black"/>
              </a:solidFill>
              <a:latin typeface="Huawei Sans" panose="020C0503030203020204" pitchFamily="34" charset="0"/>
              <a:ea typeface="方正兰亭黑简体"/>
            </a:endParaRPr>
          </a:p>
        </p:txBody>
      </p:sp>
      <p:sp>
        <p:nvSpPr>
          <p:cNvPr id="30" name="椭圆 29"/>
          <p:cNvSpPr/>
          <p:nvPr/>
        </p:nvSpPr>
        <p:spPr>
          <a:xfrm>
            <a:off x="5198965" y="4588934"/>
            <a:ext cx="1305491" cy="998340"/>
          </a:xfrm>
          <a:prstGeom prst="ellipse">
            <a:avLst/>
          </a:prstGeom>
          <a:solidFill>
            <a:srgbClr val="00B0F0"/>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ea typeface="+mn-ea"/>
              <a:cs typeface="Courier New" panose="02070309020205020404" pitchFamily="49" charset="0"/>
            </a:endParaRPr>
          </a:p>
        </p:txBody>
      </p:sp>
      <p:sp>
        <p:nvSpPr>
          <p:cNvPr id="31" name="文本框 30"/>
          <p:cNvSpPr txBox="1"/>
          <p:nvPr/>
        </p:nvSpPr>
        <p:spPr>
          <a:xfrm>
            <a:off x="5254844" y="4502623"/>
            <a:ext cx="1201116" cy="1200329"/>
          </a:xfrm>
          <a:prstGeom prst="rect">
            <a:avLst/>
          </a:prstGeom>
          <a:noFill/>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r>
              <a:rPr lang="pt-BR" sz="1200" dirty="0">
                <a:solidFill>
                  <a:prstClr val="black"/>
                </a:solidFill>
                <a:latin typeface="Huawei Sans" panose="020C0503030203020204" pitchFamily="34" charset="0"/>
                <a:ea typeface="方正兰亭黑简体"/>
              </a:rPr>
              <a:t>3. Perda de retorno ótico (ORL)</a:t>
            </a:r>
            <a:endParaRPr lang="en-US" sz="1200" dirty="0">
              <a:solidFill>
                <a:prstClr val="black"/>
              </a:solidFill>
              <a:latin typeface="Huawei Sans" panose="020C0503030203020204" pitchFamily="34" charset="0"/>
              <a:ea typeface="方正兰亭黑简体"/>
            </a:endParaRPr>
          </a:p>
        </p:txBody>
      </p:sp>
      <p:sp>
        <p:nvSpPr>
          <p:cNvPr id="3" name="燕尾形 19">
            <a:extLst>
              <a:ext uri="{FF2B5EF4-FFF2-40B4-BE49-F238E27FC236}">
                <a16:creationId xmlns:a16="http://schemas.microsoft.com/office/drawing/2014/main" id="{1CDC8F45-5E3D-5D45-A56A-4DB3DD0663F4}"/>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4" name="燕尾形 20">
            <a:extLst>
              <a:ext uri="{FF2B5EF4-FFF2-40B4-BE49-F238E27FC236}">
                <a16:creationId xmlns:a16="http://schemas.microsoft.com/office/drawing/2014/main" id="{C5047EAE-7990-D546-7169-14E34360B62A}"/>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 name="燕尾形 21">
            <a:extLst>
              <a:ext uri="{FF2B5EF4-FFF2-40B4-BE49-F238E27FC236}">
                <a16:creationId xmlns:a16="http://schemas.microsoft.com/office/drawing/2014/main" id="{6368DD9F-6BA2-F25B-127B-A75A01A0CEAE}"/>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6" name="五边形 22">
            <a:extLst>
              <a:ext uri="{FF2B5EF4-FFF2-40B4-BE49-F238E27FC236}">
                <a16:creationId xmlns:a16="http://schemas.microsoft.com/office/drawing/2014/main" id="{DB20A050-7D4F-B355-E6C2-354503251D62}"/>
              </a:ext>
            </a:extLst>
          </p:cNvPr>
          <p:cNvSpPr/>
          <p:nvPr/>
        </p:nvSpPr>
        <p:spPr bwMode="auto">
          <a:xfrm>
            <a:off x="7686605"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118583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solidFill>
                  <a:prstClr val="black"/>
                </a:solidFill>
                <a:latin typeface="Huawei Sans" panose="020C0503030203020204" pitchFamily="34" charset="0"/>
              </a:rPr>
              <a:t>A atenuação é a redução da potência do sinal luminoso à medida que este é transmitido</a:t>
            </a:r>
            <a:r>
              <a:rPr lang="en-US" altLang="zh-CN" sz="1600" dirty="0">
                <a:solidFill>
                  <a:prstClr val="black"/>
                </a:solidFill>
                <a:latin typeface="Huawei Sans" panose="020C0503030203020204" pitchFamily="34" charset="0"/>
              </a:rPr>
              <a:t>.</a:t>
            </a:r>
          </a:p>
        </p:txBody>
      </p:sp>
      <p:sp>
        <p:nvSpPr>
          <p:cNvPr id="4" name="标题 3"/>
          <p:cNvSpPr>
            <a:spLocks noGrp="1"/>
          </p:cNvSpPr>
          <p:nvPr>
            <p:ph type="title"/>
          </p:nvPr>
        </p:nvSpPr>
        <p:spPr>
          <a:xfrm>
            <a:off x="1594799" y="410400"/>
            <a:ext cx="10332741" cy="640800"/>
          </a:xfrm>
        </p:spPr>
        <p:txBody>
          <a:bodyPr/>
          <a:lstStyle/>
          <a:p>
            <a:r>
              <a:rPr lang="pt-BR" altLang="zh-CN" sz="3200" dirty="0"/>
              <a:t>Atenuação do link ODN (2) - Atenuação do cabo ótico</a:t>
            </a:r>
            <a:endParaRPr lang="zh-CN" altLang="en-US" sz="3200" dirty="0"/>
          </a:p>
        </p:txBody>
      </p:sp>
      <mc:AlternateContent xmlns:mc="http://schemas.openxmlformats.org/markup-compatibility/2006" xmlns:a14="http://schemas.microsoft.com/office/drawing/2010/main">
        <mc:Choice Requires="a14">
          <p:sp>
            <p:nvSpPr>
              <p:cNvPr id="9" name="矩形 8"/>
              <p:cNvSpPr/>
              <p:nvPr/>
            </p:nvSpPr>
            <p:spPr>
              <a:xfrm>
                <a:off x="485809" y="1979262"/>
                <a:ext cx="11142903" cy="553998"/>
              </a:xfrm>
              <a:prstGeom prst="rect">
                <a:avLst/>
              </a:prstGeom>
            </p:spPr>
            <p:txBody>
              <a:bodyPr wrap="square" anchor="ctr">
                <a:noAutofit/>
              </a:bodyPr>
              <a:lstStyle/>
              <a:p>
                <a:pPr algn="ctr" fontAlgn="ctr">
                  <a:lnSpc>
                    <a:spcPct val="150000"/>
                  </a:lnSpc>
                  <a:spcBef>
                    <a:spcPts val="742"/>
                  </a:spcBef>
                </a:pPr>
                <a14:m>
                  <m:oMath xmlns:m="http://schemas.openxmlformats.org/officeDocument/2006/math">
                    <m:r>
                      <m:rPr>
                        <m:sty m:val="p"/>
                      </m:rPr>
                      <a:rPr lang="en-US" altLang="zh-CN" sz="1600" i="1" dirty="0" smtClean="0">
                        <a:solidFill>
                          <a:prstClr val="black"/>
                        </a:solidFill>
                        <a:latin typeface="Cambria Math" panose="02040503050406030204" pitchFamily="18" charset="0"/>
                        <a:ea typeface="方正兰亭黑简体" panose="02000000000000000000" pitchFamily="2" charset="-122"/>
                        <a:cs typeface="Huawei Sans" panose="020C0503030203020204" pitchFamily="34" charset="0"/>
                      </a:rPr>
                      <m:t>dB</m:t>
                    </m:r>
                  </m:oMath>
                </a14:m>
                <a:r>
                  <a:rPr lang="en-US" sz="1600" dirty="0">
                    <a:latin typeface="Huawei Sans" panose="020C0503030203020204" pitchFamily="34" charset="0"/>
                    <a:cs typeface="Arial" panose="020B0604020202020204" pitchFamily="34" charset="0"/>
                  </a:rPr>
                  <a:t>=10 lg (</a:t>
                </a:r>
                <a:r>
                  <a:rPr lang="pt-BR" sz="1600" dirty="0">
                    <a:latin typeface="Huawei Sans" panose="020C0503030203020204" pitchFamily="34" charset="0"/>
                    <a:cs typeface="Arial" panose="020B0604020202020204" pitchFamily="34" charset="0"/>
                  </a:rPr>
                  <a:t>Potência de saída/potência de entrada</a:t>
                </a:r>
                <a:r>
                  <a:rPr lang="en-US" sz="1600" dirty="0">
                    <a:latin typeface="Huawei Sans" panose="020C0503030203020204" pitchFamily="34" charset="0"/>
                    <a:cs typeface="Arial" panose="020B0604020202020204" pitchFamily="34" charset="0"/>
                  </a:rPr>
                  <a:t>)</a:t>
                </a:r>
              </a:p>
            </p:txBody>
          </p:sp>
        </mc:Choice>
        <mc:Fallback xmlns="">
          <p:sp>
            <p:nvSpPr>
              <p:cNvPr id="9" name="矩形 8"/>
              <p:cNvSpPr>
                <a:spLocks noRot="1" noChangeAspect="1" noMove="1" noResize="1" noEditPoints="1" noAdjustHandles="1" noChangeArrowheads="1" noChangeShapeType="1" noTextEdit="1"/>
              </p:cNvSpPr>
              <p:nvPr/>
            </p:nvSpPr>
            <p:spPr>
              <a:xfrm>
                <a:off x="485809" y="1979262"/>
                <a:ext cx="11142903" cy="553998"/>
              </a:xfrm>
              <a:prstGeom prst="rect">
                <a:avLst/>
              </a:prstGeom>
              <a:blipFill>
                <a:blip r:embed="rId3"/>
                <a:stretch>
                  <a:fillRect b="-5495"/>
                </a:stretch>
              </a:blipFill>
            </p:spPr>
            <p:txBody>
              <a:bodyPr/>
              <a:lstStyle/>
              <a:p>
                <a:r>
                  <a:rPr lang="pt-BR">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3420968940"/>
              </p:ext>
            </p:extLst>
          </p:nvPr>
        </p:nvGraphicFramePr>
        <p:xfrm>
          <a:off x="869950" y="2905885"/>
          <a:ext cx="10374622" cy="2395124"/>
        </p:xfrm>
        <a:graphic>
          <a:graphicData uri="http://schemas.openxmlformats.org/drawingml/2006/table">
            <a:tbl>
              <a:tblPr/>
              <a:tblGrid>
                <a:gridCol w="1530683">
                  <a:extLst>
                    <a:ext uri="{9D8B030D-6E8A-4147-A177-3AD203B41FA5}">
                      <a16:colId xmlns:a16="http://schemas.microsoft.com/office/drawing/2014/main" val="20000"/>
                    </a:ext>
                  </a:extLst>
                </a:gridCol>
                <a:gridCol w="6292806">
                  <a:extLst>
                    <a:ext uri="{9D8B030D-6E8A-4147-A177-3AD203B41FA5}">
                      <a16:colId xmlns:a16="http://schemas.microsoft.com/office/drawing/2014/main" val="20001"/>
                    </a:ext>
                  </a:extLst>
                </a:gridCol>
                <a:gridCol w="2551133">
                  <a:extLst>
                    <a:ext uri="{9D8B030D-6E8A-4147-A177-3AD203B41FA5}">
                      <a16:colId xmlns:a16="http://schemas.microsoft.com/office/drawing/2014/main" val="20002"/>
                    </a:ext>
                  </a:extLst>
                </a:gridCol>
              </a:tblGrid>
              <a:tr h="538557">
                <a:tc>
                  <a:txBody>
                    <a:bodyPr/>
                    <a:lstStyle/>
                    <a:p>
                      <a:pPr algn="ctr" fontAlgn="ctr">
                        <a:spcAft>
                          <a:spcPts val="0"/>
                        </a:spcAft>
                      </a:pPr>
                      <a:r>
                        <a:rPr lang="en-US" sz="18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Categoria</a:t>
                      </a:r>
                      <a:endPar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Descrição</a:t>
                      </a:r>
                      <a:endPar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8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Atenuação</a:t>
                      </a:r>
                      <a:r>
                        <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8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típica</a:t>
                      </a:r>
                      <a:r>
                        <a:rPr lang="en-US" sz="18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(dB/km)</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61621">
                <a:tc rowSpan="4">
                  <a:txBody>
                    <a:bodyPr/>
                    <a:lstStyle/>
                    <a:p>
                      <a:pPr marL="0" algn="ctr" defTabSz="914400" rtl="0" eaLnBrk="1" fontAlgn="ctr" latinLnBrk="0" hangingPunct="1">
                        <a:spcAft>
                          <a:spcPts val="0"/>
                        </a:spcAft>
                      </a:pPr>
                      <a:r>
                        <a:rPr lang="en-US" sz="1600" dirty="0">
                          <a:solidFill>
                            <a:schemeClr val="tx1"/>
                          </a:solidFill>
                          <a:latin typeface="Huawei Sans"/>
                          <a:ea typeface="方正兰亭黑简体"/>
                          <a:cs typeface="Huawei Sans" panose="020C0503030203020204" pitchFamily="34" charset="0"/>
                        </a:rPr>
                        <a:t>Fibra </a:t>
                      </a:r>
                      <a:r>
                        <a:rPr lang="en-US" sz="1600" dirty="0" err="1">
                          <a:solidFill>
                            <a:schemeClr val="tx1"/>
                          </a:solidFill>
                          <a:latin typeface="Huawei Sans"/>
                          <a:ea typeface="方正兰亭黑简体"/>
                          <a:cs typeface="Huawei Sans" panose="020C0503030203020204" pitchFamily="34" charset="0"/>
                        </a:rPr>
                        <a:t>ótica</a:t>
                      </a:r>
                      <a:r>
                        <a:rPr lang="en-US" sz="1600" dirty="0">
                          <a:solidFill>
                            <a:schemeClr val="tx1"/>
                          </a:solidFill>
                          <a:latin typeface="Huawei Sans"/>
                          <a:ea typeface="方正兰亭黑简体"/>
                          <a:cs typeface="Huawei Sans" panose="020C0503030203020204" pitchFamily="34" charset="0"/>
                        </a:rPr>
                        <a:t> (G.652)</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a:ea typeface="方正兰亭黑简体"/>
                          <a:cs typeface="Huawei Sans" panose="020C0503030203020204" pitchFamily="34" charset="0"/>
                        </a:rPr>
                        <a:t>Cabo </a:t>
                      </a:r>
                      <a:r>
                        <a:rPr lang="en-US" sz="1600" dirty="0" err="1">
                          <a:solidFill>
                            <a:schemeClr val="tx1"/>
                          </a:solidFill>
                          <a:latin typeface="Huawei Sans"/>
                          <a:ea typeface="方正兰亭黑简体"/>
                          <a:cs typeface="Huawei Sans" panose="020C0503030203020204" pitchFamily="34" charset="0"/>
                        </a:rPr>
                        <a:t>óptico</a:t>
                      </a:r>
                      <a:r>
                        <a:rPr lang="en-US" sz="1600" dirty="0">
                          <a:solidFill>
                            <a:schemeClr val="tx1"/>
                          </a:solidFill>
                          <a:latin typeface="Huawei Sans"/>
                          <a:ea typeface="方正兰亭黑简体"/>
                          <a:cs typeface="Huawei Sans" panose="020C0503030203020204" pitchFamily="34" charset="0"/>
                        </a:rPr>
                        <a:t> de 1310 nm</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0.35</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a:ea typeface="方正兰亭黑简体"/>
                          <a:cs typeface="Huawei Sans" panose="020C0503030203020204" pitchFamily="34" charset="0"/>
                        </a:rPr>
                        <a:t>Cabo </a:t>
                      </a:r>
                      <a:r>
                        <a:rPr lang="en-US" sz="1600" dirty="0" err="1">
                          <a:solidFill>
                            <a:schemeClr val="tx1"/>
                          </a:solidFill>
                          <a:latin typeface="Huawei Sans"/>
                          <a:ea typeface="方正兰亭黑简体"/>
                          <a:cs typeface="Huawei Sans" panose="020C0503030203020204" pitchFamily="34" charset="0"/>
                        </a:rPr>
                        <a:t>óptico</a:t>
                      </a:r>
                      <a:r>
                        <a:rPr lang="en-US" sz="1600" dirty="0">
                          <a:solidFill>
                            <a:schemeClr val="tx1"/>
                          </a:solidFill>
                          <a:latin typeface="Huawei Sans"/>
                          <a:ea typeface="方正兰亭黑简体"/>
                          <a:cs typeface="Huawei Sans" panose="020C0503030203020204" pitchFamily="34" charset="0"/>
                        </a:rPr>
                        <a:t> de 1490 nm</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0.25</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pt-BR" sz="1600" dirty="0">
                          <a:solidFill>
                            <a:schemeClr val="tx1"/>
                          </a:solidFill>
                          <a:latin typeface="Huawei Sans"/>
                          <a:ea typeface="方正兰亭黑简体"/>
                          <a:cs typeface="Huawei Sans" panose="020C0503030203020204" pitchFamily="34" charset="0"/>
                        </a:rPr>
                        <a:t>Cabo óptico de 1550 </a:t>
                      </a:r>
                      <a:r>
                        <a:rPr lang="pt-BR" sz="1600" dirty="0" err="1">
                          <a:solidFill>
                            <a:schemeClr val="tx1"/>
                          </a:solidFill>
                          <a:latin typeface="Huawei Sans"/>
                          <a:ea typeface="方正兰亭黑简体"/>
                          <a:cs typeface="Huawei Sans" panose="020C0503030203020204" pitchFamily="34" charset="0"/>
                        </a:rPr>
                        <a:t>nm</a:t>
                      </a:r>
                      <a:r>
                        <a:rPr lang="pt-BR" sz="1600" dirty="0">
                          <a:solidFill>
                            <a:schemeClr val="tx1"/>
                          </a:solidFill>
                          <a:latin typeface="Huawei Sans"/>
                          <a:ea typeface="方正兰亭黑简体"/>
                          <a:cs typeface="Huawei Sans" panose="020C0503030203020204" pitchFamily="34" charset="0"/>
                        </a:rPr>
                        <a:t> CATV</a:t>
                      </a:r>
                      <a:endParaRPr lang="en-US" sz="1600" dirty="0">
                        <a:solidFill>
                          <a:schemeClr val="tx1"/>
                        </a:solidFill>
                        <a:latin typeface="Huawei Sans"/>
                        <a:ea typeface="方正兰亭黑简体"/>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0.21</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461621">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a:ea typeface="方正兰亭黑简体"/>
                          <a:cs typeface="Huawei Sans" panose="020C0503030203020204" pitchFamily="34" charset="0"/>
                        </a:rPr>
                        <a:t>Cabo </a:t>
                      </a:r>
                      <a:r>
                        <a:rPr lang="en-US" sz="1600" dirty="0" err="1">
                          <a:solidFill>
                            <a:schemeClr val="tx1"/>
                          </a:solidFill>
                          <a:latin typeface="Huawei Sans"/>
                          <a:ea typeface="方正兰亭黑简体"/>
                          <a:cs typeface="Huawei Sans" panose="020C0503030203020204" pitchFamily="34" charset="0"/>
                        </a:rPr>
                        <a:t>óptico</a:t>
                      </a:r>
                      <a:r>
                        <a:rPr lang="en-US" sz="1600" dirty="0">
                          <a:solidFill>
                            <a:schemeClr val="tx1"/>
                          </a:solidFill>
                          <a:latin typeface="Huawei Sans"/>
                          <a:ea typeface="方正兰亭黑简体"/>
                          <a:cs typeface="Huawei Sans" panose="020C0503030203020204" pitchFamily="34" charset="0"/>
                        </a:rPr>
                        <a:t> de 1270 nm</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0.4</a:t>
                      </a: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燕尾形 19">
            <a:extLst>
              <a:ext uri="{FF2B5EF4-FFF2-40B4-BE49-F238E27FC236}">
                <a16:creationId xmlns:a16="http://schemas.microsoft.com/office/drawing/2014/main" id="{F110C9E5-F8DB-714F-00C6-0C5843CDAFB8}"/>
              </a:ext>
            </a:extLst>
          </p:cNvPr>
          <p:cNvSpPr/>
          <p:nvPr/>
        </p:nvSpPr>
        <p:spPr bwMode="auto">
          <a:xfrm>
            <a:off x="8492629" y="38172"/>
            <a:ext cx="1070016"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8C9F36E3-EF64-FB7C-B411-BA883C27D5F5}"/>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6D3BC2BA-C70F-ABD1-8A71-1B911D7E7C39}"/>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5B06A43F-B597-76A0-C888-1C161105EC3D}"/>
              </a:ext>
            </a:extLst>
          </p:cNvPr>
          <p:cNvSpPr/>
          <p:nvPr/>
        </p:nvSpPr>
        <p:spPr bwMode="auto">
          <a:xfrm>
            <a:off x="7698449" y="46764"/>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565308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latin typeface="Huawei Sans" panose="020C0503030203020204" pitchFamily="34" charset="0"/>
              </a:rPr>
              <a:t>A perda de inserção refere-se ao rácio (em decibéis) entre a potência ótica de saída e a potência ótica de entrada depois de os sinais ópticos passarem por um conetor móvel ou por um </a:t>
            </a:r>
            <a:r>
              <a:rPr lang="pt-BR" altLang="zh-CN" sz="1600" dirty="0" err="1">
                <a:latin typeface="Huawei Sans" panose="020C0503030203020204" pitchFamily="34" charset="0"/>
              </a:rPr>
              <a:t>splitter</a:t>
            </a:r>
            <a:r>
              <a:rPr lang="pt-BR" altLang="zh-CN" sz="1600" dirty="0">
                <a:latin typeface="Huawei Sans" panose="020C0503030203020204" pitchFamily="34" charset="0"/>
              </a:rPr>
              <a:t> ótico. A perda de inserção é medida da mesma forma que a atenuação</a:t>
            </a:r>
            <a:r>
              <a:rPr lang="en-US" altLang="zh-CN" sz="1600" dirty="0">
                <a:latin typeface="Huawei Sans" panose="020C0503030203020204" pitchFamily="34" charset="0"/>
              </a:rPr>
              <a:t>.</a:t>
            </a:r>
          </a:p>
          <a:p>
            <a:r>
              <a:rPr lang="pt-BR" altLang="zh-CN" sz="1600" dirty="0">
                <a:latin typeface="Huawei Sans" panose="020C0503030203020204" pitchFamily="34" charset="0"/>
              </a:rPr>
              <a:t>Valores típicos de perda dos componentes ODN </a:t>
            </a:r>
            <a:endParaRPr lang="en-US" altLang="zh-CN" sz="16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Atenuação do link ODN (3) - Perda de inserção</a:t>
            </a:r>
            <a:endParaRPr lang="en-US" dirty="0">
              <a:latin typeface="Huawei Sans" panose="020C0503030203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410739012"/>
              </p:ext>
            </p:extLst>
          </p:nvPr>
        </p:nvGraphicFramePr>
        <p:xfrm>
          <a:off x="451877" y="2839090"/>
          <a:ext cx="11297211" cy="3083363"/>
        </p:xfrm>
        <a:graphic>
          <a:graphicData uri="http://schemas.openxmlformats.org/drawingml/2006/table">
            <a:tbl>
              <a:tblPr/>
              <a:tblGrid>
                <a:gridCol w="1666803">
                  <a:extLst>
                    <a:ext uri="{9D8B030D-6E8A-4147-A177-3AD203B41FA5}">
                      <a16:colId xmlns:a16="http://schemas.microsoft.com/office/drawing/2014/main" val="20000"/>
                    </a:ext>
                  </a:extLst>
                </a:gridCol>
                <a:gridCol w="6852409">
                  <a:extLst>
                    <a:ext uri="{9D8B030D-6E8A-4147-A177-3AD203B41FA5}">
                      <a16:colId xmlns:a16="http://schemas.microsoft.com/office/drawing/2014/main" val="20001"/>
                    </a:ext>
                  </a:extLst>
                </a:gridCol>
                <a:gridCol w="2777999">
                  <a:extLst>
                    <a:ext uri="{9D8B030D-6E8A-4147-A177-3AD203B41FA5}">
                      <a16:colId xmlns:a16="http://schemas.microsoft.com/office/drawing/2014/main" val="20002"/>
                    </a:ext>
                  </a:extLst>
                </a:gridCol>
              </a:tblGrid>
              <a:tr h="318563">
                <a:tc>
                  <a:txBody>
                    <a:bodyPr/>
                    <a:lstStyle/>
                    <a:p>
                      <a:pPr algn="ctr" fontAlgn="ctr">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Categoria</a:t>
                      </a:r>
                      <a:endPar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Descrição</a:t>
                      </a:r>
                      <a:endPar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Atenuação</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400" b="1" dirty="0" err="1">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típica</a:t>
                      </a: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 (dB)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73054">
                <a:tc rowSpan="4">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Ponto de </a:t>
                      </a: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conexão</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Emenda</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Emenda</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mecânica</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Conector</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a:t>
                      </a: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móvel</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Conector</a:t>
                      </a: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 FA</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0.5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73054">
                <a:tc rowSpan="6">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Splitter </a:t>
                      </a:r>
                      <a:r>
                        <a:rPr lang="en-US" sz="12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ótico</a:t>
                      </a:r>
                      <a:endPar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3.6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1:4</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7.2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1:16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13.6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1:32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16.8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r h="273054">
                <a:tc vMerge="1">
                  <a:txBody>
                    <a:bodyPr/>
                    <a:lstStyle/>
                    <a:p>
                      <a:pPr marL="0" algn="l" defTabSz="914400" rtl="0" eaLnBrk="1" latinLnBrk="0" hangingPunct="1">
                        <a:spcAft>
                          <a:spcPts val="0"/>
                        </a:spcAft>
                      </a:pPr>
                      <a:endParaRPr lang="zh-CN" sz="1200" kern="100" dirty="0">
                        <a:solidFill>
                          <a:schemeClr val="tx1"/>
                        </a:solidFill>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1:64</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marL="0" algn="ctr" defTabSz="914400" rtl="0" eaLnBrk="1" fontAlgn="ctr" latinLnBrk="0" hangingPunct="1">
                        <a:spcAft>
                          <a:spcPts val="0"/>
                        </a:spcAft>
                      </a:pPr>
                      <a:r>
                        <a:rPr lang="en-US" sz="12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20.3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燕尾形 19">
            <a:extLst>
              <a:ext uri="{FF2B5EF4-FFF2-40B4-BE49-F238E27FC236}">
                <a16:creationId xmlns:a16="http://schemas.microsoft.com/office/drawing/2014/main" id="{6299BB30-4753-9610-8283-948DBB0BB15A}"/>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22525B92-CC3D-8B1A-2AF6-3C17D7DC3B22}"/>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C131BD72-E073-599D-3663-55DA40D62AA0}"/>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15907491-8D6D-21F4-474A-5951AE19F462}"/>
              </a:ext>
            </a:extLst>
          </p:cNvPr>
          <p:cNvSpPr/>
          <p:nvPr/>
        </p:nvSpPr>
        <p:spPr bwMode="auto">
          <a:xfrm>
            <a:off x="7663343"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752023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latin typeface="Huawei Sans" panose="020C0503030203020204" pitchFamily="34" charset="0"/>
              </a:rPr>
              <a:t>A ORL, também designada por perda por reflexão, é o rácio (em decibéis) entre a potência de reflexão e a potência de entrada no ponto de ligação da fibra</a:t>
            </a:r>
            <a:r>
              <a:rPr lang="en-US" altLang="zh-CN" sz="1600" dirty="0">
                <a:latin typeface="Huawei Sans" panose="020C0503030203020204" pitchFamily="34" charset="0"/>
              </a:rPr>
              <a:t>.</a:t>
            </a:r>
          </a:p>
          <a:p>
            <a:pPr lvl="1"/>
            <a:r>
              <a:rPr lang="pt-BR" altLang="zh-CN" sz="1400" dirty="0">
                <a:latin typeface="Huawei Sans" panose="020C0503030203020204" pitchFamily="34" charset="0"/>
              </a:rPr>
              <a:t>Quanto maior for a ORL, melhor será o desempenho e menor será o impacto da luz </a:t>
            </a:r>
            <a:r>
              <a:rPr lang="pt-BR" altLang="zh-CN" sz="1400" dirty="0" err="1">
                <a:latin typeface="Huawei Sans" panose="020C0503030203020204" pitchFamily="34" charset="0"/>
              </a:rPr>
              <a:t>reflectida</a:t>
            </a:r>
            <a:r>
              <a:rPr lang="pt-BR" altLang="zh-CN" sz="1400" dirty="0">
                <a:latin typeface="Huawei Sans" panose="020C0503030203020204" pitchFamily="34" charset="0"/>
              </a:rPr>
              <a:t> na fonte de luz e no sistema</a:t>
            </a:r>
            <a:r>
              <a:rPr lang="en-US" altLang="zh-CN" sz="1400" dirty="0">
                <a:latin typeface="Huawei Sans" panose="020C0503030203020204" pitchFamily="34" charset="0"/>
              </a:rPr>
              <a:t>.</a:t>
            </a:r>
          </a:p>
          <a:p>
            <a:pPr lvl="1"/>
            <a:r>
              <a:rPr lang="pt-BR" altLang="zh-CN" sz="1400" dirty="0">
                <a:latin typeface="Huawei Sans" panose="020C0503030203020204" pitchFamily="34" charset="0"/>
              </a:rPr>
              <a:t>A ORL mínima recomendada é de 45 dB</a:t>
            </a:r>
            <a:r>
              <a:rPr lang="en-US" altLang="zh-CN" sz="1400" dirty="0">
                <a:latin typeface="Huawei Sans" panose="020C0503030203020204" pitchFamily="34" charset="0"/>
              </a:rPr>
              <a:t>.</a:t>
            </a:r>
          </a:p>
          <a:p>
            <a:pPr lvl="1"/>
            <a:r>
              <a:rPr lang="en-US" altLang="zh-CN" sz="1400" dirty="0">
                <a:latin typeface="Huawei Sans" panose="020C0503030203020204" pitchFamily="34" charset="0"/>
              </a:rPr>
              <a:t>ORL: PC: &gt; 45 dB; APC: &gt; 55 dB</a:t>
            </a:r>
          </a:p>
          <a:p>
            <a:pPr lvl="1"/>
            <a:r>
              <a:rPr lang="pt-BR" altLang="zh-CN" sz="1400" dirty="0">
                <a:latin typeface="Huawei Sans" panose="020C0503030203020204" pitchFamily="34" charset="0"/>
              </a:rPr>
              <a:t>Para serviços CATV, todos os nós ODN devem utilizar os conectores APC</a:t>
            </a:r>
            <a:r>
              <a:rPr lang="en-US" altLang="zh-CN" sz="1400" dirty="0">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Atenuação do link ODN (4) - ORL</a:t>
            </a:r>
            <a:endParaRPr lang="en-US" dirty="0">
              <a:latin typeface="Huawei Sans" panose="020C0503030203020204" pitchFamily="34" charset="0"/>
            </a:endParaRPr>
          </a:p>
        </p:txBody>
      </p:sp>
      <p:sp>
        <p:nvSpPr>
          <p:cNvPr id="9" name="AutoShape 14"/>
          <p:cNvSpPr>
            <a:spLocks noChangeArrowheads="1"/>
          </p:cNvSpPr>
          <p:nvPr/>
        </p:nvSpPr>
        <p:spPr bwMode="auto">
          <a:xfrm>
            <a:off x="2837359" y="4187154"/>
            <a:ext cx="3042628" cy="860950"/>
          </a:xfrm>
          <a:prstGeom prst="rightArrow">
            <a:avLst>
              <a:gd name="adj1" fmla="val 50000"/>
              <a:gd name="adj2" fmla="val 103285"/>
            </a:avLst>
          </a:prstGeom>
          <a:solidFill>
            <a:schemeClr val="bg2"/>
          </a:solidFill>
          <a:ln w="9525" algn="ctr">
            <a:no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sp>
        <p:nvSpPr>
          <p:cNvPr id="10" name="Rectangle 15"/>
          <p:cNvSpPr>
            <a:spLocks noChangeArrowheads="1"/>
          </p:cNvSpPr>
          <p:nvPr/>
        </p:nvSpPr>
        <p:spPr bwMode="auto">
          <a:xfrm>
            <a:off x="5906865" y="3776579"/>
            <a:ext cx="173813" cy="1757511"/>
          </a:xfrm>
          <a:prstGeom prst="rect">
            <a:avLst/>
          </a:prstGeom>
          <a:solidFill>
            <a:schemeClr val="folHlink"/>
          </a:solidFill>
          <a:ln w="9525" algn="ctr">
            <a:solidFill>
              <a:schemeClr val="tx1"/>
            </a:solid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sp>
        <p:nvSpPr>
          <p:cNvPr id="11" name="AutoShape 17"/>
          <p:cNvSpPr>
            <a:spLocks noChangeArrowheads="1"/>
          </p:cNvSpPr>
          <p:nvPr/>
        </p:nvSpPr>
        <p:spPr bwMode="auto">
          <a:xfrm>
            <a:off x="6164897" y="4309698"/>
            <a:ext cx="3042628" cy="615862"/>
          </a:xfrm>
          <a:prstGeom prst="rightArrow">
            <a:avLst>
              <a:gd name="adj1" fmla="val 50000"/>
              <a:gd name="adj2" fmla="val 144388"/>
            </a:avLst>
          </a:prstGeom>
          <a:solidFill>
            <a:schemeClr val="bg2"/>
          </a:solidFill>
          <a:ln w="9525" algn="ctr">
            <a:noFill/>
            <a:miter lim="800000"/>
            <a:headEnd/>
            <a:tailEnd/>
          </a:ln>
        </p:spPr>
        <p:txBody>
          <a:bodyPr wrap="square" anchor="ctr">
            <a:noAutofit/>
          </a:bodyPr>
          <a:lstStyle>
            <a:lvl1pPr eaLnBrk="0" hangingPunct="0">
              <a:defRPr i="1">
                <a:solidFill>
                  <a:schemeClr val="tx1"/>
                </a:solidFill>
                <a:latin typeface="Arial" panose="020B0604020202020204" pitchFamily="34" charset="0"/>
                <a:ea typeface="SimSun" panose="02010600030101010101" pitchFamily="2" charset="-122"/>
              </a:defRPr>
            </a:lvl1pPr>
            <a:lvl2pPr marL="742950" indent="-285750" eaLnBrk="0" hangingPunct="0">
              <a:defRPr i="1">
                <a:solidFill>
                  <a:schemeClr val="tx1"/>
                </a:solidFill>
                <a:latin typeface="Arial" panose="020B0604020202020204" pitchFamily="34" charset="0"/>
                <a:ea typeface="SimSun" panose="02010600030101010101" pitchFamily="2" charset="-122"/>
              </a:defRPr>
            </a:lvl2pPr>
            <a:lvl3pPr marL="1143000" indent="-228600" eaLnBrk="0" hangingPunct="0">
              <a:defRPr i="1">
                <a:solidFill>
                  <a:schemeClr val="tx1"/>
                </a:solidFill>
                <a:latin typeface="Arial" panose="020B0604020202020204" pitchFamily="34" charset="0"/>
                <a:ea typeface="SimSun" panose="02010600030101010101" pitchFamily="2" charset="-122"/>
              </a:defRPr>
            </a:lvl3pPr>
            <a:lvl4pPr marL="1600200" indent="-228600" eaLnBrk="0" hangingPunct="0">
              <a:defRPr i="1">
                <a:solidFill>
                  <a:schemeClr val="tx1"/>
                </a:solidFill>
                <a:latin typeface="Arial" panose="020B0604020202020204" pitchFamily="34" charset="0"/>
                <a:ea typeface="SimSun" panose="02010600030101010101" pitchFamily="2" charset="-122"/>
              </a:defRPr>
            </a:lvl4pPr>
            <a:lvl5pPr marL="2057400" indent="-228600" eaLnBrk="0" hangingPunct="0">
              <a:defRPr i="1">
                <a:solidFill>
                  <a:schemeClr val="tx1"/>
                </a:solidFill>
                <a:latin typeface="Arial" panose="020B0604020202020204" pitchFamily="34" charset="0"/>
                <a:ea typeface="SimSun" panose="02010600030101010101" pitchFamily="2" charset="-122"/>
              </a:defRPr>
            </a:lvl5pPr>
            <a:lvl6pPr marL="25146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endParaRPr lang="en-US" altLang="zh-CN" dirty="0">
              <a:latin typeface="Huawei Sans" panose="020C0503030203020204" pitchFamily="34" charset="0"/>
              <a:ea typeface="方正兰亭黑简体" panose="02000000000000000000" pitchFamily="2" charset="-122"/>
            </a:endParaRPr>
          </a:p>
        </p:txBody>
      </p:sp>
      <p:cxnSp>
        <p:nvCxnSpPr>
          <p:cNvPr id="12" name="直接箭头连接符 11"/>
          <p:cNvCxnSpPr/>
          <p:nvPr/>
        </p:nvCxnSpPr>
        <p:spPr bwMode="auto">
          <a:xfrm>
            <a:off x="3809467" y="4617629"/>
            <a:ext cx="1905670" cy="0"/>
          </a:xfrm>
          <a:prstGeom prst="straightConnector1">
            <a:avLst/>
          </a:prstGeom>
          <a:noFill/>
          <a:ln w="76200" cap="flat" cmpd="sng" algn="ctr">
            <a:solidFill>
              <a:srgbClr val="C00000"/>
            </a:solidFill>
            <a:prstDash val="solid"/>
            <a:round/>
            <a:headEnd type="triangle" w="med" len="med"/>
            <a:tailEnd type="none" w="med" len="med"/>
          </a:ln>
          <a:effectLst/>
        </p:spPr>
      </p:cxnSp>
      <p:sp>
        <p:nvSpPr>
          <p:cNvPr id="4" name="燕尾形 19">
            <a:extLst>
              <a:ext uri="{FF2B5EF4-FFF2-40B4-BE49-F238E27FC236}">
                <a16:creationId xmlns:a16="http://schemas.microsoft.com/office/drawing/2014/main" id="{89CE0FEB-8566-AF27-9CE4-3498F0D27FFD}"/>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4484BC06-A451-614B-9737-1477FF1D02B8}"/>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CB3759A9-C8E1-EBF7-43E6-20E0676194CB}"/>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13445C7E-9FD0-CADF-68EA-4F86C8DEF07E}"/>
              </a:ext>
            </a:extLst>
          </p:cNvPr>
          <p:cNvSpPr/>
          <p:nvPr/>
        </p:nvSpPr>
        <p:spPr bwMode="auto">
          <a:xfrm>
            <a:off x="7698449"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86275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400" dirty="0"/>
              <a:t>A ODN está incluída em qualquer rede </a:t>
            </a:r>
            <a:r>
              <a:rPr lang="pt-BR" altLang="zh-CN" sz="1400" dirty="0" err="1"/>
              <a:t>FTTx</a:t>
            </a:r>
            <a:r>
              <a:rPr lang="pt-BR" altLang="zh-CN" sz="1400" dirty="0"/>
              <a:t>. De todas as redes </a:t>
            </a:r>
            <a:r>
              <a:rPr lang="pt-BR" altLang="zh-CN" sz="1400" dirty="0" err="1"/>
              <a:t>FTTx</a:t>
            </a:r>
            <a:r>
              <a:rPr lang="pt-BR" altLang="zh-CN" sz="1400" dirty="0"/>
              <a:t>, a FTTH é a que envolve a ODN mais complexa. No cenário POL, uma ODN é constituída por quatro pontos (ponto de convergência integrado onde residem as OLT, ponto de agregação de informação, ponto de distribuição de informação e ponto de acesso à informação onde residem as ONT) e três seções (cabo de alimentação, cabo de distribuição e cabo </a:t>
            </a:r>
            <a:r>
              <a:rPr lang="pt-BR" altLang="zh-CN" sz="1400" dirty="0" err="1"/>
              <a:t>drop</a:t>
            </a:r>
            <a:r>
              <a:rPr lang="en-US" altLang="zh-CN" sz="1400" dirty="0"/>
              <a:t>). </a:t>
            </a:r>
            <a:endParaRPr lang="en-US" altLang="zh-CN" sz="1200" dirty="0"/>
          </a:p>
          <a:p>
            <a:endParaRPr lang="en-US" altLang="zh-CN" sz="12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en-US" dirty="0" err="1">
                <a:latin typeface="Huawei Sans" panose="020C0503030203020204" pitchFamily="34" charset="0"/>
              </a:rPr>
              <a:t>Definição</a:t>
            </a:r>
            <a:r>
              <a:rPr lang="en-US" dirty="0">
                <a:latin typeface="Huawei Sans" panose="020C0503030203020204" pitchFamily="34" charset="0"/>
              </a:rPr>
              <a:t> e </a:t>
            </a:r>
            <a:r>
              <a:rPr lang="en-US" dirty="0" err="1">
                <a:latin typeface="Huawei Sans" panose="020C0503030203020204" pitchFamily="34" charset="0"/>
              </a:rPr>
              <a:t>Composição</a:t>
            </a:r>
            <a:r>
              <a:rPr lang="en-US" dirty="0">
                <a:latin typeface="Huawei Sans" panose="020C0503030203020204" pitchFamily="34" charset="0"/>
              </a:rPr>
              <a:t> (2)</a:t>
            </a:r>
          </a:p>
        </p:txBody>
      </p:sp>
      <p:grpSp>
        <p:nvGrpSpPr>
          <p:cNvPr id="106" name="组合 105"/>
          <p:cNvGrpSpPr/>
          <p:nvPr/>
        </p:nvGrpSpPr>
        <p:grpSpPr>
          <a:xfrm>
            <a:off x="683432" y="2198854"/>
            <a:ext cx="10839012" cy="3685322"/>
            <a:chOff x="711445" y="2682884"/>
            <a:chExt cx="10839012" cy="3685322"/>
          </a:xfrm>
        </p:grpSpPr>
        <p:grpSp>
          <p:nvGrpSpPr>
            <p:cNvPr id="4" name="Group 2"/>
            <p:cNvGrpSpPr>
              <a:grpSpLocks/>
            </p:cNvGrpSpPr>
            <p:nvPr/>
          </p:nvGrpSpPr>
          <p:grpSpPr bwMode="auto">
            <a:xfrm>
              <a:off x="7354517" y="5857109"/>
              <a:ext cx="4157923" cy="511097"/>
              <a:chOff x="4664" y="3536"/>
              <a:chExt cx="2771" cy="386"/>
            </a:xfrm>
          </p:grpSpPr>
          <p:sp>
            <p:nvSpPr>
              <p:cNvPr id="5" name="Rectangle 3"/>
              <p:cNvSpPr>
                <a:spLocks noChangeArrowheads="1"/>
              </p:cNvSpPr>
              <p:nvPr/>
            </p:nvSpPr>
            <p:spPr bwMode="auto">
              <a:xfrm>
                <a:off x="4664" y="3722"/>
                <a:ext cx="2771" cy="200"/>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 name="Rectangle 4"/>
              <p:cNvSpPr>
                <a:spLocks noChangeArrowheads="1"/>
              </p:cNvSpPr>
              <p:nvPr/>
            </p:nvSpPr>
            <p:spPr bwMode="auto">
              <a:xfrm rot="810086">
                <a:off x="4720" y="3536"/>
                <a:ext cx="1606" cy="198"/>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7" name="Rectangle 5"/>
              <p:cNvSpPr>
                <a:spLocks noChangeArrowheads="1"/>
              </p:cNvSpPr>
              <p:nvPr/>
            </p:nvSpPr>
            <p:spPr bwMode="auto">
              <a:xfrm>
                <a:off x="4687" y="3546"/>
                <a:ext cx="738" cy="362"/>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pSp>
        <p:sp>
          <p:nvSpPr>
            <p:cNvPr id="8" name="Freeform 10"/>
            <p:cNvSpPr>
              <a:spLocks/>
            </p:cNvSpPr>
            <p:nvPr/>
          </p:nvSpPr>
          <p:spPr bwMode="auto">
            <a:xfrm>
              <a:off x="723451" y="3295004"/>
              <a:ext cx="10784988" cy="2804413"/>
            </a:xfrm>
            <a:custGeom>
              <a:avLst/>
              <a:gdLst>
                <a:gd name="T0" fmla="*/ 0 w 7188"/>
                <a:gd name="T1" fmla="*/ 2147483646 h 2118"/>
                <a:gd name="T2" fmla="*/ 2147483646 w 7188"/>
                <a:gd name="T3" fmla="*/ 2147483646 h 2118"/>
                <a:gd name="T4" fmla="*/ 2147483646 w 7188"/>
                <a:gd name="T5" fmla="*/ 2147483646 h 2118"/>
                <a:gd name="T6" fmla="*/ 2147483646 w 7188"/>
                <a:gd name="T7" fmla="*/ 2147483646 h 2118"/>
                <a:gd name="T8" fmla="*/ 2147483646 w 7188"/>
                <a:gd name="T9" fmla="*/ 2147483646 h 2118"/>
                <a:gd name="T10" fmla="*/ 0 w 7188"/>
                <a:gd name="T11" fmla="*/ 2147483646 h 2118"/>
                <a:gd name="T12" fmla="*/ 0 w 7188"/>
                <a:gd name="T13" fmla="*/ 2147483646 h 2118"/>
                <a:gd name="T14" fmla="*/ 0 60000 65536"/>
                <a:gd name="T15" fmla="*/ 0 60000 65536"/>
                <a:gd name="T16" fmla="*/ 0 60000 65536"/>
                <a:gd name="T17" fmla="*/ 0 60000 65536"/>
                <a:gd name="T18" fmla="*/ 0 60000 65536"/>
                <a:gd name="T19" fmla="*/ 0 60000 65536"/>
                <a:gd name="T20" fmla="*/ 0 60000 65536"/>
                <a:gd name="T21" fmla="*/ 0 w 7188"/>
                <a:gd name="T22" fmla="*/ 0 h 2118"/>
                <a:gd name="T23" fmla="*/ 7188 w 7188"/>
                <a:gd name="T24" fmla="*/ 2118 h 2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88" h="2118">
                  <a:moveTo>
                    <a:pt x="0" y="1749"/>
                  </a:moveTo>
                  <a:lnTo>
                    <a:pt x="4530" y="1757"/>
                  </a:lnTo>
                  <a:lnTo>
                    <a:pt x="6091" y="2118"/>
                  </a:lnTo>
                  <a:lnTo>
                    <a:pt x="7188" y="2118"/>
                  </a:lnTo>
                  <a:cubicBezTo>
                    <a:pt x="7160" y="1320"/>
                    <a:pt x="6355" y="725"/>
                    <a:pt x="4856" y="418"/>
                  </a:cubicBezTo>
                  <a:cubicBezTo>
                    <a:pt x="3357" y="110"/>
                    <a:pt x="1132" y="0"/>
                    <a:pt x="0" y="27"/>
                  </a:cubicBezTo>
                  <a:lnTo>
                    <a:pt x="0" y="1749"/>
                  </a:lnTo>
                  <a:close/>
                </a:path>
              </a:pathLst>
            </a:custGeom>
            <a:solidFill>
              <a:schemeClr val="bg1">
                <a:lumMod val="65000"/>
              </a:schemeClr>
            </a:solidFill>
            <a:ln>
              <a:noFill/>
            </a:ln>
          </p:spPr>
          <p:txBody>
            <a:bodyPr wrap="square">
              <a:noAutofit/>
            </a:bodyPr>
            <a:lstStyle/>
            <a:p>
              <a:pPr fontAlgn="ctr"/>
              <a:endParaRPr lang="en-US" altLang="zh-CN" dirty="0">
                <a:latin typeface="Huawei Sans" panose="020C0503030203020204" pitchFamily="34" charset="0"/>
              </a:endParaRPr>
            </a:p>
          </p:txBody>
        </p:sp>
        <p:sp>
          <p:nvSpPr>
            <p:cNvPr id="9" name="Freeform 33"/>
            <p:cNvSpPr>
              <a:spLocks/>
            </p:cNvSpPr>
            <p:nvPr/>
          </p:nvSpPr>
          <p:spPr bwMode="auto">
            <a:xfrm rot="539855">
              <a:off x="10117794" y="5743238"/>
              <a:ext cx="726337" cy="78121"/>
            </a:xfrm>
            <a:custGeom>
              <a:avLst/>
              <a:gdLst>
                <a:gd name="T0" fmla="*/ 0 w 953"/>
                <a:gd name="T1" fmla="*/ 0 h 79"/>
                <a:gd name="T2" fmla="*/ 2147483646 w 953"/>
                <a:gd name="T3" fmla="*/ 2147483646 h 79"/>
                <a:gd name="T4" fmla="*/ 2147483646 w 953"/>
                <a:gd name="T5" fmla="*/ 2147483646 h 79"/>
                <a:gd name="T6" fmla="*/ 2147483646 w 953"/>
                <a:gd name="T7" fmla="*/ 0 h 79"/>
                <a:gd name="T8" fmla="*/ 0 60000 65536"/>
                <a:gd name="T9" fmla="*/ 0 60000 65536"/>
                <a:gd name="T10" fmla="*/ 0 60000 65536"/>
                <a:gd name="T11" fmla="*/ 0 60000 65536"/>
                <a:gd name="T12" fmla="*/ 0 w 953"/>
                <a:gd name="T13" fmla="*/ 0 h 79"/>
                <a:gd name="T14" fmla="*/ 953 w 953"/>
                <a:gd name="T15" fmla="*/ 79 h 79"/>
              </a:gdLst>
              <a:ahLst/>
              <a:cxnLst>
                <a:cxn ang="T8">
                  <a:pos x="T0" y="T1"/>
                </a:cxn>
                <a:cxn ang="T9">
                  <a:pos x="T2" y="T3"/>
                </a:cxn>
                <a:cxn ang="T10">
                  <a:pos x="T4" y="T5"/>
                </a:cxn>
                <a:cxn ang="T11">
                  <a:pos x="T6" y="T7"/>
                </a:cxn>
              </a:cxnLst>
              <a:rect l="T12" t="T13" r="T14" b="T15"/>
              <a:pathLst>
                <a:path w="953" h="79">
                  <a:moveTo>
                    <a:pt x="0" y="0"/>
                  </a:moveTo>
                  <a:cubicBezTo>
                    <a:pt x="65" y="11"/>
                    <a:pt x="272" y="57"/>
                    <a:pt x="390" y="68"/>
                  </a:cubicBezTo>
                  <a:cubicBezTo>
                    <a:pt x="508" y="79"/>
                    <a:pt x="612" y="79"/>
                    <a:pt x="706" y="68"/>
                  </a:cubicBezTo>
                  <a:cubicBezTo>
                    <a:pt x="800" y="57"/>
                    <a:pt x="902" y="14"/>
                    <a:pt x="953" y="0"/>
                  </a:cubicBezTo>
                </a:path>
              </a:pathLst>
            </a:custGeom>
            <a:noFill/>
            <a:ln w="12700" cap="rnd" cmpd="sng">
              <a:solidFill>
                <a:srgbClr val="007AC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0" name="Rectangle 34"/>
            <p:cNvSpPr>
              <a:spLocks noChangeArrowheads="1"/>
            </p:cNvSpPr>
            <p:nvPr/>
          </p:nvSpPr>
          <p:spPr bwMode="auto">
            <a:xfrm>
              <a:off x="8451024" y="4399859"/>
              <a:ext cx="57226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FTTH</a:t>
              </a:r>
            </a:p>
          </p:txBody>
        </p:sp>
        <p:sp>
          <p:nvSpPr>
            <p:cNvPr id="11" name="Line 35"/>
            <p:cNvSpPr>
              <a:spLocks noChangeShapeType="1"/>
            </p:cNvSpPr>
            <p:nvPr/>
          </p:nvSpPr>
          <p:spPr bwMode="auto">
            <a:xfrm flipV="1">
              <a:off x="9853672" y="6100741"/>
              <a:ext cx="1482686" cy="13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nvGrpSpPr>
            <p:cNvPr id="12" name="Group 36"/>
            <p:cNvGrpSpPr>
              <a:grpSpLocks/>
            </p:cNvGrpSpPr>
            <p:nvPr/>
          </p:nvGrpSpPr>
          <p:grpSpPr bwMode="auto">
            <a:xfrm>
              <a:off x="10658044" y="5698219"/>
              <a:ext cx="724335" cy="488587"/>
              <a:chOff x="2685" y="1254"/>
              <a:chExt cx="733" cy="475"/>
            </a:xfrm>
          </p:grpSpPr>
          <p:graphicFrame>
            <p:nvGraphicFramePr>
              <p:cNvPr id="13" name="Object 37"/>
              <p:cNvGraphicFramePr>
                <a:graphicFrameLocks noChangeAspect="1"/>
              </p:cNvGraphicFramePr>
              <p:nvPr/>
            </p:nvGraphicFramePr>
            <p:xfrm>
              <a:off x="2685" y="1254"/>
              <a:ext cx="733" cy="475"/>
            </p:xfrm>
            <a:graphic>
              <a:graphicData uri="http://schemas.openxmlformats.org/presentationml/2006/ole">
                <mc:AlternateContent xmlns:mc="http://schemas.openxmlformats.org/markup-compatibility/2006">
                  <mc:Choice xmlns:v="urn:schemas-microsoft-com:vml" Requires="v">
                    <p:oleObj name="CorelDRAW" r:id="rId6" imgW="4657131" imgH="3581248" progId="CorelDRAW.Graphic.9">
                      <p:embed/>
                    </p:oleObj>
                  </mc:Choice>
                  <mc:Fallback>
                    <p:oleObj name="CorelDRAW" r:id="rId6" imgW="4657131" imgH="3581248" progId="CorelDRAW.Graphic.9">
                      <p:embed/>
                      <p:pic>
                        <p:nvPicPr>
                          <p:cNvPr id="13" name="Object 37"/>
                          <p:cNvPicPr>
                            <a:picLocks noChangeAspect="1" noChangeArrowheads="1"/>
                          </p:cNvPicPr>
                          <p:nvPr/>
                        </p:nvPicPr>
                        <p:blipFill>
                          <a:blip r:embed="rId7">
                            <a:lum bright="12000"/>
                            <a:extLst>
                              <a:ext uri="{28A0092B-C50C-407E-A947-70E740481C1C}">
                                <a14:useLocalDpi xmlns:a14="http://schemas.microsoft.com/office/drawing/2010/main" val="0"/>
                              </a:ext>
                            </a:extLst>
                          </a:blip>
                          <a:srcRect/>
                          <a:stretch>
                            <a:fillRect/>
                          </a:stretch>
                        </p:blipFill>
                        <p:spPr bwMode="auto">
                          <a:xfrm>
                            <a:off x="2685" y="1254"/>
                            <a:ext cx="733"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38" descr="电脑前两男"/>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837" y="1481"/>
                <a:ext cx="25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39"/>
            <p:cNvSpPr>
              <a:spLocks noChangeArrowheads="1"/>
            </p:cNvSpPr>
            <p:nvPr/>
          </p:nvSpPr>
          <p:spPr bwMode="auto">
            <a:xfrm>
              <a:off x="10681745" y="5465672"/>
              <a:ext cx="614284" cy="21798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chemeClr val="bg1"/>
                  </a:solidFill>
                  <a:latin typeface="Huawei Sans" panose="020C0503030203020204" pitchFamily="34" charset="0"/>
                  <a:ea typeface="+mn-ea"/>
                  <a:cs typeface="宋体" panose="02010600030101010101" pitchFamily="2" charset="-122"/>
                </a:rPr>
                <a:t>Interior</a:t>
              </a:r>
            </a:p>
          </p:txBody>
        </p:sp>
        <p:sp>
          <p:nvSpPr>
            <p:cNvPr id="16" name="Rectangle 40"/>
            <p:cNvSpPr>
              <a:spLocks noChangeArrowheads="1"/>
            </p:cNvSpPr>
            <p:nvPr/>
          </p:nvSpPr>
          <p:spPr bwMode="auto">
            <a:xfrm>
              <a:off x="8446139" y="5510022"/>
              <a:ext cx="1594304" cy="3644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pt-BR" sz="1100" dirty="0">
                  <a:solidFill>
                    <a:schemeClr val="bg1"/>
                  </a:solidFill>
                  <a:latin typeface="Huawei Sans" panose="020C0503030203020204" pitchFamily="34" charset="0"/>
                  <a:ea typeface="+mn-ea"/>
                  <a:cs typeface="宋体" panose="02010600030101010101" pitchFamily="2" charset="-122"/>
                </a:rPr>
                <a:t>Montagem em poste ou parede no exterior</a:t>
              </a:r>
              <a:endParaRPr lang="en-US" sz="1100" dirty="0">
                <a:solidFill>
                  <a:schemeClr val="bg1"/>
                </a:solidFill>
                <a:latin typeface="Huawei Sans" panose="020C0503030203020204" pitchFamily="34" charset="0"/>
                <a:ea typeface="+mn-ea"/>
                <a:cs typeface="宋体" panose="02010600030101010101" pitchFamily="2" charset="-122"/>
              </a:endParaRPr>
            </a:p>
          </p:txBody>
        </p:sp>
        <p:sp>
          <p:nvSpPr>
            <p:cNvPr id="17" name="Line 43"/>
            <p:cNvSpPr>
              <a:spLocks noChangeShapeType="1"/>
            </p:cNvSpPr>
            <p:nvPr/>
          </p:nvSpPr>
          <p:spPr bwMode="auto">
            <a:xfrm>
              <a:off x="9751626" y="6253010"/>
              <a:ext cx="34015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8" name="Line 44"/>
            <p:cNvSpPr>
              <a:spLocks noChangeShapeType="1"/>
            </p:cNvSpPr>
            <p:nvPr/>
          </p:nvSpPr>
          <p:spPr bwMode="auto">
            <a:xfrm>
              <a:off x="7548606" y="5744561"/>
              <a:ext cx="2201018" cy="4952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9" name="Rectangle 45"/>
            <p:cNvSpPr>
              <a:spLocks noChangeArrowheads="1"/>
            </p:cNvSpPr>
            <p:nvPr/>
          </p:nvSpPr>
          <p:spPr bwMode="auto">
            <a:xfrm>
              <a:off x="9883687" y="6226528"/>
              <a:ext cx="154071"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20" name="Line 46"/>
            <p:cNvSpPr>
              <a:spLocks noChangeShapeType="1"/>
            </p:cNvSpPr>
            <p:nvPr/>
          </p:nvSpPr>
          <p:spPr bwMode="auto">
            <a:xfrm>
              <a:off x="7550608" y="5612153"/>
              <a:ext cx="2307066" cy="491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21" name="Rectangle 48"/>
            <p:cNvSpPr>
              <a:spLocks noChangeArrowheads="1"/>
            </p:cNvSpPr>
            <p:nvPr/>
          </p:nvSpPr>
          <p:spPr bwMode="auto">
            <a:xfrm>
              <a:off x="4757316" y="5630690"/>
              <a:ext cx="2785288" cy="726923"/>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22" name="Freeform 50"/>
            <p:cNvSpPr>
              <a:spLocks/>
            </p:cNvSpPr>
            <p:nvPr/>
          </p:nvSpPr>
          <p:spPr bwMode="auto">
            <a:xfrm>
              <a:off x="719449" y="3354588"/>
              <a:ext cx="6715105" cy="2258889"/>
            </a:xfrm>
            <a:custGeom>
              <a:avLst/>
              <a:gdLst>
                <a:gd name="T0" fmla="*/ 0 w 4477"/>
                <a:gd name="T1" fmla="*/ 2147483646 h 1706"/>
                <a:gd name="T2" fmla="*/ 2147483646 w 4477"/>
                <a:gd name="T3" fmla="*/ 2147483646 h 1706"/>
                <a:gd name="T4" fmla="*/ 2147483646 w 4477"/>
                <a:gd name="T5" fmla="*/ 2147483646 h 1706"/>
                <a:gd name="T6" fmla="*/ 0 w 4477"/>
                <a:gd name="T7" fmla="*/ 0 h 1706"/>
                <a:gd name="T8" fmla="*/ 0 w 4477"/>
                <a:gd name="T9" fmla="*/ 2147483646 h 1706"/>
                <a:gd name="T10" fmla="*/ 0 60000 65536"/>
                <a:gd name="T11" fmla="*/ 0 60000 65536"/>
                <a:gd name="T12" fmla="*/ 0 60000 65536"/>
                <a:gd name="T13" fmla="*/ 0 60000 65536"/>
                <a:gd name="T14" fmla="*/ 0 60000 65536"/>
                <a:gd name="T15" fmla="*/ 0 w 4477"/>
                <a:gd name="T16" fmla="*/ 0 h 1706"/>
                <a:gd name="T17" fmla="*/ 4477 w 4477"/>
                <a:gd name="T18" fmla="*/ 1706 h 1706"/>
              </a:gdLst>
              <a:ahLst/>
              <a:cxnLst>
                <a:cxn ang="T10">
                  <a:pos x="T0" y="T1"/>
                </a:cxn>
                <a:cxn ang="T11">
                  <a:pos x="T2" y="T3"/>
                </a:cxn>
                <a:cxn ang="T12">
                  <a:pos x="T4" y="T5"/>
                </a:cxn>
                <a:cxn ang="T13">
                  <a:pos x="T6" y="T7"/>
                </a:cxn>
                <a:cxn ang="T14">
                  <a:pos x="T8" y="T9"/>
                </a:cxn>
              </a:cxnLst>
              <a:rect l="T15" t="T16" r="T17" b="T18"/>
              <a:pathLst>
                <a:path w="4477" h="1706">
                  <a:moveTo>
                    <a:pt x="0" y="1704"/>
                  </a:moveTo>
                  <a:lnTo>
                    <a:pt x="4477" y="1706"/>
                  </a:lnTo>
                  <a:cubicBezTo>
                    <a:pt x="4272" y="1306"/>
                    <a:pt x="3882" y="830"/>
                    <a:pt x="3369" y="580"/>
                  </a:cubicBezTo>
                  <a:cubicBezTo>
                    <a:pt x="2856" y="330"/>
                    <a:pt x="938" y="6"/>
                    <a:pt x="0" y="0"/>
                  </a:cubicBezTo>
                  <a:lnTo>
                    <a:pt x="0" y="1704"/>
                  </a:lnTo>
                  <a:close/>
                </a:path>
              </a:pathLst>
            </a:custGeom>
            <a:solidFill>
              <a:schemeClr val="bg1">
                <a:lumMod val="75000"/>
              </a:schemeClr>
            </a:solidFill>
            <a:ln>
              <a:noFill/>
            </a:ln>
          </p:spPr>
          <p:txBody>
            <a:bodyPr wrap="square">
              <a:noAutofit/>
            </a:bodyPr>
            <a:lstStyle/>
            <a:p>
              <a:pPr fontAlgn="ctr"/>
              <a:endParaRPr lang="en-US" altLang="zh-CN" dirty="0">
                <a:latin typeface="Huawei Sans" panose="020C0503030203020204" pitchFamily="34" charset="0"/>
              </a:endParaRPr>
            </a:p>
          </p:txBody>
        </p:sp>
        <p:sp>
          <p:nvSpPr>
            <p:cNvPr id="23" name="Rectangle 51"/>
            <p:cNvSpPr>
              <a:spLocks noChangeArrowheads="1"/>
            </p:cNvSpPr>
            <p:nvPr/>
          </p:nvSpPr>
          <p:spPr bwMode="auto">
            <a:xfrm>
              <a:off x="6728227" y="5735293"/>
              <a:ext cx="154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pSp>
          <p:nvGrpSpPr>
            <p:cNvPr id="24" name="Group 52"/>
            <p:cNvGrpSpPr>
              <a:grpSpLocks/>
            </p:cNvGrpSpPr>
            <p:nvPr/>
          </p:nvGrpSpPr>
          <p:grpSpPr bwMode="auto">
            <a:xfrm>
              <a:off x="6586162" y="5632015"/>
              <a:ext cx="448207" cy="63556"/>
              <a:chOff x="2000" y="2700"/>
              <a:chExt cx="916" cy="278"/>
            </a:xfrm>
          </p:grpSpPr>
          <p:sp>
            <p:nvSpPr>
              <p:cNvPr id="25" name="Rectangle 53"/>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26" name="Line 54"/>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7" name="Line 55"/>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8" name="Line 56"/>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29" name="Line 57"/>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sp>
          <p:nvSpPr>
            <p:cNvPr id="30" name="Rectangle 58"/>
            <p:cNvSpPr>
              <a:spLocks noChangeArrowheads="1"/>
            </p:cNvSpPr>
            <p:nvPr/>
          </p:nvSpPr>
          <p:spPr bwMode="auto">
            <a:xfrm>
              <a:off x="5425625" y="4377350"/>
              <a:ext cx="57226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FTTB</a:t>
              </a:r>
            </a:p>
          </p:txBody>
        </p:sp>
        <p:sp>
          <p:nvSpPr>
            <p:cNvPr id="31" name="Rectangle 59"/>
            <p:cNvSpPr>
              <a:spLocks noChangeArrowheads="1"/>
            </p:cNvSpPr>
            <p:nvPr/>
          </p:nvSpPr>
          <p:spPr bwMode="auto">
            <a:xfrm>
              <a:off x="8722827" y="4915399"/>
              <a:ext cx="1356176" cy="33792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100" dirty="0">
                  <a:solidFill>
                    <a:schemeClr val="bg1"/>
                  </a:solidFill>
                  <a:latin typeface="Huawei Sans" panose="020C0503030203020204" pitchFamily="34" charset="0"/>
                  <a:ea typeface="+mn-ea"/>
                  <a:cs typeface="宋体" panose="02010600030101010101" pitchFamily="2" charset="-122"/>
                </a:rPr>
                <a:t>Equipment room inside a building</a:t>
              </a:r>
            </a:p>
          </p:txBody>
        </p:sp>
        <p:sp>
          <p:nvSpPr>
            <p:cNvPr id="32" name="Rectangle 60"/>
            <p:cNvSpPr>
              <a:spLocks noChangeArrowheads="1"/>
            </p:cNvSpPr>
            <p:nvPr/>
          </p:nvSpPr>
          <p:spPr bwMode="auto">
            <a:xfrm>
              <a:off x="6476869" y="5431322"/>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33" name="Line 61"/>
            <p:cNvSpPr>
              <a:spLocks noChangeShapeType="1"/>
            </p:cNvSpPr>
            <p:nvPr/>
          </p:nvSpPr>
          <p:spPr bwMode="auto">
            <a:xfrm flipV="1">
              <a:off x="7164429" y="5617449"/>
              <a:ext cx="10005"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34" name="Line 62"/>
            <p:cNvSpPr>
              <a:spLocks noChangeShapeType="1"/>
            </p:cNvSpPr>
            <p:nvPr/>
          </p:nvSpPr>
          <p:spPr bwMode="auto">
            <a:xfrm flipV="1">
              <a:off x="7350515" y="5617449"/>
              <a:ext cx="10004"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35" name="Text Box 63"/>
            <p:cNvSpPr txBox="1">
              <a:spLocks noChangeArrowheads="1"/>
            </p:cNvSpPr>
            <p:nvPr/>
          </p:nvSpPr>
          <p:spPr bwMode="auto">
            <a:xfrm>
              <a:off x="6854576" y="2833622"/>
              <a:ext cx="1985278" cy="5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eaLnBrk="1" fontAlgn="ctr" hangingPunct="1">
                <a:spcBef>
                  <a:spcPct val="0"/>
                </a:spcBef>
                <a:buClrTx/>
                <a:buFontTx/>
                <a:buNone/>
              </a:pPr>
              <a:r>
                <a:rPr lang="en-US" sz="1400" b="0" dirty="0">
                  <a:latin typeface="Huawei Sans" panose="020C0503030203020204" pitchFamily="34" charset="0"/>
                  <a:ea typeface="+mn-ea"/>
                  <a:cs typeface="宋体" panose="02010600030101010101" pitchFamily="2" charset="-122"/>
                </a:rPr>
                <a:t>Cabo de </a:t>
              </a:r>
              <a:r>
                <a:rPr lang="en-US" sz="1400" b="0" dirty="0" err="1">
                  <a:latin typeface="Huawei Sans" panose="020C0503030203020204" pitchFamily="34" charset="0"/>
                  <a:ea typeface="+mn-ea"/>
                  <a:cs typeface="宋体" panose="02010600030101010101" pitchFamily="2" charset="-122"/>
                </a:rPr>
                <a:t>distribuição</a:t>
              </a:r>
              <a:endParaRPr lang="en-US" sz="1400" b="0" dirty="0">
                <a:latin typeface="Huawei Sans" panose="020C0503030203020204" pitchFamily="34" charset="0"/>
                <a:ea typeface="+mn-ea"/>
                <a:cs typeface="宋体" panose="02010600030101010101" pitchFamily="2" charset="-122"/>
              </a:endParaRPr>
            </a:p>
          </p:txBody>
        </p:sp>
        <p:sp>
          <p:nvSpPr>
            <p:cNvPr id="36" name="Text Box 64"/>
            <p:cNvSpPr txBox="1">
              <a:spLocks noChangeArrowheads="1"/>
            </p:cNvSpPr>
            <p:nvPr/>
          </p:nvSpPr>
          <p:spPr bwMode="auto">
            <a:xfrm>
              <a:off x="10326907" y="2819623"/>
              <a:ext cx="860013" cy="46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Cabo</a:t>
              </a:r>
            </a:p>
            <a:p>
              <a:pP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drop</a:t>
              </a:r>
            </a:p>
          </p:txBody>
        </p:sp>
        <p:sp>
          <p:nvSpPr>
            <p:cNvPr id="37" name="Text Box 65"/>
            <p:cNvSpPr txBox="1">
              <a:spLocks noChangeArrowheads="1"/>
            </p:cNvSpPr>
            <p:nvPr/>
          </p:nvSpPr>
          <p:spPr bwMode="auto">
            <a:xfrm>
              <a:off x="4068136" y="2901737"/>
              <a:ext cx="2327977" cy="22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Ponto de </a:t>
              </a:r>
              <a:r>
                <a:rPr lang="en-US" sz="1400" b="0" dirty="0" err="1">
                  <a:latin typeface="Huawei Sans" panose="020C0503030203020204" pitchFamily="34" charset="0"/>
                  <a:ea typeface="+mn-ea"/>
                  <a:cs typeface="Huawei Sans" panose="020C0503030203020204" pitchFamily="34" charset="0"/>
                </a:rPr>
                <a:t>distribuição</a:t>
              </a:r>
              <a:r>
                <a:rPr lang="en-US" sz="1400" b="0" dirty="0">
                  <a:latin typeface="Huawei Sans" panose="020C0503030203020204" pitchFamily="34" charset="0"/>
                  <a:ea typeface="+mn-ea"/>
                  <a:cs typeface="Huawei Sans" panose="020C0503030203020204" pitchFamily="34" charset="0"/>
                </a:rPr>
                <a:t> </a:t>
              </a:r>
              <a:r>
                <a:rPr lang="en-US" sz="1400" b="0" dirty="0" err="1">
                  <a:latin typeface="Huawei Sans" panose="020C0503030203020204" pitchFamily="34" charset="0"/>
                  <a:ea typeface="+mn-ea"/>
                  <a:cs typeface="Huawei Sans" panose="020C0503030203020204" pitchFamily="34" charset="0"/>
                </a:rPr>
                <a:t>ótica</a:t>
              </a:r>
              <a:r>
                <a:rPr lang="en-US" sz="1400" b="0" dirty="0">
                  <a:latin typeface="Huawei Sans" panose="020C0503030203020204" pitchFamily="34" charset="0"/>
                  <a:ea typeface="+mn-ea"/>
                  <a:cs typeface="Huawei Sans" panose="020C0503030203020204" pitchFamily="34" charset="0"/>
                </a:rPr>
                <a:t> </a:t>
              </a:r>
            </a:p>
          </p:txBody>
        </p:sp>
        <p:sp>
          <p:nvSpPr>
            <p:cNvPr id="38" name="Text Box 66"/>
            <p:cNvSpPr txBox="1">
              <a:spLocks noChangeArrowheads="1"/>
            </p:cNvSpPr>
            <p:nvPr/>
          </p:nvSpPr>
          <p:spPr bwMode="auto">
            <a:xfrm>
              <a:off x="10746205" y="2875656"/>
              <a:ext cx="564044" cy="3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ONT</a:t>
              </a:r>
            </a:p>
          </p:txBody>
        </p:sp>
        <p:sp>
          <p:nvSpPr>
            <p:cNvPr id="39" name="Text Box 68"/>
            <p:cNvSpPr txBox="1">
              <a:spLocks noChangeArrowheads="1"/>
            </p:cNvSpPr>
            <p:nvPr/>
          </p:nvSpPr>
          <p:spPr bwMode="auto">
            <a:xfrm>
              <a:off x="2123738" y="2796032"/>
              <a:ext cx="1985278" cy="5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eaLnBrk="1" fontAlgn="ctr" hangingPunct="1">
                <a:spcBef>
                  <a:spcPct val="0"/>
                </a:spcBef>
                <a:buClrTx/>
                <a:buFontTx/>
                <a:buNone/>
              </a:pPr>
              <a:r>
                <a:rPr lang="en-US" sz="1400" b="0" dirty="0">
                  <a:latin typeface="Huawei Sans" panose="020C0503030203020204" pitchFamily="34" charset="0"/>
                  <a:ea typeface="+mn-ea"/>
                  <a:cs typeface="宋体" panose="02010600030101010101" pitchFamily="2" charset="-122"/>
                </a:rPr>
                <a:t>Cabo de </a:t>
              </a:r>
              <a:r>
                <a:rPr lang="en-US" sz="1400" b="0" dirty="0" err="1">
                  <a:latin typeface="Huawei Sans" panose="020C0503030203020204" pitchFamily="34" charset="0"/>
                  <a:ea typeface="+mn-ea"/>
                  <a:cs typeface="宋体" panose="02010600030101010101" pitchFamily="2" charset="-122"/>
                </a:rPr>
                <a:t>alimentação</a:t>
              </a:r>
              <a:endParaRPr lang="en-US" sz="1400" b="0" dirty="0">
                <a:latin typeface="Huawei Sans" panose="020C0503030203020204" pitchFamily="34" charset="0"/>
                <a:ea typeface="+mn-ea"/>
                <a:cs typeface="宋体" panose="02010600030101010101" pitchFamily="2" charset="-122"/>
              </a:endParaRPr>
            </a:p>
          </p:txBody>
        </p:sp>
        <p:sp>
          <p:nvSpPr>
            <p:cNvPr id="40" name="Text Box 69"/>
            <p:cNvSpPr txBox="1">
              <a:spLocks noChangeArrowheads="1"/>
            </p:cNvSpPr>
            <p:nvPr/>
          </p:nvSpPr>
          <p:spPr bwMode="auto">
            <a:xfrm>
              <a:off x="1283565" y="2875586"/>
              <a:ext cx="517828" cy="30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0" tIns="45655" rIns="91310" bIns="45655"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OLT</a:t>
              </a:r>
            </a:p>
          </p:txBody>
        </p:sp>
        <p:sp>
          <p:nvSpPr>
            <p:cNvPr id="41" name="Line 70"/>
            <p:cNvSpPr>
              <a:spLocks noChangeShapeType="1"/>
            </p:cNvSpPr>
            <p:nvPr/>
          </p:nvSpPr>
          <p:spPr bwMode="auto">
            <a:xfrm flipV="1">
              <a:off x="1653693" y="3248071"/>
              <a:ext cx="3333918" cy="0"/>
            </a:xfrm>
            <a:prstGeom prst="line">
              <a:avLst/>
            </a:prstGeom>
            <a:noFill/>
            <a:ln w="38100" cap="flat" cmpd="sng" algn="ctr">
              <a:solidFill>
                <a:sysClr val="windowText" lastClr="000000"/>
              </a:solidFill>
              <a:prstDash val="solid"/>
              <a:miter lim="800000"/>
              <a:headEnd type="triangle" w="med" len="med"/>
              <a:tailEnd type="triangle" w="med" len="med"/>
            </a:ln>
            <a:effectLst/>
          </p:spPr>
          <p:txBody>
            <a:bodyPr wrap="square">
              <a:noAutofit/>
            </a:bodyPr>
            <a:lstStyle/>
            <a:p>
              <a:pPr fontAlgn="ctr"/>
              <a:endParaRPr lang="en-US" altLang="zh-CN" dirty="0">
                <a:latin typeface="Huawei Sans" panose="020C0503030203020204" pitchFamily="34" charset="0"/>
              </a:endParaRPr>
            </a:p>
          </p:txBody>
        </p:sp>
        <p:sp>
          <p:nvSpPr>
            <p:cNvPr id="42" name="Rectangle 72"/>
            <p:cNvSpPr>
              <a:spLocks noChangeArrowheads="1"/>
            </p:cNvSpPr>
            <p:nvPr/>
          </p:nvSpPr>
          <p:spPr bwMode="auto">
            <a:xfrm rot="21089105">
              <a:off x="7526597" y="5450614"/>
              <a:ext cx="2559183" cy="68852"/>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43" name="Line 73"/>
            <p:cNvSpPr>
              <a:spLocks noChangeShapeType="1"/>
            </p:cNvSpPr>
            <p:nvPr/>
          </p:nvSpPr>
          <p:spPr bwMode="auto">
            <a:xfrm flipV="1">
              <a:off x="7572617" y="5307613"/>
              <a:ext cx="2487151" cy="254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44" name="Line 74"/>
            <p:cNvSpPr>
              <a:spLocks noChangeShapeType="1"/>
            </p:cNvSpPr>
            <p:nvPr/>
          </p:nvSpPr>
          <p:spPr bwMode="auto">
            <a:xfrm flipV="1">
              <a:off x="10069772" y="5283780"/>
              <a:ext cx="896415" cy="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45" name="Rectangle 75"/>
            <p:cNvSpPr>
              <a:spLocks noChangeArrowheads="1"/>
            </p:cNvSpPr>
            <p:nvPr/>
          </p:nvSpPr>
          <p:spPr bwMode="auto">
            <a:xfrm>
              <a:off x="10067772" y="5289076"/>
              <a:ext cx="906419" cy="64881"/>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46" name="Text Box 76"/>
            <p:cNvSpPr txBox="1">
              <a:spLocks noChangeArrowheads="1"/>
            </p:cNvSpPr>
            <p:nvPr/>
          </p:nvSpPr>
          <p:spPr bwMode="auto">
            <a:xfrm>
              <a:off x="8655249" y="2682884"/>
              <a:ext cx="1892385" cy="68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76" tIns="45586" rIns="91176" bIns="45586"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400" b="0" dirty="0">
                  <a:latin typeface="Huawei Sans" panose="020C0503030203020204" pitchFamily="34" charset="0"/>
                  <a:ea typeface="+mn-ea"/>
                  <a:cs typeface="Huawei Sans" panose="020C0503030203020204" pitchFamily="34" charset="0"/>
                </a:rPr>
                <a:t> User access point  </a:t>
              </a:r>
            </a:p>
          </p:txBody>
        </p:sp>
        <p:sp>
          <p:nvSpPr>
            <p:cNvPr id="47" name="Line 77"/>
            <p:cNvSpPr>
              <a:spLocks noChangeShapeType="1"/>
            </p:cNvSpPr>
            <p:nvPr/>
          </p:nvSpPr>
          <p:spPr bwMode="auto">
            <a:xfrm flipH="1">
              <a:off x="10047763" y="3179809"/>
              <a:ext cx="32015" cy="228404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48" name="Line 78"/>
            <p:cNvSpPr>
              <a:spLocks noChangeShapeType="1"/>
            </p:cNvSpPr>
            <p:nvPr/>
          </p:nvSpPr>
          <p:spPr bwMode="auto">
            <a:xfrm flipH="1">
              <a:off x="11046224" y="3179809"/>
              <a:ext cx="10005" cy="2252269"/>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49" name="Rectangle 79"/>
            <p:cNvSpPr>
              <a:spLocks noChangeArrowheads="1"/>
            </p:cNvSpPr>
            <p:nvPr/>
          </p:nvSpPr>
          <p:spPr bwMode="auto">
            <a:xfrm>
              <a:off x="711445" y="5641283"/>
              <a:ext cx="4512086" cy="726923"/>
            </a:xfrm>
            <a:prstGeom prst="rect">
              <a:avLst/>
            </a:prstGeom>
            <a:pattFill prst="dashVert">
              <a:fgClr>
                <a:srgbClr val="969696"/>
              </a:fgClr>
              <a:bgClr>
                <a:schemeClr val="bg1"/>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50" name="Freeform 81"/>
            <p:cNvSpPr>
              <a:spLocks/>
            </p:cNvSpPr>
            <p:nvPr/>
          </p:nvSpPr>
          <p:spPr bwMode="auto">
            <a:xfrm>
              <a:off x="721449" y="3353263"/>
              <a:ext cx="4436052" cy="2268158"/>
            </a:xfrm>
            <a:custGeom>
              <a:avLst/>
              <a:gdLst>
                <a:gd name="T0" fmla="*/ 0 w 2956"/>
                <a:gd name="T1" fmla="*/ 2147483646 h 1713"/>
                <a:gd name="T2" fmla="*/ 2147483646 w 2956"/>
                <a:gd name="T3" fmla="*/ 2147483646 h 1713"/>
                <a:gd name="T4" fmla="*/ 2147483646 w 2956"/>
                <a:gd name="T5" fmla="*/ 2147483646 h 1713"/>
                <a:gd name="T6" fmla="*/ 0 w 2956"/>
                <a:gd name="T7" fmla="*/ 2147483646 h 1713"/>
                <a:gd name="T8" fmla="*/ 0 w 2956"/>
                <a:gd name="T9" fmla="*/ 2147483646 h 1713"/>
                <a:gd name="T10" fmla="*/ 0 60000 65536"/>
                <a:gd name="T11" fmla="*/ 0 60000 65536"/>
                <a:gd name="T12" fmla="*/ 0 60000 65536"/>
                <a:gd name="T13" fmla="*/ 0 60000 65536"/>
                <a:gd name="T14" fmla="*/ 0 60000 65536"/>
                <a:gd name="T15" fmla="*/ 0 w 2956"/>
                <a:gd name="T16" fmla="*/ 0 h 1713"/>
                <a:gd name="T17" fmla="*/ 2956 w 2956"/>
                <a:gd name="T18" fmla="*/ 1713 h 1713"/>
              </a:gdLst>
              <a:ahLst/>
              <a:cxnLst>
                <a:cxn ang="T10">
                  <a:pos x="T0" y="T1"/>
                </a:cxn>
                <a:cxn ang="T11">
                  <a:pos x="T2" y="T3"/>
                </a:cxn>
                <a:cxn ang="T12">
                  <a:pos x="T4" y="T5"/>
                </a:cxn>
                <a:cxn ang="T13">
                  <a:pos x="T6" y="T7"/>
                </a:cxn>
                <a:cxn ang="T14">
                  <a:pos x="T8" y="T9"/>
                </a:cxn>
              </a:cxnLst>
              <a:rect l="T15" t="T16" r="T17" b="T18"/>
              <a:pathLst>
                <a:path w="2956" h="1713">
                  <a:moveTo>
                    <a:pt x="0" y="1713"/>
                  </a:moveTo>
                  <a:lnTo>
                    <a:pt x="2956" y="1701"/>
                  </a:lnTo>
                  <a:cubicBezTo>
                    <a:pt x="2950" y="1346"/>
                    <a:pt x="2727" y="889"/>
                    <a:pt x="2235" y="611"/>
                  </a:cubicBezTo>
                  <a:cubicBezTo>
                    <a:pt x="1743" y="333"/>
                    <a:pt x="548" y="0"/>
                    <a:pt x="0" y="14"/>
                  </a:cubicBezTo>
                  <a:lnTo>
                    <a:pt x="0" y="1713"/>
                  </a:lnTo>
                  <a:close/>
                </a:path>
              </a:pathLst>
            </a:custGeom>
            <a:solidFill>
              <a:schemeClr val="bg1">
                <a:lumMod val="85000"/>
              </a:schemeClr>
            </a:solidFill>
            <a:ln>
              <a:noFill/>
            </a:ln>
          </p:spPr>
          <p:txBody>
            <a:bodyPr wrap="square">
              <a:noAutofit/>
            </a:bodyPr>
            <a:lstStyle/>
            <a:p>
              <a:pPr fontAlgn="ctr"/>
              <a:endParaRPr lang="en-US" altLang="zh-CN" dirty="0">
                <a:latin typeface="Huawei Sans" panose="020C0503030203020204" pitchFamily="34" charset="0"/>
              </a:endParaRPr>
            </a:p>
          </p:txBody>
        </p:sp>
        <p:pic>
          <p:nvPicPr>
            <p:cNvPr id="51" name="Picture 82" descr="未标题-4 拷贝"/>
            <p:cNvPicPr>
              <a:picLocks noChangeAspect="1" noChangeArrowheads="1"/>
            </p:cNvPicPr>
            <p:nvPr>
              <p:custDataLst>
                <p:tags r:id="rId1"/>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6502" y="5869025"/>
              <a:ext cx="324150" cy="3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83" descr="未标题-3拷贝"/>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4109016" y="5914044"/>
              <a:ext cx="446206" cy="19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84"/>
            <p:cNvGrpSpPr>
              <a:grpSpLocks/>
            </p:cNvGrpSpPr>
            <p:nvPr/>
          </p:nvGrpSpPr>
          <p:grpSpPr bwMode="auto">
            <a:xfrm>
              <a:off x="4907385" y="5253326"/>
              <a:ext cx="450209" cy="365448"/>
              <a:chOff x="2562" y="3090"/>
              <a:chExt cx="298" cy="284"/>
            </a:xfrm>
          </p:grpSpPr>
          <p:sp>
            <p:nvSpPr>
              <p:cNvPr id="54" name="AutoShape 85"/>
              <p:cNvSpPr>
                <a:spLocks noChangeArrowheads="1"/>
              </p:cNvSpPr>
              <p:nvPr/>
            </p:nvSpPr>
            <p:spPr bwMode="auto">
              <a:xfrm>
                <a:off x="2562" y="3090"/>
                <a:ext cx="298" cy="284"/>
              </a:xfrm>
              <a:prstGeom prst="cube">
                <a:avLst>
                  <a:gd name="adj" fmla="val 13333"/>
                </a:avLst>
              </a:prstGeom>
              <a:solidFill>
                <a:srgbClr val="C0C0C0"/>
              </a:solidFill>
              <a:ln w="12700">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5" name="Rectangle 86"/>
              <p:cNvSpPr>
                <a:spLocks noChangeArrowheads="1"/>
              </p:cNvSpPr>
              <p:nvPr/>
            </p:nvSpPr>
            <p:spPr bwMode="auto">
              <a:xfrm>
                <a:off x="2580" y="3137"/>
                <a:ext cx="97" cy="225"/>
              </a:xfrm>
              <a:prstGeom prst="rect">
                <a:avLst/>
              </a:prstGeom>
              <a:solidFill>
                <a:srgbClr val="C0C0C0"/>
              </a:solidFill>
              <a:ln w="12700"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6" name="Rectangle 87"/>
              <p:cNvSpPr>
                <a:spLocks noChangeArrowheads="1"/>
              </p:cNvSpPr>
              <p:nvPr/>
            </p:nvSpPr>
            <p:spPr bwMode="auto">
              <a:xfrm>
                <a:off x="2701" y="3137"/>
                <a:ext cx="97" cy="225"/>
              </a:xfrm>
              <a:prstGeom prst="rect">
                <a:avLst/>
              </a:prstGeom>
              <a:solidFill>
                <a:srgbClr val="C0C0C0"/>
              </a:solidFill>
              <a:ln w="12700">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57" name="Line 88"/>
              <p:cNvSpPr>
                <a:spLocks noChangeShapeType="1"/>
              </p:cNvSpPr>
              <p:nvPr/>
            </p:nvSpPr>
            <p:spPr bwMode="auto">
              <a:xfrm>
                <a:off x="2661" y="3239"/>
                <a:ext cx="0" cy="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58" name="Line 89"/>
              <p:cNvSpPr>
                <a:spLocks noChangeShapeType="1"/>
              </p:cNvSpPr>
              <p:nvPr/>
            </p:nvSpPr>
            <p:spPr bwMode="auto">
              <a:xfrm>
                <a:off x="2712" y="3240"/>
                <a:ext cx="0" cy="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grpSp>
          <p:nvGrpSpPr>
            <p:cNvPr id="59" name="Group 90"/>
            <p:cNvGrpSpPr>
              <a:grpSpLocks/>
            </p:cNvGrpSpPr>
            <p:nvPr/>
          </p:nvGrpSpPr>
          <p:grpSpPr bwMode="auto">
            <a:xfrm>
              <a:off x="2956483" y="5643931"/>
              <a:ext cx="450208" cy="63556"/>
              <a:chOff x="2000" y="2700"/>
              <a:chExt cx="916" cy="278"/>
            </a:xfrm>
          </p:grpSpPr>
          <p:sp>
            <p:nvSpPr>
              <p:cNvPr id="60" name="Rectangle 91"/>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1" name="Line 92"/>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2" name="Line 93"/>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3" name="Line 94"/>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4" name="Line 95"/>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grpSp>
          <p:nvGrpSpPr>
            <p:cNvPr id="65" name="Group 96"/>
            <p:cNvGrpSpPr>
              <a:grpSpLocks/>
            </p:cNvGrpSpPr>
            <p:nvPr/>
          </p:nvGrpSpPr>
          <p:grpSpPr bwMode="auto">
            <a:xfrm>
              <a:off x="4117020" y="5642607"/>
              <a:ext cx="448207" cy="63556"/>
              <a:chOff x="2000" y="2700"/>
              <a:chExt cx="916" cy="278"/>
            </a:xfrm>
          </p:grpSpPr>
          <p:sp>
            <p:nvSpPr>
              <p:cNvPr id="66" name="Rectangle 97"/>
              <p:cNvSpPr>
                <a:spLocks noChangeArrowheads="1"/>
              </p:cNvSpPr>
              <p:nvPr/>
            </p:nvSpPr>
            <p:spPr bwMode="auto">
              <a:xfrm>
                <a:off x="2000" y="2700"/>
                <a:ext cx="916" cy="278"/>
              </a:xfrm>
              <a:prstGeom prst="rect">
                <a:avLst/>
              </a:prstGeom>
              <a:solidFill>
                <a:schemeClr val="bg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67" name="Line 98"/>
              <p:cNvSpPr>
                <a:spLocks noChangeShapeType="1"/>
              </p:cNvSpPr>
              <p:nvPr/>
            </p:nvSpPr>
            <p:spPr bwMode="auto">
              <a:xfrm>
                <a:off x="2000" y="2763"/>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8" name="Line 99"/>
              <p:cNvSpPr>
                <a:spLocks noChangeShapeType="1"/>
              </p:cNvSpPr>
              <p:nvPr/>
            </p:nvSpPr>
            <p:spPr bwMode="auto">
              <a:xfrm>
                <a:off x="2336"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69" name="Line 100"/>
              <p:cNvSpPr>
                <a:spLocks noChangeShapeType="1"/>
              </p:cNvSpPr>
              <p:nvPr/>
            </p:nvSpPr>
            <p:spPr bwMode="auto">
              <a:xfrm flipH="1">
                <a:off x="2000" y="2909"/>
                <a:ext cx="9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70" name="Line 101"/>
              <p:cNvSpPr>
                <a:spLocks noChangeShapeType="1"/>
              </p:cNvSpPr>
              <p:nvPr/>
            </p:nvSpPr>
            <p:spPr bwMode="auto">
              <a:xfrm>
                <a:off x="2584" y="2763"/>
                <a:ext cx="0" cy="1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grpSp>
        <p:sp>
          <p:nvSpPr>
            <p:cNvPr id="71" name="Rectangle 103"/>
            <p:cNvSpPr>
              <a:spLocks noChangeArrowheads="1"/>
            </p:cNvSpPr>
            <p:nvPr/>
          </p:nvSpPr>
          <p:spPr bwMode="auto">
            <a:xfrm>
              <a:off x="3080541" y="5745886"/>
              <a:ext cx="154071"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2" name="Rectangle 104"/>
            <p:cNvSpPr>
              <a:spLocks noChangeArrowheads="1"/>
            </p:cNvSpPr>
            <p:nvPr/>
          </p:nvSpPr>
          <p:spPr bwMode="auto">
            <a:xfrm>
              <a:off x="4267089" y="5745886"/>
              <a:ext cx="154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3" name="Rectangle 105"/>
            <p:cNvSpPr>
              <a:spLocks noChangeArrowheads="1"/>
            </p:cNvSpPr>
            <p:nvPr/>
          </p:nvSpPr>
          <p:spPr bwMode="auto">
            <a:xfrm>
              <a:off x="3052528" y="4362784"/>
              <a:ext cx="762352"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rgbClr val="000000"/>
                  </a:solidFill>
                  <a:latin typeface="Huawei Sans" panose="020C0503030203020204" pitchFamily="34" charset="0"/>
                  <a:ea typeface="+mn-ea"/>
                  <a:cs typeface="Huawei Sans" panose="020C0503030203020204" pitchFamily="34" charset="0"/>
                </a:rPr>
                <a:t>FTTC</a:t>
              </a:r>
            </a:p>
          </p:txBody>
        </p:sp>
        <p:sp>
          <p:nvSpPr>
            <p:cNvPr id="74" name="Line 106"/>
            <p:cNvSpPr>
              <a:spLocks noChangeShapeType="1"/>
            </p:cNvSpPr>
            <p:nvPr/>
          </p:nvSpPr>
          <p:spPr bwMode="auto">
            <a:xfrm flipV="1">
              <a:off x="4991424" y="5628042"/>
              <a:ext cx="10005"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75" name="Line 107"/>
            <p:cNvSpPr>
              <a:spLocks noChangeShapeType="1"/>
            </p:cNvSpPr>
            <p:nvPr/>
          </p:nvSpPr>
          <p:spPr bwMode="auto">
            <a:xfrm flipV="1">
              <a:off x="5177510" y="5628042"/>
              <a:ext cx="10004" cy="1469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76" name="Rectangle 108"/>
            <p:cNvSpPr>
              <a:spLocks noChangeArrowheads="1"/>
            </p:cNvSpPr>
            <p:nvPr/>
          </p:nvSpPr>
          <p:spPr bwMode="auto">
            <a:xfrm>
              <a:off x="5005431" y="5745886"/>
              <a:ext cx="156072" cy="30454"/>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77" name="Rectangle 109"/>
            <p:cNvSpPr>
              <a:spLocks noChangeArrowheads="1"/>
            </p:cNvSpPr>
            <p:nvPr/>
          </p:nvSpPr>
          <p:spPr bwMode="auto">
            <a:xfrm>
              <a:off x="4660231" y="5767800"/>
              <a:ext cx="1067218" cy="4097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chemeClr val="bg1"/>
                  </a:solidFill>
                  <a:latin typeface="Huawei Sans" panose="020C0503030203020204" pitchFamily="34" charset="0"/>
                  <a:ea typeface="+mn-ea"/>
                  <a:cs typeface="宋体" panose="02010600030101010101" pitchFamily="2" charset="-122"/>
                </a:rPr>
                <a:t>Exterior </a:t>
              </a:r>
              <a:r>
                <a:rPr lang="en-US" sz="1200" dirty="0" err="1">
                  <a:solidFill>
                    <a:schemeClr val="bg1"/>
                  </a:solidFill>
                  <a:latin typeface="Huawei Sans" panose="020C0503030203020204" pitchFamily="34" charset="0"/>
                  <a:ea typeface="+mn-ea"/>
                  <a:cs typeface="宋体" panose="02010600030101010101" pitchFamily="2" charset="-122"/>
                </a:rPr>
                <a:t>subterrâneo</a:t>
              </a:r>
              <a:endParaRPr lang="en-US" sz="1200" dirty="0">
                <a:solidFill>
                  <a:schemeClr val="bg1"/>
                </a:solidFill>
                <a:latin typeface="Huawei Sans" panose="020C0503030203020204" pitchFamily="34" charset="0"/>
                <a:ea typeface="+mn-ea"/>
                <a:cs typeface="宋体" panose="02010600030101010101" pitchFamily="2" charset="-122"/>
              </a:endParaRPr>
            </a:p>
          </p:txBody>
        </p:sp>
        <p:sp>
          <p:nvSpPr>
            <p:cNvPr id="78" name="Rectangle 110"/>
            <p:cNvSpPr>
              <a:spLocks noChangeArrowheads="1"/>
            </p:cNvSpPr>
            <p:nvPr/>
          </p:nvSpPr>
          <p:spPr bwMode="auto">
            <a:xfrm>
              <a:off x="4714713" y="4899261"/>
              <a:ext cx="812376" cy="36933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err="1">
                  <a:solidFill>
                    <a:schemeClr val="bg1"/>
                  </a:solidFill>
                  <a:latin typeface="Huawei Sans" panose="020C0503030203020204" pitchFamily="34" charset="0"/>
                  <a:ea typeface="+mn-ea"/>
                  <a:cs typeface="宋体" panose="02010600030101010101" pitchFamily="2" charset="-122"/>
                </a:rPr>
                <a:t>Rua</a:t>
              </a:r>
              <a:r>
                <a:rPr lang="en-US" sz="1200" dirty="0">
                  <a:solidFill>
                    <a:schemeClr val="bg1"/>
                  </a:solidFill>
                  <a:latin typeface="Huawei Sans" panose="020C0503030203020204" pitchFamily="34" charset="0"/>
                  <a:ea typeface="+mn-ea"/>
                  <a:cs typeface="宋体" panose="02010600030101010101" pitchFamily="2" charset="-122"/>
                </a:rPr>
                <a:t> (exterior)</a:t>
              </a:r>
            </a:p>
          </p:txBody>
        </p:sp>
        <p:sp>
          <p:nvSpPr>
            <p:cNvPr id="79" name="Rectangle 111"/>
            <p:cNvSpPr>
              <a:spLocks noChangeArrowheads="1"/>
            </p:cNvSpPr>
            <p:nvPr/>
          </p:nvSpPr>
          <p:spPr bwMode="auto">
            <a:xfrm>
              <a:off x="2893403" y="5441914"/>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80" name="Rectangle 112"/>
            <p:cNvSpPr>
              <a:spLocks noChangeArrowheads="1"/>
            </p:cNvSpPr>
            <p:nvPr/>
          </p:nvSpPr>
          <p:spPr bwMode="auto">
            <a:xfrm>
              <a:off x="4039249" y="5441914"/>
              <a:ext cx="6187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b="0" dirty="0">
                  <a:latin typeface="Huawei Sans" panose="020C0503030203020204" pitchFamily="34" charset="0"/>
                  <a:ea typeface="+mn-ea"/>
                  <a:cs typeface="宋体" panose="02010600030101010101" pitchFamily="2" charset="-122"/>
                </a:rPr>
                <a:t>Manhole</a:t>
              </a:r>
            </a:p>
          </p:txBody>
        </p:sp>
        <p:sp>
          <p:nvSpPr>
            <p:cNvPr id="81" name="Line 113"/>
            <p:cNvSpPr>
              <a:spLocks noChangeShapeType="1"/>
            </p:cNvSpPr>
            <p:nvPr/>
          </p:nvSpPr>
          <p:spPr bwMode="auto">
            <a:xfrm>
              <a:off x="723451" y="5622746"/>
              <a:ext cx="68251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82" name="Rectangle 114"/>
            <p:cNvSpPr>
              <a:spLocks noChangeArrowheads="1"/>
            </p:cNvSpPr>
            <p:nvPr/>
          </p:nvSpPr>
          <p:spPr bwMode="auto">
            <a:xfrm>
              <a:off x="1107489" y="5731889"/>
              <a:ext cx="798369" cy="184666"/>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chemeClr val="bg1"/>
                  </a:solidFill>
                  <a:latin typeface="Huawei Sans" panose="020C0503030203020204" pitchFamily="34" charset="0"/>
                  <a:ea typeface="+mn-ea"/>
                  <a:cs typeface="宋体" panose="02010600030101010101" pitchFamily="2" charset="-122"/>
                </a:rPr>
                <a:t>CO</a:t>
              </a:r>
            </a:p>
          </p:txBody>
        </p:sp>
        <p:sp>
          <p:nvSpPr>
            <p:cNvPr id="83" name="Freeform 116"/>
            <p:cNvSpPr>
              <a:spLocks/>
            </p:cNvSpPr>
            <p:nvPr/>
          </p:nvSpPr>
          <p:spPr bwMode="auto">
            <a:xfrm>
              <a:off x="719449" y="4130503"/>
              <a:ext cx="2102972" cy="1490920"/>
            </a:xfrm>
            <a:custGeom>
              <a:avLst/>
              <a:gdLst>
                <a:gd name="T0" fmla="*/ 8 w 1402"/>
                <a:gd name="T1" fmla="*/ 1126 h 1126"/>
                <a:gd name="T2" fmla="*/ 1402 w 1402"/>
                <a:gd name="T3" fmla="*/ 1126 h 1126"/>
                <a:gd name="T4" fmla="*/ 921 w 1402"/>
                <a:gd name="T5" fmla="*/ 320 h 1126"/>
                <a:gd name="T6" fmla="*/ 0 w 1402"/>
                <a:gd name="T7" fmla="*/ 0 h 1126"/>
                <a:gd name="T8" fmla="*/ 8 w 1402"/>
                <a:gd name="T9" fmla="*/ 1126 h 1126"/>
                <a:gd name="T10" fmla="*/ 0 60000 65536"/>
                <a:gd name="T11" fmla="*/ 0 60000 65536"/>
                <a:gd name="T12" fmla="*/ 0 60000 65536"/>
                <a:gd name="T13" fmla="*/ 0 60000 65536"/>
                <a:gd name="T14" fmla="*/ 0 60000 65536"/>
                <a:gd name="T15" fmla="*/ 0 w 1402"/>
                <a:gd name="T16" fmla="*/ 0 h 1126"/>
                <a:gd name="T17" fmla="*/ 1402 w 1402"/>
                <a:gd name="T18" fmla="*/ 1126 h 1126"/>
              </a:gdLst>
              <a:ahLst/>
              <a:cxnLst>
                <a:cxn ang="T10">
                  <a:pos x="T0" y="T1"/>
                </a:cxn>
                <a:cxn ang="T11">
                  <a:pos x="T2" y="T3"/>
                </a:cxn>
                <a:cxn ang="T12">
                  <a:pos x="T4" y="T5"/>
                </a:cxn>
                <a:cxn ang="T13">
                  <a:pos x="T6" y="T7"/>
                </a:cxn>
                <a:cxn ang="T14">
                  <a:pos x="T8" y="T9"/>
                </a:cxn>
              </a:cxnLst>
              <a:rect l="T15" t="T16" r="T17" b="T18"/>
              <a:pathLst>
                <a:path w="1402" h="1126">
                  <a:moveTo>
                    <a:pt x="8" y="1126"/>
                  </a:moveTo>
                  <a:lnTo>
                    <a:pt x="1402" y="1126"/>
                  </a:lnTo>
                  <a:cubicBezTo>
                    <a:pt x="1374" y="835"/>
                    <a:pt x="1195" y="515"/>
                    <a:pt x="921" y="320"/>
                  </a:cubicBezTo>
                  <a:cubicBezTo>
                    <a:pt x="648" y="126"/>
                    <a:pt x="236" y="11"/>
                    <a:pt x="0" y="0"/>
                  </a:cubicBezTo>
                  <a:lnTo>
                    <a:pt x="8" y="1126"/>
                  </a:lnTo>
                  <a:close/>
                </a:path>
              </a:pathLst>
            </a:custGeom>
            <a:solidFill>
              <a:schemeClr val="bg1">
                <a:lumMod val="95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aphicFrame>
          <p:nvGraphicFramePr>
            <p:cNvPr id="84" name="Object 117"/>
            <p:cNvGraphicFramePr>
              <a:graphicFrameLocks noChangeAspect="1"/>
            </p:cNvGraphicFramePr>
            <p:nvPr>
              <p:extLst>
                <p:ext uri="{D42A27DB-BD31-4B8C-83A1-F6EECF244321}">
                  <p14:modId xmlns:p14="http://schemas.microsoft.com/office/powerpoint/2010/main" val="2100249699"/>
                </p:ext>
              </p:extLst>
            </p:nvPr>
          </p:nvGraphicFramePr>
          <p:xfrm>
            <a:off x="783453" y="4897281"/>
            <a:ext cx="1771477" cy="701765"/>
          </p:xfrm>
          <a:graphic>
            <a:graphicData uri="http://schemas.openxmlformats.org/presentationml/2006/ole">
              <mc:AlternateContent xmlns:mc="http://schemas.openxmlformats.org/markup-compatibility/2006">
                <mc:Choice xmlns:v="urn:schemas-microsoft-com:vml" Requires="v">
                  <p:oleObj r:id="rId11" imgW="3479365" imgH="1561905" progId="">
                    <p:embed/>
                  </p:oleObj>
                </mc:Choice>
                <mc:Fallback>
                  <p:oleObj r:id="rId11" imgW="3479365" imgH="1561905" progId="">
                    <p:embed/>
                    <p:pic>
                      <p:nvPicPr>
                        <p:cNvPr id="84" name="Object 1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453" y="4897281"/>
                          <a:ext cx="1771477" cy="701765"/>
                        </a:xfrm>
                        <a:prstGeom prst="rect">
                          <a:avLst/>
                        </a:prstGeom>
                        <a:noFill/>
                        <a:ln>
                          <a:noFill/>
                        </a:ln>
                        <a:effectLst/>
                      </p:spPr>
                    </p:pic>
                  </p:oleObj>
                </mc:Fallback>
              </mc:AlternateContent>
            </a:graphicData>
          </a:graphic>
        </p:graphicFrame>
        <p:sp>
          <p:nvSpPr>
            <p:cNvPr id="85" name="Line 118"/>
            <p:cNvSpPr>
              <a:spLocks noChangeShapeType="1"/>
            </p:cNvSpPr>
            <p:nvPr/>
          </p:nvSpPr>
          <p:spPr bwMode="auto">
            <a:xfrm>
              <a:off x="1535826" y="3186429"/>
              <a:ext cx="0" cy="16505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86" name="Line 119"/>
            <p:cNvSpPr>
              <a:spLocks noChangeShapeType="1"/>
            </p:cNvSpPr>
            <p:nvPr/>
          </p:nvSpPr>
          <p:spPr bwMode="auto">
            <a:xfrm>
              <a:off x="5091470" y="3195697"/>
              <a:ext cx="0" cy="164131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altLang="zh-CN" dirty="0">
                <a:latin typeface="Huawei Sans" panose="020C0503030203020204" pitchFamily="34" charset="0"/>
              </a:endParaRPr>
            </a:p>
          </p:txBody>
        </p:sp>
        <p:sp>
          <p:nvSpPr>
            <p:cNvPr id="87" name="Line 120"/>
            <p:cNvSpPr>
              <a:spLocks noChangeShapeType="1"/>
            </p:cNvSpPr>
            <p:nvPr/>
          </p:nvSpPr>
          <p:spPr bwMode="auto">
            <a:xfrm>
              <a:off x="5197141" y="3241746"/>
              <a:ext cx="4772280" cy="12649"/>
            </a:xfrm>
            <a:prstGeom prst="line">
              <a:avLst/>
            </a:prstGeom>
            <a:noFill/>
            <a:ln w="38100" cap="flat" cmpd="sng" algn="ctr">
              <a:solidFill>
                <a:srgbClr val="FF9900"/>
              </a:solidFill>
              <a:prstDash val="solid"/>
              <a:miter lim="800000"/>
              <a:headEnd type="triangle"/>
              <a:tailEnd type="triangle"/>
            </a:ln>
            <a:effectLst/>
          </p:spPr>
          <p:txBody>
            <a:bodyPr wrap="square">
              <a:noAutofit/>
            </a:bodyPr>
            <a:lstStyle/>
            <a:p>
              <a:pPr fontAlgn="ctr"/>
              <a:endParaRPr lang="en-US" altLang="zh-CN" dirty="0">
                <a:latin typeface="Huawei Sans" panose="020C0503030203020204" pitchFamily="34" charset="0"/>
              </a:endParaRPr>
            </a:p>
          </p:txBody>
        </p:sp>
        <p:sp>
          <p:nvSpPr>
            <p:cNvPr id="88" name="Line 121"/>
            <p:cNvSpPr>
              <a:spLocks noChangeShapeType="1"/>
            </p:cNvSpPr>
            <p:nvPr/>
          </p:nvSpPr>
          <p:spPr bwMode="auto">
            <a:xfrm>
              <a:off x="10188770" y="3247944"/>
              <a:ext cx="723391" cy="254"/>
            </a:xfrm>
            <a:prstGeom prst="line">
              <a:avLst/>
            </a:prstGeom>
            <a:solidFill>
              <a:schemeClr val="accent1"/>
            </a:solidFill>
            <a:ln w="38100" cap="flat" cmpd="sng" algn="ctr">
              <a:solidFill>
                <a:srgbClr val="007AC7"/>
              </a:solidFill>
              <a:prstDash val="solid"/>
              <a:round/>
              <a:headEnd type="triangle" w="med" len="med"/>
              <a:tailEnd type="triangle" w="med" len="med"/>
            </a:ln>
            <a:effectLst/>
          </p:spPr>
          <p:txBody>
            <a:bodyPr wrap="square">
              <a:noAutofit/>
            </a:bodyPr>
            <a:lstStyle/>
            <a:p>
              <a:pPr fontAlgn="ctr"/>
              <a:endParaRPr lang="en-US" altLang="zh-CN" dirty="0">
                <a:latin typeface="Huawei Sans" panose="020C0503030203020204" pitchFamily="34" charset="0"/>
              </a:endParaRPr>
            </a:p>
          </p:txBody>
        </p:sp>
        <p:sp>
          <p:nvSpPr>
            <p:cNvPr id="89" name="AutoShape 122"/>
            <p:cNvSpPr>
              <a:spLocks noChangeArrowheads="1"/>
            </p:cNvSpPr>
            <p:nvPr/>
          </p:nvSpPr>
          <p:spPr bwMode="auto">
            <a:xfrm>
              <a:off x="9587550" y="3430060"/>
              <a:ext cx="1962907" cy="1949054"/>
            </a:xfrm>
            <a:prstGeom prst="wedgeRectCallout">
              <a:avLst>
                <a:gd name="adj1" fmla="val -153287"/>
                <a:gd name="adj2" fmla="val 49116"/>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graphicFrame>
          <p:nvGraphicFramePr>
            <p:cNvPr id="90" name="Object 123"/>
            <p:cNvGraphicFramePr>
              <a:graphicFrameLocks noChangeAspect="1"/>
            </p:cNvGraphicFramePr>
            <p:nvPr>
              <p:extLst>
                <p:ext uri="{D42A27DB-BD31-4B8C-83A1-F6EECF244321}">
                  <p14:modId xmlns:p14="http://schemas.microsoft.com/office/powerpoint/2010/main" val="2834056692"/>
                </p:ext>
              </p:extLst>
            </p:nvPr>
          </p:nvGraphicFramePr>
          <p:xfrm>
            <a:off x="10020069" y="3472431"/>
            <a:ext cx="1168540" cy="1832534"/>
          </p:xfrm>
          <a:graphic>
            <a:graphicData uri="http://schemas.openxmlformats.org/presentationml/2006/ole">
              <mc:AlternateContent xmlns:mc="http://schemas.openxmlformats.org/markup-compatibility/2006">
                <mc:Choice xmlns:v="urn:schemas-microsoft-com:vml" Requires="v">
                  <p:oleObj name="CorelDRAW" r:id="rId13" imgW="1179850" imgH="2096902" progId="CorelDRAW.Graphic.9">
                    <p:embed/>
                  </p:oleObj>
                </mc:Choice>
                <mc:Fallback>
                  <p:oleObj name="CorelDRAW" r:id="rId13" imgW="1179850" imgH="2096902" progId="CorelDRAW.Graphic.9">
                    <p:embed/>
                    <p:pic>
                      <p:nvPicPr>
                        <p:cNvPr id="90" name="Object 123"/>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10020069" y="3472431"/>
                          <a:ext cx="1168540" cy="1832534"/>
                        </a:xfrm>
                        <a:prstGeom prst="rect">
                          <a:avLst/>
                        </a:prstGeom>
                        <a:solidFill>
                          <a:srgbClr val="D3F2F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Rectangle 124"/>
            <p:cNvSpPr>
              <a:spLocks noChangeArrowheads="1"/>
            </p:cNvSpPr>
            <p:nvPr/>
          </p:nvSpPr>
          <p:spPr bwMode="auto">
            <a:xfrm>
              <a:off x="10047653" y="5120832"/>
              <a:ext cx="187856" cy="154667"/>
            </a:xfrm>
            <a:prstGeom prst="rect">
              <a:avLst/>
            </a:prstGeom>
            <a:solidFill>
              <a:srgbClr val="FFC000"/>
            </a:solidFill>
            <a:ln w="317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Char char="n"/>
              </a:pPr>
              <a:endParaRPr lang="en-US" altLang="zh-CN" sz="1800" dirty="0">
                <a:latin typeface="Huawei Sans" panose="020C0503030203020204" pitchFamily="34" charset="0"/>
                <a:ea typeface="+mn-ea"/>
                <a:cs typeface="宋体" panose="02010600030101010101" pitchFamily="2" charset="-122"/>
              </a:endParaRPr>
            </a:p>
          </p:txBody>
        </p:sp>
        <p:sp>
          <p:nvSpPr>
            <p:cNvPr id="92" name="Rectangle 125"/>
            <p:cNvSpPr>
              <a:spLocks noChangeArrowheads="1"/>
            </p:cNvSpPr>
            <p:nvPr/>
          </p:nvSpPr>
          <p:spPr bwMode="auto">
            <a:xfrm>
              <a:off x="9539926" y="3551688"/>
              <a:ext cx="411089" cy="127183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100" dirty="0">
                  <a:solidFill>
                    <a:schemeClr val="bg1"/>
                  </a:solidFill>
                  <a:latin typeface="Huawei Sans" panose="020C0503030203020204" pitchFamily="34" charset="0"/>
                  <a:ea typeface="+mn-ea"/>
                  <a:cs typeface="宋体" panose="02010600030101010101" pitchFamily="2" charset="-122"/>
                </a:rPr>
                <a:t>Telecom riser inside a building</a:t>
              </a:r>
            </a:p>
          </p:txBody>
        </p:sp>
        <p:sp>
          <p:nvSpPr>
            <p:cNvPr id="93" name="Rectangle 126"/>
            <p:cNvSpPr>
              <a:spLocks noChangeArrowheads="1"/>
            </p:cNvSpPr>
            <p:nvPr/>
          </p:nvSpPr>
          <p:spPr bwMode="auto">
            <a:xfrm>
              <a:off x="11218303" y="3551689"/>
              <a:ext cx="276128" cy="66542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0" tIns="0" rIns="0" bIns="0"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Tx/>
                <a:buFontTx/>
                <a:buNone/>
              </a:pPr>
              <a:r>
                <a:rPr lang="en-US" sz="1200" dirty="0">
                  <a:solidFill>
                    <a:schemeClr val="bg1"/>
                  </a:solidFill>
                  <a:latin typeface="Huawei Sans" panose="020C0503030203020204" pitchFamily="34" charset="0"/>
                  <a:ea typeface="+mn-ea"/>
                  <a:cs typeface="宋体" panose="02010600030101010101" pitchFamily="2" charset="-122"/>
                </a:rPr>
                <a:t>Interior</a:t>
              </a:r>
            </a:p>
          </p:txBody>
        </p:sp>
        <p:pic>
          <p:nvPicPr>
            <p:cNvPr id="94" name="Picture 129" descr="未标题-4 拷贝"/>
            <p:cNvPicPr>
              <a:picLocks noChangeAspect="1" noChangeArrowheads="1"/>
            </p:cNvPicPr>
            <p:nvPr>
              <p:custDataLst>
                <p:tags r:id="rId3"/>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4184" y="5869025"/>
              <a:ext cx="324150" cy="3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Line 130"/>
            <p:cNvSpPr>
              <a:spLocks noChangeShapeType="1"/>
            </p:cNvSpPr>
            <p:nvPr/>
          </p:nvSpPr>
          <p:spPr bwMode="auto">
            <a:xfrm>
              <a:off x="2554297" y="5757802"/>
              <a:ext cx="50423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aphicFrame>
          <p:nvGraphicFramePr>
            <p:cNvPr id="96" name="Object 133"/>
            <p:cNvGraphicFramePr>
              <a:graphicFrameLocks noChangeAspect="1"/>
            </p:cNvGraphicFramePr>
            <p:nvPr>
              <p:extLst>
                <p:ext uri="{D42A27DB-BD31-4B8C-83A1-F6EECF244321}">
                  <p14:modId xmlns:p14="http://schemas.microsoft.com/office/powerpoint/2010/main" val="1665412096"/>
                </p:ext>
              </p:extLst>
            </p:nvPr>
          </p:nvGraphicFramePr>
          <p:xfrm>
            <a:off x="7138417" y="4878610"/>
            <a:ext cx="444205" cy="752080"/>
          </p:xfrm>
          <a:graphic>
            <a:graphicData uri="http://schemas.openxmlformats.org/presentationml/2006/ole">
              <mc:AlternateContent xmlns:mc="http://schemas.openxmlformats.org/markup-compatibility/2006">
                <mc:Choice xmlns:v="urn:schemas-microsoft-com:vml" Requires="v">
                  <p:oleObj name="CorelDRAW" r:id="rId15" imgW="1179850" imgH="2096902" progId="CorelDRAW.Graphic.9">
                    <p:embed/>
                  </p:oleObj>
                </mc:Choice>
                <mc:Fallback>
                  <p:oleObj name="CorelDRAW" r:id="rId15" imgW="1179850" imgH="2096902" progId="CorelDRAW.Graphic.9">
                    <p:embed/>
                    <p:pic>
                      <p:nvPicPr>
                        <p:cNvPr id="96" name="Object 133"/>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7138417" y="4878610"/>
                          <a:ext cx="444205" cy="75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7" name="Picture 508" descr="图片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895551">
              <a:off x="7542496" y="5921654"/>
              <a:ext cx="2279566" cy="12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Line 509"/>
            <p:cNvSpPr>
              <a:spLocks noChangeShapeType="1"/>
            </p:cNvSpPr>
            <p:nvPr/>
          </p:nvSpPr>
          <p:spPr bwMode="auto">
            <a:xfrm>
              <a:off x="7596629" y="5733969"/>
              <a:ext cx="2201018" cy="495208"/>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99" name="AutoShape 510"/>
            <p:cNvSpPr>
              <a:spLocks noChangeArrowheads="1"/>
            </p:cNvSpPr>
            <p:nvPr/>
          </p:nvSpPr>
          <p:spPr bwMode="auto">
            <a:xfrm rot="5400000">
              <a:off x="6205076" y="5534773"/>
              <a:ext cx="113871" cy="416927"/>
            </a:xfrm>
            <a:prstGeom prst="can">
              <a:avLst>
                <a:gd name="adj" fmla="val 55447"/>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0" name="AutoShape 511"/>
            <p:cNvSpPr>
              <a:spLocks noChangeArrowheads="1"/>
            </p:cNvSpPr>
            <p:nvPr/>
          </p:nvSpPr>
          <p:spPr bwMode="auto">
            <a:xfrm rot="5400000">
              <a:off x="4514295" y="5570370"/>
              <a:ext cx="113871" cy="366921"/>
            </a:xfrm>
            <a:prstGeom prst="can">
              <a:avLst>
                <a:gd name="adj" fmla="val 27365"/>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1" name="AutoShape 512"/>
            <p:cNvSpPr>
              <a:spLocks noChangeArrowheads="1"/>
            </p:cNvSpPr>
            <p:nvPr/>
          </p:nvSpPr>
          <p:spPr bwMode="auto">
            <a:xfrm rot="5400000">
              <a:off x="3201686" y="5568807"/>
              <a:ext cx="113871" cy="370046"/>
            </a:xfrm>
            <a:prstGeom prst="can">
              <a:avLst>
                <a:gd name="adj" fmla="val 27764"/>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2" name="AutoShape 513"/>
            <p:cNvSpPr>
              <a:spLocks noChangeArrowheads="1"/>
            </p:cNvSpPr>
            <p:nvPr/>
          </p:nvSpPr>
          <p:spPr bwMode="auto">
            <a:xfrm rot="5400000">
              <a:off x="9934139" y="6047202"/>
              <a:ext cx="115195" cy="338792"/>
            </a:xfrm>
            <a:prstGeom prst="can">
              <a:avLst>
                <a:gd name="adj" fmla="val 9542"/>
              </a:avLst>
            </a:prstGeom>
            <a:solidFill>
              <a:srgbClr val="DDDDDD"/>
            </a:solidFill>
            <a:ln w="9525">
              <a:solidFill>
                <a:schemeClr val="tx1"/>
              </a:solidFill>
              <a:round/>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3" name="Line 514"/>
            <p:cNvSpPr>
              <a:spLocks noChangeShapeType="1"/>
            </p:cNvSpPr>
            <p:nvPr/>
          </p:nvSpPr>
          <p:spPr bwMode="auto">
            <a:xfrm>
              <a:off x="2554297" y="5755684"/>
              <a:ext cx="2537173" cy="0"/>
            </a:xfrm>
            <a:prstGeom prst="line">
              <a:avLst/>
            </a:prstGeom>
            <a:noFill/>
            <a:ln w="57150" cap="flat" cmpd="sng" algn="ctr">
              <a:solidFill>
                <a:sysClr val="windowText" lastClr="0000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104" name="Line 515"/>
            <p:cNvSpPr>
              <a:spLocks noChangeShapeType="1"/>
            </p:cNvSpPr>
            <p:nvPr/>
          </p:nvSpPr>
          <p:spPr bwMode="auto">
            <a:xfrm>
              <a:off x="9767496" y="6242417"/>
              <a:ext cx="397126" cy="0"/>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sp>
          <p:nvSpPr>
            <p:cNvPr id="105" name="Rectangle 516"/>
            <p:cNvSpPr>
              <a:spLocks noChangeArrowheads="1"/>
            </p:cNvSpPr>
            <p:nvPr/>
          </p:nvSpPr>
          <p:spPr bwMode="auto">
            <a:xfrm>
              <a:off x="9915702" y="6210639"/>
              <a:ext cx="154071" cy="35751"/>
            </a:xfrm>
            <a:prstGeom prst="rect">
              <a:avLst/>
            </a:prstGeom>
            <a:solidFill>
              <a:schemeClr val="tx1"/>
            </a:solidFill>
            <a:ln w="9525" algn="ctr">
              <a:solidFill>
                <a:schemeClr val="tx1"/>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07" name="椭圆 106"/>
            <p:cNvSpPr>
              <a:spLocks noChangeAspect="1"/>
            </p:cNvSpPr>
            <p:nvPr/>
          </p:nvSpPr>
          <p:spPr>
            <a:xfrm>
              <a:off x="1430153"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08" name="椭圆 107"/>
            <p:cNvSpPr>
              <a:spLocks noChangeAspect="1"/>
            </p:cNvSpPr>
            <p:nvPr/>
          </p:nvSpPr>
          <p:spPr>
            <a:xfrm>
              <a:off x="4979309"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09" name="椭圆 108"/>
            <p:cNvSpPr>
              <a:spLocks noChangeAspect="1"/>
            </p:cNvSpPr>
            <p:nvPr/>
          </p:nvSpPr>
          <p:spPr>
            <a:xfrm>
              <a:off x="9969422"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10" name="椭圆 109"/>
            <p:cNvSpPr>
              <a:spLocks noChangeAspect="1"/>
            </p:cNvSpPr>
            <p:nvPr/>
          </p:nvSpPr>
          <p:spPr>
            <a:xfrm>
              <a:off x="10929939" y="3159933"/>
              <a:ext cx="211345" cy="176276"/>
            </a:xfrm>
            <a:prstGeom prst="ellipse">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endParaRPr lang="en-US" altLang="zh-CN" sz="1600" b="1" dirty="0">
                <a:solidFill>
                  <a:prstClr val="black"/>
                </a:solidFill>
                <a:latin typeface="Huawei Sans" panose="020C0503030203020204" pitchFamily="34" charset="0"/>
              </a:endParaRPr>
            </a:p>
          </p:txBody>
        </p:sp>
        <p:sp>
          <p:nvSpPr>
            <p:cNvPr id="111" name="Line 514"/>
            <p:cNvSpPr>
              <a:spLocks noChangeShapeType="1"/>
            </p:cNvSpPr>
            <p:nvPr/>
          </p:nvSpPr>
          <p:spPr bwMode="auto">
            <a:xfrm>
              <a:off x="5081124" y="5753036"/>
              <a:ext cx="2489151" cy="0"/>
            </a:xfrm>
            <a:prstGeom prst="line">
              <a:avLst/>
            </a:prstGeom>
            <a:noFill/>
            <a:ln w="38100" cap="flat" cmpd="sng" algn="ctr">
              <a:solidFill>
                <a:srgbClr val="FF9900"/>
              </a:solidFill>
              <a:prstDash val="solid"/>
              <a:miter lim="800000"/>
            </a:ln>
            <a:effectLst/>
          </p:spPr>
          <p:txBody>
            <a:bodyPr wrap="square" anchor="ctr">
              <a:noAutofit/>
            </a:bodyPr>
            <a:lstStyle/>
            <a:p>
              <a:pPr fontAlgn="ctr"/>
              <a:endParaRPr lang="en-US" altLang="zh-CN" dirty="0">
                <a:latin typeface="Huawei Sans" panose="020C0503030203020204" pitchFamily="34" charset="0"/>
              </a:endParaRPr>
            </a:p>
          </p:txBody>
        </p:sp>
        <p:cxnSp>
          <p:nvCxnSpPr>
            <p:cNvPr id="112" name="直接连接符 111"/>
            <p:cNvCxnSpPr/>
            <p:nvPr/>
          </p:nvCxnSpPr>
          <p:spPr bwMode="auto">
            <a:xfrm flipV="1">
              <a:off x="10152504" y="5817070"/>
              <a:ext cx="2606" cy="428413"/>
            </a:xfrm>
            <a:prstGeom prst="line">
              <a:avLst/>
            </a:prstGeom>
            <a:noFill/>
            <a:ln w="38100" cap="flat" cmpd="sng" algn="ctr">
              <a:solidFill>
                <a:srgbClr val="FF9900"/>
              </a:solidFill>
              <a:prstDash val="solid"/>
              <a:miter lim="800000"/>
            </a:ln>
            <a:effectLst/>
          </p:spPr>
        </p:cxnSp>
        <p:cxnSp>
          <p:nvCxnSpPr>
            <p:cNvPr id="113" name="直接连接符 112"/>
            <p:cNvCxnSpPr/>
            <p:nvPr/>
          </p:nvCxnSpPr>
          <p:spPr bwMode="auto">
            <a:xfrm flipV="1">
              <a:off x="10056694" y="3621826"/>
              <a:ext cx="0" cy="1643900"/>
            </a:xfrm>
            <a:prstGeom prst="line">
              <a:avLst/>
            </a:prstGeom>
            <a:noFill/>
            <a:ln w="38100" cap="flat" cmpd="sng" algn="ctr">
              <a:solidFill>
                <a:srgbClr val="FF9900"/>
              </a:solidFill>
              <a:prstDash val="solid"/>
              <a:miter lim="800000"/>
            </a:ln>
            <a:effectLst/>
          </p:spPr>
        </p:cxnSp>
        <p:cxnSp>
          <p:nvCxnSpPr>
            <p:cNvPr id="114" name="直接连接符 113"/>
            <p:cNvCxnSpPr/>
            <p:nvPr/>
          </p:nvCxnSpPr>
          <p:spPr bwMode="auto">
            <a:xfrm>
              <a:off x="10072485" y="3627123"/>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5" name="直接连接符 114"/>
            <p:cNvCxnSpPr/>
            <p:nvPr/>
          </p:nvCxnSpPr>
          <p:spPr bwMode="auto">
            <a:xfrm>
              <a:off x="10072484" y="3821428"/>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6" name="直接连接符 115"/>
            <p:cNvCxnSpPr/>
            <p:nvPr/>
          </p:nvCxnSpPr>
          <p:spPr bwMode="auto">
            <a:xfrm>
              <a:off x="10072485" y="4022809"/>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7" name="直接连接符 116"/>
            <p:cNvCxnSpPr/>
            <p:nvPr/>
          </p:nvCxnSpPr>
          <p:spPr bwMode="auto">
            <a:xfrm>
              <a:off x="10072484" y="4217113"/>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8" name="直接连接符 117"/>
            <p:cNvCxnSpPr/>
            <p:nvPr/>
          </p:nvCxnSpPr>
          <p:spPr bwMode="auto">
            <a:xfrm>
              <a:off x="10082817" y="4414975"/>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19" name="直接连接符 118"/>
            <p:cNvCxnSpPr/>
            <p:nvPr/>
          </p:nvCxnSpPr>
          <p:spPr bwMode="auto">
            <a:xfrm>
              <a:off x="10082816" y="4609280"/>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cxnSp>
          <p:nvCxnSpPr>
            <p:cNvPr id="120" name="直接连接符 119"/>
            <p:cNvCxnSpPr/>
            <p:nvPr/>
          </p:nvCxnSpPr>
          <p:spPr bwMode="auto">
            <a:xfrm>
              <a:off x="10079779" y="4837017"/>
              <a:ext cx="807879" cy="0"/>
            </a:xfrm>
            <a:prstGeom prst="line">
              <a:avLst/>
            </a:prstGeom>
            <a:solidFill>
              <a:schemeClr val="accent1"/>
            </a:solidFill>
            <a:ln w="19050" cap="flat" cmpd="sng" algn="ctr">
              <a:solidFill>
                <a:srgbClr val="007AC7"/>
              </a:solidFill>
              <a:prstDash val="solid"/>
              <a:round/>
              <a:headEnd type="none" w="med" len="med"/>
              <a:tailEnd type="none" w="med" len="med"/>
            </a:ln>
            <a:effectLst/>
          </p:spPr>
        </p:cxnSp>
        <p:pic>
          <p:nvPicPr>
            <p:cNvPr id="121" name="图片 14"/>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80687" y="5673984"/>
              <a:ext cx="136152" cy="1460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22" name="Group 12"/>
            <p:cNvGrpSpPr>
              <a:grpSpLocks/>
            </p:cNvGrpSpPr>
            <p:nvPr/>
          </p:nvGrpSpPr>
          <p:grpSpPr bwMode="auto">
            <a:xfrm>
              <a:off x="9949717" y="5628042"/>
              <a:ext cx="320148" cy="462106"/>
              <a:chOff x="2943" y="2853"/>
              <a:chExt cx="212" cy="509"/>
            </a:xfrm>
          </p:grpSpPr>
          <p:sp>
            <p:nvSpPr>
              <p:cNvPr id="123" name="Rectangle 13"/>
              <p:cNvSpPr>
                <a:spLocks noChangeArrowheads="1"/>
              </p:cNvSpPr>
              <p:nvPr/>
            </p:nvSpPr>
            <p:spPr bwMode="auto">
              <a:xfrm flipH="1">
                <a:off x="3039" y="2853"/>
                <a:ext cx="21" cy="509"/>
              </a:xfrm>
              <a:prstGeom prst="rect">
                <a:avLst/>
              </a:prstGeom>
              <a:solidFill>
                <a:srgbClr val="AD6900"/>
              </a:solidFill>
              <a:ln w="12700">
                <a:solidFill>
                  <a:srgbClr val="714400"/>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24" name="Line 14"/>
              <p:cNvSpPr>
                <a:spLocks noChangeShapeType="1"/>
              </p:cNvSpPr>
              <p:nvPr/>
            </p:nvSpPr>
            <p:spPr bwMode="auto">
              <a:xfrm flipH="1">
                <a:off x="3057" y="2896"/>
                <a:ext cx="59" cy="38"/>
              </a:xfrm>
              <a:prstGeom prst="line">
                <a:avLst/>
              </a:prstGeom>
              <a:noFill/>
              <a:ln w="12700">
                <a:solidFill>
                  <a:srgbClr val="AD69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25" name="Line 15"/>
              <p:cNvSpPr>
                <a:spLocks noChangeShapeType="1"/>
              </p:cNvSpPr>
              <p:nvPr/>
            </p:nvSpPr>
            <p:spPr bwMode="auto">
              <a:xfrm flipH="1" flipV="1">
                <a:off x="2978" y="2889"/>
                <a:ext cx="59" cy="52"/>
              </a:xfrm>
              <a:prstGeom prst="line">
                <a:avLst/>
              </a:prstGeom>
              <a:noFill/>
              <a:ln w="12700">
                <a:solidFill>
                  <a:srgbClr val="AD69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nvGrpSpPr>
              <p:cNvPr id="126" name="Group 16"/>
              <p:cNvGrpSpPr>
                <a:grpSpLocks/>
              </p:cNvGrpSpPr>
              <p:nvPr/>
            </p:nvGrpSpPr>
            <p:grpSpPr bwMode="auto">
              <a:xfrm flipH="1">
                <a:off x="2954" y="2867"/>
                <a:ext cx="17" cy="16"/>
                <a:chOff x="4015" y="1646"/>
                <a:chExt cx="20" cy="19"/>
              </a:xfrm>
            </p:grpSpPr>
            <p:sp>
              <p:nvSpPr>
                <p:cNvPr id="140" name="Freeform 17"/>
                <p:cNvSpPr>
                  <a:spLocks/>
                </p:cNvSpPr>
                <p:nvPr/>
              </p:nvSpPr>
              <p:spPr bwMode="auto">
                <a:xfrm>
                  <a:off x="4017" y="1648"/>
                  <a:ext cx="18" cy="17"/>
                </a:xfrm>
                <a:custGeom>
                  <a:avLst/>
                  <a:gdLst>
                    <a:gd name="T0" fmla="*/ 4 w 18"/>
                    <a:gd name="T1" fmla="*/ 0 h 17"/>
                    <a:gd name="T2" fmla="*/ 0 w 18"/>
                    <a:gd name="T3" fmla="*/ 16 h 17"/>
                    <a:gd name="T4" fmla="*/ 17 w 18"/>
                    <a:gd name="T5" fmla="*/ 16 h 17"/>
                    <a:gd name="T6" fmla="*/ 12 w 18"/>
                    <a:gd name="T7" fmla="*/ 0 h 17"/>
                    <a:gd name="T8" fmla="*/ 4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4" y="0"/>
                      </a:moveTo>
                      <a:lnTo>
                        <a:pt x="0" y="16"/>
                      </a:lnTo>
                      <a:lnTo>
                        <a:pt x="17" y="16"/>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41" name="Freeform 18"/>
                <p:cNvSpPr>
                  <a:spLocks/>
                </p:cNvSpPr>
                <p:nvPr/>
              </p:nvSpPr>
              <p:spPr bwMode="auto">
                <a:xfrm>
                  <a:off x="4015" y="1646"/>
                  <a:ext cx="15" cy="15"/>
                </a:xfrm>
                <a:custGeom>
                  <a:avLst/>
                  <a:gdLst>
                    <a:gd name="T0" fmla="*/ 4 w 15"/>
                    <a:gd name="T1" fmla="*/ 0 h 15"/>
                    <a:gd name="T2" fmla="*/ 0 w 15"/>
                    <a:gd name="T3" fmla="*/ 14 h 15"/>
                    <a:gd name="T4" fmla="*/ 14 w 15"/>
                    <a:gd name="T5" fmla="*/ 14 h 15"/>
                    <a:gd name="T6" fmla="*/ 11 w 15"/>
                    <a:gd name="T7" fmla="*/ 0 h 15"/>
                    <a:gd name="T8" fmla="*/ 4 w 15"/>
                    <a:gd name="T9" fmla="*/ 0 h 15"/>
                    <a:gd name="T10" fmla="*/ 6 w 15"/>
                    <a:gd name="T11" fmla="*/ 3 h 15"/>
                    <a:gd name="T12" fmla="*/ 7 w 15"/>
                    <a:gd name="T13" fmla="*/ 3 h 15"/>
                    <a:gd name="T14" fmla="*/ 9 w 15"/>
                    <a:gd name="T15" fmla="*/ 10 h 15"/>
                    <a:gd name="T16" fmla="*/ 4 w 15"/>
                    <a:gd name="T17" fmla="*/ 10 h 15"/>
                    <a:gd name="T18" fmla="*/ 6 w 15"/>
                    <a:gd name="T19" fmla="*/ 3 h 15"/>
                    <a:gd name="T20" fmla="*/ 4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4" y="0"/>
                      </a:moveTo>
                      <a:lnTo>
                        <a:pt x="0" y="14"/>
                      </a:lnTo>
                      <a:lnTo>
                        <a:pt x="14" y="14"/>
                      </a:lnTo>
                      <a:lnTo>
                        <a:pt x="11" y="0"/>
                      </a:lnTo>
                      <a:lnTo>
                        <a:pt x="4" y="0"/>
                      </a:lnTo>
                      <a:lnTo>
                        <a:pt x="6" y="3"/>
                      </a:lnTo>
                      <a:lnTo>
                        <a:pt x="7" y="3"/>
                      </a:lnTo>
                      <a:lnTo>
                        <a:pt x="9" y="10"/>
                      </a:lnTo>
                      <a:lnTo>
                        <a:pt x="4" y="10"/>
                      </a:lnTo>
                      <a:lnTo>
                        <a:pt x="6" y="3"/>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7" name="Group 19"/>
              <p:cNvGrpSpPr>
                <a:grpSpLocks/>
              </p:cNvGrpSpPr>
              <p:nvPr/>
            </p:nvGrpSpPr>
            <p:grpSpPr bwMode="auto">
              <a:xfrm flipH="1">
                <a:off x="2990" y="2867"/>
                <a:ext cx="18" cy="16"/>
                <a:chOff x="3973" y="1646"/>
                <a:chExt cx="21" cy="19"/>
              </a:xfrm>
            </p:grpSpPr>
            <p:sp>
              <p:nvSpPr>
                <p:cNvPr id="138" name="Freeform 20"/>
                <p:cNvSpPr>
                  <a:spLocks/>
                </p:cNvSpPr>
                <p:nvPr/>
              </p:nvSpPr>
              <p:spPr bwMode="auto">
                <a:xfrm>
                  <a:off x="3976" y="1648"/>
                  <a:ext cx="18" cy="17"/>
                </a:xfrm>
                <a:custGeom>
                  <a:avLst/>
                  <a:gdLst>
                    <a:gd name="T0" fmla="*/ 4 w 18"/>
                    <a:gd name="T1" fmla="*/ 0 h 17"/>
                    <a:gd name="T2" fmla="*/ 0 w 18"/>
                    <a:gd name="T3" fmla="*/ 16 h 17"/>
                    <a:gd name="T4" fmla="*/ 17 w 18"/>
                    <a:gd name="T5" fmla="*/ 16 h 17"/>
                    <a:gd name="T6" fmla="*/ 12 w 18"/>
                    <a:gd name="T7" fmla="*/ 0 h 17"/>
                    <a:gd name="T8" fmla="*/ 4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4" y="0"/>
                      </a:moveTo>
                      <a:lnTo>
                        <a:pt x="0" y="16"/>
                      </a:lnTo>
                      <a:lnTo>
                        <a:pt x="17" y="16"/>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9" name="Freeform 21"/>
                <p:cNvSpPr>
                  <a:spLocks/>
                </p:cNvSpPr>
                <p:nvPr/>
              </p:nvSpPr>
              <p:spPr bwMode="auto">
                <a:xfrm>
                  <a:off x="3973" y="1646"/>
                  <a:ext cx="16" cy="15"/>
                </a:xfrm>
                <a:custGeom>
                  <a:avLst/>
                  <a:gdLst>
                    <a:gd name="T0" fmla="*/ 4 w 16"/>
                    <a:gd name="T1" fmla="*/ 0 h 15"/>
                    <a:gd name="T2" fmla="*/ 0 w 16"/>
                    <a:gd name="T3" fmla="*/ 14 h 15"/>
                    <a:gd name="T4" fmla="*/ 15 w 16"/>
                    <a:gd name="T5" fmla="*/ 14 h 15"/>
                    <a:gd name="T6" fmla="*/ 11 w 16"/>
                    <a:gd name="T7" fmla="*/ 0 h 15"/>
                    <a:gd name="T8" fmla="*/ 4 w 16"/>
                    <a:gd name="T9" fmla="*/ 0 h 15"/>
                    <a:gd name="T10" fmla="*/ 7 w 16"/>
                    <a:gd name="T11" fmla="*/ 3 h 15"/>
                    <a:gd name="T12" fmla="*/ 8 w 16"/>
                    <a:gd name="T13" fmla="*/ 3 h 15"/>
                    <a:gd name="T14" fmla="*/ 10 w 16"/>
                    <a:gd name="T15" fmla="*/ 10 h 15"/>
                    <a:gd name="T16" fmla="*/ 5 w 16"/>
                    <a:gd name="T17" fmla="*/ 10 h 15"/>
                    <a:gd name="T18" fmla="*/ 7 w 16"/>
                    <a:gd name="T19" fmla="*/ 3 h 15"/>
                    <a:gd name="T20" fmla="*/ 4 w 16"/>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
                    <a:gd name="T35" fmla="*/ 16 w 16"/>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
                      <a:moveTo>
                        <a:pt x="4" y="0"/>
                      </a:moveTo>
                      <a:lnTo>
                        <a:pt x="0" y="14"/>
                      </a:lnTo>
                      <a:lnTo>
                        <a:pt x="15" y="14"/>
                      </a:lnTo>
                      <a:lnTo>
                        <a:pt x="11" y="0"/>
                      </a:lnTo>
                      <a:lnTo>
                        <a:pt x="4" y="0"/>
                      </a:lnTo>
                      <a:lnTo>
                        <a:pt x="7" y="3"/>
                      </a:lnTo>
                      <a:lnTo>
                        <a:pt x="8" y="3"/>
                      </a:lnTo>
                      <a:lnTo>
                        <a:pt x="10" y="10"/>
                      </a:lnTo>
                      <a:lnTo>
                        <a:pt x="5" y="10"/>
                      </a:lnTo>
                      <a:lnTo>
                        <a:pt x="7" y="3"/>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8" name="Group 22"/>
              <p:cNvGrpSpPr>
                <a:grpSpLocks/>
              </p:cNvGrpSpPr>
              <p:nvPr/>
            </p:nvGrpSpPr>
            <p:grpSpPr bwMode="auto">
              <a:xfrm flipH="1">
                <a:off x="3096" y="2868"/>
                <a:ext cx="15" cy="15"/>
                <a:chOff x="3853" y="1648"/>
                <a:chExt cx="18" cy="17"/>
              </a:xfrm>
            </p:grpSpPr>
            <p:sp>
              <p:nvSpPr>
                <p:cNvPr id="136" name="Freeform 23"/>
                <p:cNvSpPr>
                  <a:spLocks/>
                </p:cNvSpPr>
                <p:nvPr/>
              </p:nvSpPr>
              <p:spPr bwMode="auto">
                <a:xfrm>
                  <a:off x="3855" y="1649"/>
                  <a:ext cx="16" cy="16"/>
                </a:xfrm>
                <a:custGeom>
                  <a:avLst/>
                  <a:gdLst>
                    <a:gd name="T0" fmla="*/ 4 w 16"/>
                    <a:gd name="T1" fmla="*/ 0 h 16"/>
                    <a:gd name="T2" fmla="*/ 0 w 16"/>
                    <a:gd name="T3" fmla="*/ 15 h 16"/>
                    <a:gd name="T4" fmla="*/ 15 w 16"/>
                    <a:gd name="T5" fmla="*/ 15 h 16"/>
                    <a:gd name="T6" fmla="*/ 12 w 16"/>
                    <a:gd name="T7" fmla="*/ 0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0" y="15"/>
                      </a:lnTo>
                      <a:lnTo>
                        <a:pt x="15" y="15"/>
                      </a:lnTo>
                      <a:lnTo>
                        <a:pt x="12"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7" name="Freeform 24"/>
                <p:cNvSpPr>
                  <a:spLocks/>
                </p:cNvSpPr>
                <p:nvPr/>
              </p:nvSpPr>
              <p:spPr bwMode="auto">
                <a:xfrm>
                  <a:off x="3853" y="1648"/>
                  <a:ext cx="15" cy="15"/>
                </a:xfrm>
                <a:custGeom>
                  <a:avLst/>
                  <a:gdLst>
                    <a:gd name="T0" fmla="*/ 3 w 15"/>
                    <a:gd name="T1" fmla="*/ 0 h 15"/>
                    <a:gd name="T2" fmla="*/ 0 w 15"/>
                    <a:gd name="T3" fmla="*/ 14 h 15"/>
                    <a:gd name="T4" fmla="*/ 14 w 15"/>
                    <a:gd name="T5" fmla="*/ 14 h 15"/>
                    <a:gd name="T6" fmla="*/ 10 w 15"/>
                    <a:gd name="T7" fmla="*/ 0 h 15"/>
                    <a:gd name="T8" fmla="*/ 3 w 15"/>
                    <a:gd name="T9" fmla="*/ 0 h 15"/>
                    <a:gd name="T10" fmla="*/ 6 w 15"/>
                    <a:gd name="T11" fmla="*/ 4 h 15"/>
                    <a:gd name="T12" fmla="*/ 7 w 15"/>
                    <a:gd name="T13" fmla="*/ 4 h 15"/>
                    <a:gd name="T14" fmla="*/ 9 w 15"/>
                    <a:gd name="T15" fmla="*/ 9 h 15"/>
                    <a:gd name="T16" fmla="*/ 4 w 15"/>
                    <a:gd name="T17" fmla="*/ 9 h 15"/>
                    <a:gd name="T18" fmla="*/ 6 w 15"/>
                    <a:gd name="T19" fmla="*/ 4 h 15"/>
                    <a:gd name="T20" fmla="*/ 3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3" y="0"/>
                      </a:moveTo>
                      <a:lnTo>
                        <a:pt x="0" y="14"/>
                      </a:lnTo>
                      <a:lnTo>
                        <a:pt x="14" y="14"/>
                      </a:lnTo>
                      <a:lnTo>
                        <a:pt x="10" y="0"/>
                      </a:lnTo>
                      <a:lnTo>
                        <a:pt x="3" y="0"/>
                      </a:lnTo>
                      <a:lnTo>
                        <a:pt x="6" y="4"/>
                      </a:lnTo>
                      <a:lnTo>
                        <a:pt x="7" y="4"/>
                      </a:lnTo>
                      <a:lnTo>
                        <a:pt x="9" y="9"/>
                      </a:lnTo>
                      <a:lnTo>
                        <a:pt x="4" y="9"/>
                      </a:lnTo>
                      <a:lnTo>
                        <a:pt x="6" y="4"/>
                      </a:lnTo>
                      <a:lnTo>
                        <a:pt x="3"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grpSp>
            <p:nvGrpSpPr>
              <p:cNvPr id="129" name="Group 25"/>
              <p:cNvGrpSpPr>
                <a:grpSpLocks/>
              </p:cNvGrpSpPr>
              <p:nvPr/>
            </p:nvGrpSpPr>
            <p:grpSpPr bwMode="auto">
              <a:xfrm flipH="1">
                <a:off x="3128" y="2868"/>
                <a:ext cx="17" cy="15"/>
                <a:chOff x="3814" y="1648"/>
                <a:chExt cx="20" cy="17"/>
              </a:xfrm>
            </p:grpSpPr>
            <p:sp>
              <p:nvSpPr>
                <p:cNvPr id="134" name="Freeform 26"/>
                <p:cNvSpPr>
                  <a:spLocks/>
                </p:cNvSpPr>
                <p:nvPr/>
              </p:nvSpPr>
              <p:spPr bwMode="auto">
                <a:xfrm>
                  <a:off x="3818" y="1649"/>
                  <a:ext cx="16" cy="16"/>
                </a:xfrm>
                <a:custGeom>
                  <a:avLst/>
                  <a:gdLst>
                    <a:gd name="T0" fmla="*/ 4 w 16"/>
                    <a:gd name="T1" fmla="*/ 0 h 16"/>
                    <a:gd name="T2" fmla="*/ 0 w 16"/>
                    <a:gd name="T3" fmla="*/ 15 h 16"/>
                    <a:gd name="T4" fmla="*/ 15 w 16"/>
                    <a:gd name="T5" fmla="*/ 15 h 16"/>
                    <a:gd name="T6" fmla="*/ 11 w 16"/>
                    <a:gd name="T7" fmla="*/ 0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0" y="15"/>
                      </a:lnTo>
                      <a:lnTo>
                        <a:pt x="15" y="15"/>
                      </a:lnTo>
                      <a:lnTo>
                        <a:pt x="11" y="0"/>
                      </a:lnTo>
                      <a:lnTo>
                        <a:pt x="4" y="0"/>
                      </a:lnTo>
                    </a:path>
                  </a:pathLst>
                </a:custGeom>
                <a:solidFill>
                  <a:srgbClr val="919191"/>
                </a:solidFill>
                <a:ln w="12700" cap="rnd" cmpd="sng">
                  <a:solidFill>
                    <a:srgbClr val="919191"/>
                  </a:solidFill>
                  <a:prstDash val="solid"/>
                  <a:round/>
                  <a:headEnd type="none" w="med" len="med"/>
                  <a:tailEnd type="none" w="med" len="med"/>
                </a:ln>
              </p:spPr>
              <p:txBody>
                <a:bodyPr wrap="square">
                  <a:noAutofit/>
                </a:bodyPr>
                <a:lstStyle/>
                <a:p>
                  <a:pPr fontAlgn="ctr"/>
                  <a:endParaRPr lang="en-US" altLang="zh-CN" dirty="0">
                    <a:latin typeface="Huawei Sans" panose="020C0503030203020204" pitchFamily="34" charset="0"/>
                  </a:endParaRPr>
                </a:p>
              </p:txBody>
            </p:sp>
            <p:sp>
              <p:nvSpPr>
                <p:cNvPr id="135" name="Freeform 27"/>
                <p:cNvSpPr>
                  <a:spLocks/>
                </p:cNvSpPr>
                <p:nvPr/>
              </p:nvSpPr>
              <p:spPr bwMode="auto">
                <a:xfrm>
                  <a:off x="3814" y="1648"/>
                  <a:ext cx="15" cy="15"/>
                </a:xfrm>
                <a:custGeom>
                  <a:avLst/>
                  <a:gdLst>
                    <a:gd name="T0" fmla="*/ 4 w 15"/>
                    <a:gd name="T1" fmla="*/ 0 h 15"/>
                    <a:gd name="T2" fmla="*/ 0 w 15"/>
                    <a:gd name="T3" fmla="*/ 14 h 15"/>
                    <a:gd name="T4" fmla="*/ 14 w 15"/>
                    <a:gd name="T5" fmla="*/ 14 h 15"/>
                    <a:gd name="T6" fmla="*/ 11 w 15"/>
                    <a:gd name="T7" fmla="*/ 0 h 15"/>
                    <a:gd name="T8" fmla="*/ 4 w 15"/>
                    <a:gd name="T9" fmla="*/ 0 h 15"/>
                    <a:gd name="T10" fmla="*/ 6 w 15"/>
                    <a:gd name="T11" fmla="*/ 4 h 15"/>
                    <a:gd name="T12" fmla="*/ 8 w 15"/>
                    <a:gd name="T13" fmla="*/ 4 h 15"/>
                    <a:gd name="T14" fmla="*/ 10 w 15"/>
                    <a:gd name="T15" fmla="*/ 9 h 15"/>
                    <a:gd name="T16" fmla="*/ 4 w 15"/>
                    <a:gd name="T17" fmla="*/ 9 h 15"/>
                    <a:gd name="T18" fmla="*/ 6 w 15"/>
                    <a:gd name="T19" fmla="*/ 4 h 15"/>
                    <a:gd name="T20" fmla="*/ 4 w 15"/>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5"/>
                    <a:gd name="T35" fmla="*/ 15 w 1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5">
                      <a:moveTo>
                        <a:pt x="4" y="0"/>
                      </a:moveTo>
                      <a:lnTo>
                        <a:pt x="0" y="14"/>
                      </a:lnTo>
                      <a:lnTo>
                        <a:pt x="14" y="14"/>
                      </a:lnTo>
                      <a:lnTo>
                        <a:pt x="11" y="0"/>
                      </a:lnTo>
                      <a:lnTo>
                        <a:pt x="4" y="0"/>
                      </a:lnTo>
                      <a:lnTo>
                        <a:pt x="6" y="4"/>
                      </a:lnTo>
                      <a:lnTo>
                        <a:pt x="8" y="4"/>
                      </a:lnTo>
                      <a:lnTo>
                        <a:pt x="10" y="9"/>
                      </a:lnTo>
                      <a:lnTo>
                        <a:pt x="4" y="9"/>
                      </a:lnTo>
                      <a:lnTo>
                        <a:pt x="6" y="4"/>
                      </a:lnTo>
                      <a:lnTo>
                        <a:pt x="4"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wrap="square">
                  <a:noAutofit/>
                </a:bodyPr>
                <a:lstStyle/>
                <a:p>
                  <a:pPr fontAlgn="ctr"/>
                  <a:endParaRPr lang="en-US" altLang="zh-CN" dirty="0">
                    <a:latin typeface="Huawei Sans" panose="020C0503030203020204" pitchFamily="34" charset="0"/>
                  </a:endParaRPr>
                </a:p>
              </p:txBody>
            </p:sp>
          </p:grpSp>
          <p:sp>
            <p:nvSpPr>
              <p:cNvPr id="130" name="Rectangle 28"/>
              <p:cNvSpPr>
                <a:spLocks noChangeArrowheads="1"/>
              </p:cNvSpPr>
              <p:nvPr/>
            </p:nvSpPr>
            <p:spPr bwMode="auto">
              <a:xfrm flipH="1">
                <a:off x="2943" y="2885"/>
                <a:ext cx="212" cy="6"/>
              </a:xfrm>
              <a:prstGeom prst="rect">
                <a:avLst/>
              </a:prstGeom>
              <a:solidFill>
                <a:srgbClr val="AD6900"/>
              </a:solidFill>
              <a:ln w="12700">
                <a:solidFill>
                  <a:srgbClr val="AD6900"/>
                </a:solidFill>
                <a:miter lim="800000"/>
                <a:headEnd/>
                <a:tailEnd/>
              </a:ln>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31" name="Rectangle 29"/>
              <p:cNvSpPr>
                <a:spLocks noChangeArrowheads="1"/>
              </p:cNvSpPr>
              <p:nvPr/>
            </p:nvSpPr>
            <p:spPr bwMode="auto">
              <a:xfrm flipH="1">
                <a:off x="3037" y="2901"/>
                <a:ext cx="25" cy="12"/>
              </a:xfrm>
              <a:prstGeom prst="rect">
                <a:avLst/>
              </a:prstGeom>
              <a:solidFill>
                <a:srgbClr val="7144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nchor="ctr">
                <a:noAutofit/>
              </a:bodyPr>
              <a:lstStyle>
                <a:lvl1pPr>
                  <a:spcBef>
                    <a:spcPct val="20000"/>
                  </a:spcBef>
                  <a:buClr>
                    <a:srgbClr val="990000"/>
                  </a:buClr>
                  <a:buChar char="•"/>
                  <a:defRPr sz="2000" b="1">
                    <a:solidFill>
                      <a:schemeClr val="tx1"/>
                    </a:solidFill>
                    <a:latin typeface="FrutigerNext LT Medium" pitchFamily="34" charset="0"/>
                    <a:ea typeface="宋体" panose="02010600030101010101" pitchFamily="2" charset="-122"/>
                  </a:defRPr>
                </a:lvl1pPr>
                <a:lvl2pPr marL="742950" indent="-285750">
                  <a:spcBef>
                    <a:spcPct val="20000"/>
                  </a:spcBef>
                  <a:buFont typeface="Arial" panose="020B0604020202020204" pitchFamily="34" charset="0"/>
                  <a:buChar char="›"/>
                  <a:defRPr>
                    <a:solidFill>
                      <a:schemeClr val="tx1"/>
                    </a:solidFill>
                    <a:latin typeface="FrutigerNext LT Medium" pitchFamily="34" charset="0"/>
                    <a:ea typeface="宋体" panose="02010600030101010101" pitchFamily="2" charset="-122"/>
                  </a:defRPr>
                </a:lvl2pPr>
                <a:lvl3pPr marL="1143000" indent="-228600">
                  <a:spcBef>
                    <a:spcPct val="20000"/>
                  </a:spcBef>
                  <a:buFont typeface="FrutigerNext LT Medium" pitchFamily="34" charset="0"/>
                  <a:buChar char="»"/>
                  <a:defRPr sz="1600">
                    <a:solidFill>
                      <a:schemeClr val="tx1"/>
                    </a:solidFill>
                    <a:latin typeface="FrutigerNext LT Medium" pitchFamily="34" charset="0"/>
                    <a:ea typeface="宋体" panose="02010600030101010101" pitchFamily="2" charset="-122"/>
                  </a:defRPr>
                </a:lvl3pPr>
                <a:lvl4pPr marL="1600200" indent="-228600">
                  <a:spcBef>
                    <a:spcPct val="20000"/>
                  </a:spcBef>
                  <a:buChar char="–"/>
                  <a:defRPr sz="1400">
                    <a:solidFill>
                      <a:schemeClr val="tx1"/>
                    </a:solidFill>
                    <a:latin typeface="FrutigerNext LT Medium" pitchFamily="34" charset="0"/>
                    <a:ea typeface="宋体" panose="02010600030101010101" pitchFamily="2" charset="-122"/>
                  </a:defRPr>
                </a:lvl4pPr>
                <a:lvl5pPr marL="2057400" indent="-228600">
                  <a:spcBef>
                    <a:spcPct val="20000"/>
                  </a:spcBef>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FrutigerNext LT Medium" pitchFamily="34" charset="0"/>
                    <a:ea typeface="宋体" panose="02010600030101010101" pitchFamily="2" charset="-122"/>
                  </a:defRPr>
                </a:lvl9pPr>
              </a:lstStyle>
              <a:p>
                <a:pPr algn="ctr" eaLnBrk="1" fontAlgn="ctr" hangingPunct="1">
                  <a:spcBef>
                    <a:spcPct val="0"/>
                  </a:spcBef>
                  <a:buClr>
                    <a:srgbClr val="CC9900"/>
                  </a:buClr>
                  <a:buFont typeface="Wingdings" panose="05000000000000000000" pitchFamily="2" charset="2"/>
                  <a:buNone/>
                </a:pPr>
                <a:endParaRPr lang="en-US" altLang="zh-CN" sz="1500" dirty="0">
                  <a:latin typeface="Huawei Sans" panose="020C0503030203020204" pitchFamily="34" charset="0"/>
                  <a:ea typeface="+mn-ea"/>
                  <a:cs typeface="宋体" panose="02010600030101010101" pitchFamily="2" charset="-122"/>
                </a:endParaRPr>
              </a:p>
            </p:txBody>
          </p:sp>
          <p:sp>
            <p:nvSpPr>
              <p:cNvPr id="132" name="Line 30"/>
              <p:cNvSpPr>
                <a:spLocks noChangeShapeType="1"/>
              </p:cNvSpPr>
              <p:nvPr/>
            </p:nvSpPr>
            <p:spPr bwMode="auto">
              <a:xfrm flipH="1">
                <a:off x="3039" y="2885"/>
                <a:ext cx="20" cy="0"/>
              </a:xfrm>
              <a:prstGeom prst="line">
                <a:avLst/>
              </a:prstGeom>
              <a:noFill/>
              <a:ln w="12700">
                <a:solidFill>
                  <a:srgbClr val="7144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sp>
            <p:nvSpPr>
              <p:cNvPr id="133" name="Line 31"/>
              <p:cNvSpPr>
                <a:spLocks noChangeShapeType="1"/>
              </p:cNvSpPr>
              <p:nvPr/>
            </p:nvSpPr>
            <p:spPr bwMode="auto">
              <a:xfrm flipH="1">
                <a:off x="3025" y="2927"/>
                <a:ext cx="0" cy="6"/>
              </a:xfrm>
              <a:prstGeom prst="line">
                <a:avLst/>
              </a:prstGeom>
              <a:noFill/>
              <a:ln w="12700">
                <a:solidFill>
                  <a:srgbClr val="714400"/>
                </a:solidFill>
                <a:round/>
                <a:headEnd/>
                <a:tailEnd/>
              </a:ln>
              <a:extLst>
                <a:ext uri="{909E8E84-426E-40DD-AFC4-6F175D3DCCD1}">
                  <a14:hiddenFill xmlns:a14="http://schemas.microsoft.com/office/drawing/2010/main">
                    <a:noFill/>
                  </a14:hiddenFill>
                </a:ext>
              </a:extLst>
            </p:spPr>
            <p:txBody>
              <a:bodyPr wrap="square" anchor="ctr">
                <a:noAutofit/>
              </a:bodyPr>
              <a:lstStyle/>
              <a:p>
                <a:pPr fontAlgn="ctr"/>
                <a:endParaRPr lang="en-US" altLang="zh-CN" dirty="0">
                  <a:latin typeface="Huawei Sans" panose="020C0503030203020204" pitchFamily="34" charset="0"/>
                </a:endParaRPr>
              </a:p>
            </p:txBody>
          </p:sp>
        </p:grpSp>
        <p:pic>
          <p:nvPicPr>
            <p:cNvPr id="142" name="图片 141"/>
            <p:cNvPicPr>
              <a:picLocks noChangeAspect="1"/>
            </p:cNvPicPr>
            <p:nvPr/>
          </p:nvPicPr>
          <p:blipFill>
            <a:blip r:embed="rId18"/>
            <a:stretch>
              <a:fillRect/>
            </a:stretch>
          </p:blipFill>
          <p:spPr>
            <a:xfrm>
              <a:off x="9972746" y="4774070"/>
              <a:ext cx="147723" cy="123211"/>
            </a:xfrm>
            <a:prstGeom prst="rect">
              <a:avLst/>
            </a:prstGeom>
            <a:ln>
              <a:noFill/>
            </a:ln>
          </p:spPr>
        </p:pic>
        <p:cxnSp>
          <p:nvCxnSpPr>
            <p:cNvPr id="143" name="肘形连接符 142"/>
            <p:cNvCxnSpPr>
              <a:endCxn id="101" idx="3"/>
            </p:cNvCxnSpPr>
            <p:nvPr/>
          </p:nvCxnSpPr>
          <p:spPr bwMode="auto">
            <a:xfrm>
              <a:off x="2367628" y="5432077"/>
              <a:ext cx="705971" cy="321754"/>
            </a:xfrm>
            <a:prstGeom prst="bentConnector3">
              <a:avLst>
                <a:gd name="adj1" fmla="val 50000"/>
              </a:avLst>
            </a:prstGeom>
            <a:noFill/>
            <a:ln w="57150" cap="flat" cmpd="sng" algn="ctr">
              <a:solidFill>
                <a:sysClr val="windowText" lastClr="000000"/>
              </a:solidFill>
              <a:prstDash val="solid"/>
              <a:miter lim="800000"/>
            </a:ln>
            <a:effectLst/>
          </p:spPr>
        </p:cxnSp>
        <p:pic>
          <p:nvPicPr>
            <p:cNvPr id="144" name="图片 143"/>
            <p:cNvPicPr>
              <a:picLocks noChangeAspect="1"/>
            </p:cNvPicPr>
            <p:nvPr/>
          </p:nvPicPr>
          <p:blipFill>
            <a:blip r:embed="rId18"/>
            <a:stretch>
              <a:fillRect/>
            </a:stretch>
          </p:blipFill>
          <p:spPr>
            <a:xfrm>
              <a:off x="9966936" y="4546738"/>
              <a:ext cx="147723" cy="123211"/>
            </a:xfrm>
            <a:prstGeom prst="rect">
              <a:avLst/>
            </a:prstGeom>
            <a:ln>
              <a:noFill/>
            </a:ln>
          </p:spPr>
        </p:pic>
        <p:pic>
          <p:nvPicPr>
            <p:cNvPr id="145" name="图片 144"/>
            <p:cNvPicPr>
              <a:picLocks noChangeAspect="1"/>
            </p:cNvPicPr>
            <p:nvPr/>
          </p:nvPicPr>
          <p:blipFill>
            <a:blip r:embed="rId18"/>
            <a:stretch>
              <a:fillRect/>
            </a:stretch>
          </p:blipFill>
          <p:spPr>
            <a:xfrm>
              <a:off x="9966935" y="4348748"/>
              <a:ext cx="147723" cy="123211"/>
            </a:xfrm>
            <a:prstGeom prst="rect">
              <a:avLst/>
            </a:prstGeom>
            <a:ln>
              <a:noFill/>
            </a:ln>
          </p:spPr>
        </p:pic>
        <p:pic>
          <p:nvPicPr>
            <p:cNvPr id="146" name="图片 145"/>
            <p:cNvPicPr>
              <a:picLocks noChangeAspect="1"/>
            </p:cNvPicPr>
            <p:nvPr/>
          </p:nvPicPr>
          <p:blipFill>
            <a:blip r:embed="rId18"/>
            <a:stretch>
              <a:fillRect/>
            </a:stretch>
          </p:blipFill>
          <p:spPr>
            <a:xfrm>
              <a:off x="9972541" y="4157144"/>
              <a:ext cx="147723" cy="123211"/>
            </a:xfrm>
            <a:prstGeom prst="rect">
              <a:avLst/>
            </a:prstGeom>
            <a:ln>
              <a:noFill/>
            </a:ln>
          </p:spPr>
        </p:pic>
        <p:pic>
          <p:nvPicPr>
            <p:cNvPr id="147" name="图片 146"/>
            <p:cNvPicPr>
              <a:picLocks noChangeAspect="1"/>
            </p:cNvPicPr>
            <p:nvPr/>
          </p:nvPicPr>
          <p:blipFill>
            <a:blip r:embed="rId18"/>
            <a:stretch>
              <a:fillRect/>
            </a:stretch>
          </p:blipFill>
          <p:spPr>
            <a:xfrm>
              <a:off x="9969421" y="3957973"/>
              <a:ext cx="147723" cy="123211"/>
            </a:xfrm>
            <a:prstGeom prst="rect">
              <a:avLst/>
            </a:prstGeom>
            <a:ln>
              <a:noFill/>
            </a:ln>
          </p:spPr>
        </p:pic>
        <p:pic>
          <p:nvPicPr>
            <p:cNvPr id="148" name="图片 147"/>
            <p:cNvPicPr>
              <a:picLocks noChangeAspect="1"/>
            </p:cNvPicPr>
            <p:nvPr/>
          </p:nvPicPr>
          <p:blipFill>
            <a:blip r:embed="rId18"/>
            <a:stretch>
              <a:fillRect/>
            </a:stretch>
          </p:blipFill>
          <p:spPr>
            <a:xfrm>
              <a:off x="9965023" y="3767451"/>
              <a:ext cx="147723" cy="123211"/>
            </a:xfrm>
            <a:prstGeom prst="rect">
              <a:avLst/>
            </a:prstGeom>
            <a:ln>
              <a:noFill/>
            </a:ln>
          </p:spPr>
        </p:pic>
        <p:pic>
          <p:nvPicPr>
            <p:cNvPr id="149" name="图片 148"/>
            <p:cNvPicPr>
              <a:picLocks noChangeAspect="1"/>
            </p:cNvPicPr>
            <p:nvPr/>
          </p:nvPicPr>
          <p:blipFill>
            <a:blip r:embed="rId18"/>
            <a:stretch>
              <a:fillRect/>
            </a:stretch>
          </p:blipFill>
          <p:spPr>
            <a:xfrm>
              <a:off x="9960722" y="3587631"/>
              <a:ext cx="147723" cy="123211"/>
            </a:xfrm>
            <a:prstGeom prst="rect">
              <a:avLst/>
            </a:prstGeom>
            <a:ln>
              <a:noFill/>
            </a:ln>
          </p:spPr>
        </p:pic>
      </p:grpSp>
      <p:sp>
        <p:nvSpPr>
          <p:cNvPr id="151" name="CaixaDeTexto 150">
            <a:extLst>
              <a:ext uri="{FF2B5EF4-FFF2-40B4-BE49-F238E27FC236}">
                <a16:creationId xmlns:a16="http://schemas.microsoft.com/office/drawing/2014/main" id="{29FDD063-3CA8-19FF-1979-FC015ACB68B4}"/>
              </a:ext>
            </a:extLst>
          </p:cNvPr>
          <p:cNvSpPr txBox="1"/>
          <p:nvPr/>
        </p:nvSpPr>
        <p:spPr>
          <a:xfrm>
            <a:off x="3048000" y="3248816"/>
            <a:ext cx="6096000" cy="369332"/>
          </a:xfrm>
          <a:prstGeom prst="rect">
            <a:avLst/>
          </a:prstGeom>
          <a:noFill/>
        </p:spPr>
        <p:txBody>
          <a:bodyPr wrap="square">
            <a:spAutoFit/>
          </a:bodyPr>
          <a:lstStyle/>
          <a:p>
            <a:endParaRPr lang="pt-BR" dirty="0"/>
          </a:p>
        </p:txBody>
      </p:sp>
    </p:spTree>
    <p:extLst>
      <p:ext uri="{BB962C8B-B14F-4D97-AF65-F5344CB8AC3E}">
        <p14:creationId xmlns:p14="http://schemas.microsoft.com/office/powerpoint/2010/main" val="1323577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600" dirty="0">
                <a:latin typeface="Huawei Sans" panose="020C0503030203020204" pitchFamily="34" charset="0"/>
              </a:rPr>
              <a:t>A perda total no ODN é constituída por </a:t>
            </a:r>
            <a:r>
              <a:rPr lang="en-US" altLang="zh-CN" sz="1600" dirty="0">
                <a:latin typeface="Huawei Sans" panose="020C0503030203020204" pitchFamily="34" charset="0"/>
              </a:rPr>
              <a:t>:</a:t>
            </a:r>
          </a:p>
          <a:p>
            <a:pPr lvl="1"/>
            <a:r>
              <a:rPr lang="en-US" altLang="zh-CN" sz="1400" dirty="0" err="1">
                <a:latin typeface="Huawei Sans" panose="020C0503030203020204" pitchFamily="34" charset="0"/>
              </a:rPr>
              <a:t>Perda</a:t>
            </a:r>
            <a:r>
              <a:rPr lang="en-US" altLang="zh-CN" sz="1400" dirty="0">
                <a:latin typeface="Huawei Sans" panose="020C0503030203020204" pitchFamily="34" charset="0"/>
              </a:rPr>
              <a:t> do splitter </a:t>
            </a:r>
            <a:r>
              <a:rPr lang="en-US" altLang="zh-CN" sz="1400" dirty="0" err="1">
                <a:latin typeface="Huawei Sans" panose="020C0503030203020204" pitchFamily="34" charset="0"/>
              </a:rPr>
              <a:t>ótico</a:t>
            </a:r>
            <a:endParaRPr lang="en-US" altLang="zh-CN" sz="1400" dirty="0">
              <a:latin typeface="Huawei Sans" panose="020C0503030203020204" pitchFamily="34" charset="0"/>
            </a:endParaRPr>
          </a:p>
          <a:p>
            <a:pPr lvl="1"/>
            <a:r>
              <a:rPr lang="pt-BR" altLang="zh-CN" sz="1400" dirty="0">
                <a:latin typeface="Huawei Sans" panose="020C0503030203020204" pitchFamily="34" charset="0"/>
              </a:rPr>
              <a:t>Perda de pontos de emenda e de emenda mecânica</a:t>
            </a:r>
          </a:p>
          <a:p>
            <a:pPr lvl="1"/>
            <a:r>
              <a:rPr lang="pt-BR" altLang="zh-CN" sz="1400" dirty="0">
                <a:latin typeface="Huawei Sans" panose="020C0503030203020204" pitchFamily="34" charset="0"/>
              </a:rPr>
              <a:t>Perda de conectores e adaptadores ópticos</a:t>
            </a:r>
          </a:p>
          <a:p>
            <a:pPr lvl="1"/>
            <a:r>
              <a:rPr lang="pt-BR" altLang="zh-CN" sz="1400" dirty="0">
                <a:latin typeface="Huawei Sans" panose="020C0503030203020204" pitchFamily="34" charset="0"/>
              </a:rPr>
              <a:t>Perda de transmissão de fibras ópticas</a:t>
            </a:r>
          </a:p>
          <a:p>
            <a:pPr lvl="1"/>
            <a:r>
              <a:rPr lang="pt-BR" altLang="zh-CN" sz="1400" dirty="0">
                <a:latin typeface="Huawei Sans" panose="020C0503030203020204" pitchFamily="34" charset="0"/>
              </a:rPr>
              <a:t>Perda de margem de uma linha, que varia com o comprimento da linha</a:t>
            </a:r>
          </a:p>
          <a:p>
            <a:r>
              <a:rPr lang="pt-BR" altLang="zh-CN" sz="1800" dirty="0">
                <a:latin typeface="Huawei Sans" panose="020C0503030203020204" pitchFamily="34" charset="0"/>
              </a:rPr>
              <a:t>Se o serviço CATV estiver disponível, a perda será maior</a:t>
            </a:r>
            <a:r>
              <a:rPr lang="en-US" altLang="zh-CN" sz="1800" dirty="0">
                <a:latin typeface="Huawei Sans" panose="020C0503030203020204" pitchFamily="34" charset="0"/>
              </a:rPr>
              <a:t>.</a:t>
            </a:r>
          </a:p>
          <a:p>
            <a:pPr lvl="1"/>
            <a:r>
              <a:rPr lang="pt-BR" altLang="zh-CN" sz="1400" dirty="0">
                <a:latin typeface="Huawei Sans" panose="020C0503030203020204" pitchFamily="34" charset="0"/>
              </a:rPr>
              <a:t>Perda de componentes WDM. A perda de cada acoplador WDM é de cerca de 0,7 dB a 1,0 dB</a:t>
            </a:r>
            <a:r>
              <a:rPr lang="en-US" altLang="zh-CN" sz="1400" dirty="0">
                <a:latin typeface="Huawei Sans" panose="020C0503030203020204" pitchFamily="34" charset="0"/>
              </a:rPr>
              <a:t>.</a:t>
            </a:r>
          </a:p>
          <a:p>
            <a:pPr lvl="1"/>
            <a:r>
              <a:rPr lang="pt-BR" altLang="zh-CN" sz="1400" dirty="0">
                <a:latin typeface="Huawei Sans" panose="020C0503030203020204" pitchFamily="34" charset="0"/>
              </a:rPr>
              <a:t>Quando o comprimento de onda de 1550 </a:t>
            </a:r>
            <a:r>
              <a:rPr lang="pt-BR" altLang="zh-CN" sz="1400" dirty="0" err="1">
                <a:latin typeface="Huawei Sans" panose="020C0503030203020204" pitchFamily="34" charset="0"/>
              </a:rPr>
              <a:t>nm</a:t>
            </a:r>
            <a:r>
              <a:rPr lang="pt-BR" altLang="zh-CN" sz="1400" dirty="0">
                <a:latin typeface="Huawei Sans" panose="020C0503030203020204" pitchFamily="34" charset="0"/>
              </a:rPr>
              <a:t> é utilizado para a transmissão CATV, o limite de potência da ligação tem de ser calculado separadamente. A atenuação do comprimento de onda de 1550 </a:t>
            </a:r>
            <a:r>
              <a:rPr lang="pt-BR" altLang="zh-CN" sz="1400" dirty="0" err="1">
                <a:latin typeface="Huawei Sans" panose="020C0503030203020204" pitchFamily="34" charset="0"/>
              </a:rPr>
              <a:t>nm</a:t>
            </a:r>
            <a:r>
              <a:rPr lang="pt-BR" altLang="zh-CN" sz="1400" dirty="0">
                <a:latin typeface="Huawei Sans" panose="020C0503030203020204" pitchFamily="34" charset="0"/>
              </a:rPr>
              <a:t> é de cerca de 0,2 dB/km, e a potência ótica mínima do </a:t>
            </a:r>
            <a:r>
              <a:rPr lang="pt-BR" altLang="zh-CN" sz="1400" dirty="0" err="1">
                <a:latin typeface="Huawei Sans" panose="020C0503030203020204" pitchFamily="34" charset="0"/>
              </a:rPr>
              <a:t>recetor</a:t>
            </a:r>
            <a:r>
              <a:rPr lang="pt-BR" altLang="zh-CN" sz="1400" dirty="0">
                <a:latin typeface="Huawei Sans" panose="020C0503030203020204" pitchFamily="34" charset="0"/>
              </a:rPr>
              <a:t> de CATV é de -8 </a:t>
            </a:r>
            <a:r>
              <a:rPr lang="pt-BR" altLang="zh-CN" sz="1400" dirty="0" err="1">
                <a:latin typeface="Huawei Sans" panose="020C0503030203020204" pitchFamily="34" charset="0"/>
              </a:rPr>
              <a:t>dBm</a:t>
            </a:r>
            <a:r>
              <a:rPr lang="pt-BR" altLang="zh-CN" sz="1400" dirty="0">
                <a:latin typeface="Huawei Sans" panose="020C0503030203020204" pitchFamily="34" charset="0"/>
              </a:rPr>
              <a:t>.</a:t>
            </a:r>
            <a:endParaRPr lang="en-US" altLang="zh-CN" sz="1400" dirty="0">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Atenuação do link ODN (5)</a:t>
            </a:r>
            <a:endParaRPr lang="en-US" dirty="0">
              <a:latin typeface="Huawei Sans" panose="020C0503030203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403903075"/>
              </p:ext>
            </p:extLst>
          </p:nvPr>
        </p:nvGraphicFramePr>
        <p:xfrm>
          <a:off x="6310816" y="1486109"/>
          <a:ext cx="4608512" cy="1866690"/>
        </p:xfrm>
        <a:graphic>
          <a:graphicData uri="http://schemas.openxmlformats.org/drawingml/2006/table">
            <a:tbl>
              <a:tblPr/>
              <a:tblGrid>
                <a:gridCol w="2049467">
                  <a:extLst>
                    <a:ext uri="{9D8B030D-6E8A-4147-A177-3AD203B41FA5}">
                      <a16:colId xmlns:a16="http://schemas.microsoft.com/office/drawing/2014/main" val="20000"/>
                    </a:ext>
                  </a:extLst>
                </a:gridCol>
                <a:gridCol w="2559045">
                  <a:extLst>
                    <a:ext uri="{9D8B030D-6E8A-4147-A177-3AD203B41FA5}">
                      <a16:colId xmlns:a16="http://schemas.microsoft.com/office/drawing/2014/main" val="20001"/>
                    </a:ext>
                  </a:extLst>
                </a:gridCol>
              </a:tblGrid>
              <a:tr h="38974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bg1"/>
                          </a:solidFill>
                          <a:latin typeface="Huawei Sans" panose="020C0503030203020204" pitchFamily="34" charset="0"/>
                          <a:ea typeface="方正兰亭黑简体" panose="02000000000000000000" pitchFamily="2" charset="-122"/>
                        </a:rPr>
                        <a:t>Distância</a:t>
                      </a:r>
                      <a:r>
                        <a:rPr kumimoji="0" lang="en-US" sz="1600" b="1" i="0" u="none" strike="noStrike" cap="none" normalizeH="0" baseline="0" dirty="0">
                          <a:ln>
                            <a:noFill/>
                          </a:ln>
                          <a:solidFill>
                            <a:schemeClr val="bg1"/>
                          </a:solidFill>
                          <a:latin typeface="Huawei Sans" panose="020C0503030203020204" pitchFamily="34" charset="0"/>
                          <a:ea typeface="方正兰亭黑简体" panose="02000000000000000000" pitchFamily="2" charset="-122"/>
                        </a:rPr>
                        <a:t> (km)</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bg1"/>
                          </a:solidFill>
                          <a:latin typeface="Huawei Sans" panose="020C0503030203020204" pitchFamily="34" charset="0"/>
                          <a:ea typeface="方正兰亭黑简体" panose="02000000000000000000" pitchFamily="2" charset="-122"/>
                        </a:rPr>
                        <a:t>Perda</a:t>
                      </a:r>
                      <a:r>
                        <a:rPr kumimoji="0" lang="en-US" sz="1600" b="1" i="0" u="none" strike="noStrike" cap="none" normalizeH="0" baseline="0" dirty="0">
                          <a:ln>
                            <a:noFill/>
                          </a:ln>
                          <a:solidFill>
                            <a:schemeClr val="bg1"/>
                          </a:solidFill>
                          <a:latin typeface="Huawei Sans" panose="020C0503030203020204" pitchFamily="34" charset="0"/>
                          <a:ea typeface="方正兰亭黑简体" panose="02000000000000000000" pitchFamily="2" charset="-122"/>
                        </a:rPr>
                        <a:t> de </a:t>
                      </a:r>
                      <a:r>
                        <a:rPr kumimoji="0" lang="en-US" sz="1600" b="1" i="0" u="none" strike="noStrike" cap="none" normalizeH="0" baseline="0" dirty="0" err="1">
                          <a:ln>
                            <a:noFill/>
                          </a:ln>
                          <a:solidFill>
                            <a:schemeClr val="bg1"/>
                          </a:solidFill>
                          <a:latin typeface="Huawei Sans" panose="020C0503030203020204" pitchFamily="34" charset="0"/>
                          <a:ea typeface="方正兰亭黑简体" panose="02000000000000000000" pitchFamily="2" charset="-122"/>
                        </a:rPr>
                        <a:t>margem</a:t>
                      </a:r>
                      <a:r>
                        <a:rPr kumimoji="0" lang="en-US" sz="1600" b="1" i="0" u="none" strike="noStrike" cap="none" normalizeH="0" baseline="0" dirty="0">
                          <a:ln>
                            <a:noFill/>
                          </a:ln>
                          <a:solidFill>
                            <a:schemeClr val="bg1"/>
                          </a:solidFill>
                          <a:latin typeface="Huawei Sans" panose="020C0503030203020204" pitchFamily="34" charset="0"/>
                          <a:ea typeface="方正兰亭黑简体" panose="02000000000000000000" pitchFamily="2" charset="-122"/>
                        </a:rPr>
                        <a:t> (dB)</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5</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1</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5–10</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2</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492315">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 10</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lvl1pPr marL="342900" indent="-342900">
                        <a:buClr>
                          <a:schemeClr val="tx1"/>
                        </a:buClr>
                        <a:defRPr b="1">
                          <a:solidFill>
                            <a:schemeClr val="bg2"/>
                          </a:solidFill>
                          <a:latin typeface="Arial" panose="020B0604020202020204" pitchFamily="34" charset="0"/>
                        </a:defRPr>
                      </a:lvl1pPr>
                      <a:lvl2pPr marL="742950" indent="-285750">
                        <a:defRPr sz="1600">
                          <a:solidFill>
                            <a:schemeClr val="bg2"/>
                          </a:solidFill>
                          <a:latin typeface="Arial" panose="020B0604020202020204" pitchFamily="34" charset="0"/>
                        </a:defRPr>
                      </a:lvl2pPr>
                      <a:lvl3pPr marL="1143000" indent="-228600">
                        <a:buSzPct val="60000"/>
                        <a:defRPr sz="1400">
                          <a:solidFill>
                            <a:schemeClr val="bg2"/>
                          </a:solidFill>
                          <a:latin typeface="Arial" panose="020B0604020202020204" pitchFamily="34" charset="0"/>
                        </a:defRPr>
                      </a:lvl3pPr>
                      <a:lvl4pPr marL="1600200" indent="-228600">
                        <a:defRPr sz="1200">
                          <a:solidFill>
                            <a:schemeClr val="bg2"/>
                          </a:solidFill>
                          <a:latin typeface="Arial" panose="020B0604020202020204" pitchFamily="34" charset="0"/>
                        </a:defRPr>
                      </a:lvl4pPr>
                      <a:lvl5pPr marL="2057400" indent="-228600">
                        <a:buFont typeface="Verdana" panose="020B0604030504040204" pitchFamily="34" charset="0"/>
                        <a:defRPr sz="1000">
                          <a:solidFill>
                            <a:schemeClr val="bg2"/>
                          </a:solidFill>
                          <a:latin typeface="Arial" panose="020B0604020202020204" pitchFamily="34" charset="0"/>
                        </a:defRPr>
                      </a:lvl5pPr>
                      <a:lvl6pPr marL="25146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6pPr>
                      <a:lvl7pPr marL="29718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7pPr>
                      <a:lvl8pPr marL="34290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8pPr>
                      <a:lvl9pPr marL="3886200" indent="-228600" fontAlgn="base">
                        <a:spcBef>
                          <a:spcPct val="20000"/>
                        </a:spcBef>
                        <a:spcAft>
                          <a:spcPct val="0"/>
                        </a:spcAft>
                        <a:buFont typeface="Verdana" panose="020B0604030504040204" pitchFamily="34" charset="0"/>
                        <a:defRPr sz="1000">
                          <a:solidFill>
                            <a:schemeClr val="bg2"/>
                          </a:solidFill>
                          <a:latin typeface="Arial" panose="020B0604020202020204" pitchFamily="34" charset="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latin typeface="Huawei Sans" panose="020C0503030203020204" pitchFamily="34" charset="0"/>
                          <a:ea typeface="方正兰亭黑简体" panose="02000000000000000000" pitchFamily="2" charset="-122"/>
                        </a:rPr>
                        <a:t>3</a:t>
                      </a:r>
                    </a:p>
                  </a:txBody>
                  <a:tcPr marL="0" marR="0" marT="0" marB="0" anchor="ctr" horzOverflow="overflow">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燕尾形 19">
            <a:extLst>
              <a:ext uri="{FF2B5EF4-FFF2-40B4-BE49-F238E27FC236}">
                <a16:creationId xmlns:a16="http://schemas.microsoft.com/office/drawing/2014/main" id="{A5904B22-EC17-ED62-673D-A8BCA76F9A48}"/>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DE1D4ECF-9421-ACC0-D17A-EF886F2B69EE}"/>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3C436149-148F-2D7D-B10B-D4C6CD87ACB1}"/>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2451267F-2186-FA4E-A552-1776F4615905}"/>
              </a:ext>
            </a:extLst>
          </p:cNvPr>
          <p:cNvSpPr/>
          <p:nvPr/>
        </p:nvSpPr>
        <p:spPr bwMode="auto">
          <a:xfrm>
            <a:off x="7698449"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778086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Atenuação do link ODN (6)</a:t>
            </a:r>
            <a:endParaRPr lang="en-US" dirty="0">
              <a:latin typeface="Huawei Sans" panose="020C0503030203020204" pitchFamily="34" charset="0"/>
              <a:cs typeface="Huawei Sans" panose="020C0503030203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2597986691"/>
              </p:ext>
            </p:extLst>
          </p:nvPr>
        </p:nvGraphicFramePr>
        <p:xfrm>
          <a:off x="623391" y="1772083"/>
          <a:ext cx="10945218" cy="4325532"/>
        </p:xfrm>
        <a:graphic>
          <a:graphicData uri="http://schemas.openxmlformats.org/drawingml/2006/table">
            <a:tbl>
              <a:tblPr/>
              <a:tblGrid>
                <a:gridCol w="1788713">
                  <a:extLst>
                    <a:ext uri="{9D8B030D-6E8A-4147-A177-3AD203B41FA5}">
                      <a16:colId xmlns:a16="http://schemas.microsoft.com/office/drawing/2014/main" val="20001"/>
                    </a:ext>
                  </a:extLst>
                </a:gridCol>
                <a:gridCol w="1831301">
                  <a:extLst>
                    <a:ext uri="{9D8B030D-6E8A-4147-A177-3AD203B41FA5}">
                      <a16:colId xmlns:a16="http://schemas.microsoft.com/office/drawing/2014/main" val="20002"/>
                    </a:ext>
                  </a:extLst>
                </a:gridCol>
                <a:gridCol w="1831301">
                  <a:extLst>
                    <a:ext uri="{9D8B030D-6E8A-4147-A177-3AD203B41FA5}">
                      <a16:colId xmlns:a16="http://schemas.microsoft.com/office/drawing/2014/main" val="20003"/>
                    </a:ext>
                  </a:extLst>
                </a:gridCol>
                <a:gridCol w="1831301">
                  <a:extLst>
                    <a:ext uri="{9D8B030D-6E8A-4147-A177-3AD203B41FA5}">
                      <a16:colId xmlns:a16="http://schemas.microsoft.com/office/drawing/2014/main" val="20004"/>
                    </a:ext>
                  </a:extLst>
                </a:gridCol>
                <a:gridCol w="2095243">
                  <a:extLst>
                    <a:ext uri="{9D8B030D-6E8A-4147-A177-3AD203B41FA5}">
                      <a16:colId xmlns:a16="http://schemas.microsoft.com/office/drawing/2014/main" val="20005"/>
                    </a:ext>
                  </a:extLst>
                </a:gridCol>
                <a:gridCol w="1567359">
                  <a:extLst>
                    <a:ext uri="{9D8B030D-6E8A-4147-A177-3AD203B41FA5}">
                      <a16:colId xmlns:a16="http://schemas.microsoft.com/office/drawing/2014/main" val="20006"/>
                    </a:ext>
                  </a:extLst>
                </a:gridCol>
              </a:tblGrid>
              <a:tr h="349208">
                <a:tc>
                  <a:txBody>
                    <a:bodyPr/>
                    <a:lstStyle/>
                    <a:p>
                      <a:pPr algn="ctr" fontAlgn="ctr">
                        <a:spcAft>
                          <a:spcPts val="0"/>
                        </a:spcAft>
                      </a:pPr>
                      <a:r>
                        <a:rPr lang="en-US" sz="1400" b="1" dirty="0" err="1">
                          <a:solidFill>
                            <a:schemeClr val="bg1"/>
                          </a:solidFill>
                          <a:latin typeface="Huawei Sans" panose="020C0503030203020204" pitchFamily="34" charset="0"/>
                          <a:ea typeface="方正兰亭黑简体" panose="02000000000000000000" pitchFamily="2" charset="-122"/>
                        </a:rPr>
                        <a:t>Padrão</a:t>
                      </a:r>
                      <a:endParaRPr lang="en-US" sz="1400" b="1" dirty="0">
                        <a:solidFill>
                          <a:schemeClr val="bg1"/>
                        </a:solidFill>
                        <a:latin typeface="Huawei Sans" panose="020C0503030203020204" pitchFamily="34" charset="0"/>
                        <a:ea typeface="方正兰亭黑简体" panose="02000000000000000000" pitchFamily="2" charset="-122"/>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mn-cs"/>
                        </a:rPr>
                        <a:t>Equipamento</a:t>
                      </a:r>
                      <a:endParaRPr lang="en-US" sz="1400" b="1" dirty="0">
                        <a:solidFill>
                          <a:schemeClr val="bg1"/>
                        </a:solidFill>
                        <a:latin typeface="Huawei Sans" panose="020C0503030203020204" pitchFamily="34" charset="0"/>
                        <a:ea typeface="方正兰亭黑简体" panose="02000000000000000000" pitchFamily="2" charset="-122"/>
                        <a:cs typeface="+mn-cs"/>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pt-BR" sz="1400" b="1" dirty="0">
                          <a:solidFill>
                            <a:schemeClr val="bg1"/>
                          </a:solidFill>
                          <a:latin typeface="Huawei Sans" panose="020C0503030203020204" pitchFamily="34" charset="0"/>
                        </a:rPr>
                        <a:t>Comprimento de onda de transmissão (</a:t>
                      </a:r>
                      <a:r>
                        <a:rPr lang="pt-BR" sz="1400" b="1" dirty="0" err="1">
                          <a:solidFill>
                            <a:schemeClr val="bg1"/>
                          </a:solidFill>
                          <a:latin typeface="Huawei Sans" panose="020C0503030203020204" pitchFamily="34" charset="0"/>
                        </a:rPr>
                        <a:t>nm</a:t>
                      </a:r>
                      <a:r>
                        <a:rPr lang="pt-BR" sz="1400" b="1" dirty="0">
                          <a:solidFill>
                            <a:schemeClr val="bg1"/>
                          </a:solidFill>
                          <a:latin typeface="Huawei Sans" panose="020C0503030203020204" pitchFamily="34" charset="0"/>
                        </a:rPr>
                        <a:t>)</a:t>
                      </a:r>
                      <a:endParaRPr lang="en-US" sz="1400" b="1" dirty="0">
                        <a:solidFill>
                          <a:schemeClr val="bg1"/>
                        </a:solidFill>
                        <a:latin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pt-BR" sz="1400" b="1" dirty="0">
                          <a:solidFill>
                            <a:schemeClr val="bg1"/>
                          </a:solidFill>
                          <a:latin typeface="Huawei Sans" panose="020C0503030203020204" pitchFamily="34" charset="0"/>
                        </a:rPr>
                        <a:t>Potência ótica de transmissão (</a:t>
                      </a:r>
                      <a:r>
                        <a:rPr lang="pt-BR" sz="1400" b="1" dirty="0" err="1">
                          <a:solidFill>
                            <a:schemeClr val="bg1"/>
                          </a:solidFill>
                          <a:latin typeface="Huawei Sans" panose="020C0503030203020204" pitchFamily="34" charset="0"/>
                        </a:rPr>
                        <a:t>dBm</a:t>
                      </a:r>
                      <a:r>
                        <a:rPr lang="pt-BR" sz="1400" b="1" dirty="0">
                          <a:solidFill>
                            <a:schemeClr val="bg1"/>
                          </a:solidFill>
                          <a:latin typeface="Huawei Sans" panose="020C0503030203020204" pitchFamily="34" charset="0"/>
                        </a:rPr>
                        <a:t>)</a:t>
                      </a:r>
                      <a:endParaRPr lang="en-US" sz="1400" b="1" dirty="0">
                        <a:solidFill>
                          <a:schemeClr val="bg1"/>
                        </a:solidFill>
                        <a:latin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pt-BR" sz="1400" b="1" dirty="0">
                          <a:solidFill>
                            <a:schemeClr val="bg1"/>
                          </a:solidFill>
                          <a:latin typeface="Huawei Sans" panose="020C0503030203020204" pitchFamily="34" charset="0"/>
                        </a:rPr>
                        <a:t>Potência ótica de recepção (</a:t>
                      </a:r>
                      <a:r>
                        <a:rPr lang="pt-BR" sz="1400" b="1" dirty="0" err="1">
                          <a:solidFill>
                            <a:schemeClr val="bg1"/>
                          </a:solidFill>
                          <a:latin typeface="Huawei Sans" panose="020C0503030203020204" pitchFamily="34" charset="0"/>
                        </a:rPr>
                        <a:t>dBm</a:t>
                      </a:r>
                      <a:r>
                        <a:rPr lang="pt-BR" sz="1400" b="1" dirty="0">
                          <a:solidFill>
                            <a:schemeClr val="bg1"/>
                          </a:solidFill>
                          <a:latin typeface="Huawei Sans" panose="020C0503030203020204" pitchFamily="34" charset="0"/>
                        </a:rPr>
                        <a:t>)</a:t>
                      </a:r>
                      <a:endParaRPr lang="en-US" sz="1400" b="1" dirty="0">
                        <a:solidFill>
                          <a:schemeClr val="bg1"/>
                        </a:solidFill>
                        <a:latin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algn="ctr" fontAlgn="ctr">
                        <a:spcAft>
                          <a:spcPts val="0"/>
                        </a:spcAft>
                      </a:pPr>
                      <a:r>
                        <a:rPr lang="en-US" sz="1400" b="1" dirty="0" err="1">
                          <a:solidFill>
                            <a:schemeClr val="bg1"/>
                          </a:solidFill>
                          <a:latin typeface="Huawei Sans" panose="020C0503030203020204" pitchFamily="34" charset="0"/>
                        </a:rPr>
                        <a:t>Atenuação</a:t>
                      </a:r>
                      <a:r>
                        <a:rPr lang="en-US" sz="1400" b="1" dirty="0">
                          <a:solidFill>
                            <a:schemeClr val="bg1"/>
                          </a:solidFill>
                          <a:latin typeface="Huawei Sans" panose="020C0503030203020204" pitchFamily="34" charset="0"/>
                        </a:rPr>
                        <a:t> do link (dB)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a:t>
                      </a:r>
                      <a:r>
                        <a:rPr lang="en-US" sz="1200">
                          <a:solidFill>
                            <a:schemeClr val="tx1"/>
                          </a:solidFill>
                          <a:latin typeface="Huawei Sans" panose="020C0503030203020204" pitchFamily="34" charset="0"/>
                          <a:ea typeface="+mn-ea"/>
                          <a:cs typeface="Huawei Sans" panose="020C0503030203020204" pitchFamily="34" charset="0"/>
                        </a:rPr>
                        <a:t>to +</a:t>
                      </a:r>
                      <a:r>
                        <a:rPr lang="en-US" sz="1200" dirty="0">
                          <a:solidFill>
                            <a:schemeClr val="tx1"/>
                          </a:solidFill>
                          <a:latin typeface="Huawei Sans" panose="020C0503030203020204" pitchFamily="34" charset="0"/>
                          <a:ea typeface="+mn-ea"/>
                          <a:cs typeface="Huawei Sans" panose="020C0503030203020204" pitchFamily="34" charset="0"/>
                        </a:rPr>
                        <a:t>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13–28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+3.0 to +7.0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 to –32 (FEC </a:t>
                      </a:r>
                      <a:r>
                        <a:rPr lang="en-US" sz="1200" dirty="0" err="1">
                          <a:solidFill>
                            <a:schemeClr val="tx1"/>
                          </a:solidFill>
                          <a:latin typeface="Huawei Sans" panose="020C0503030203020204" pitchFamily="34" charset="0"/>
                          <a:ea typeface="+mn-ea"/>
                          <a:cs typeface="Huawei Sans" panose="020C0503030203020204" pitchFamily="34" charset="0"/>
                        </a:rPr>
                        <a:t>ativado</a:t>
                      </a:r>
                      <a:r>
                        <a:rPr lang="en-US" sz="1200" dirty="0">
                          <a:solidFill>
                            <a:schemeClr val="tx1"/>
                          </a:solidFill>
                          <a:latin typeface="Huawei Sans" panose="020C0503030203020204" pitchFamily="34" charset="0"/>
                          <a:ea typeface="+mn-ea"/>
                          <a:cs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17–32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a:t>
                      </a:r>
                      <a:r>
                        <a:rPr lang="en-US" sz="1200" dirty="0" err="1">
                          <a:solidFill>
                            <a:schemeClr val="tx1"/>
                          </a:solidFill>
                          <a:latin typeface="Huawei Sans" panose="020C0503030203020204" pitchFamily="34" charset="0"/>
                          <a:ea typeface="+mn-ea"/>
                          <a:cs typeface="Huawei Sans" panose="020C0503030203020204" pitchFamily="34" charset="0"/>
                        </a:rPr>
                        <a:t>ativado</a:t>
                      </a:r>
                      <a:r>
                        <a:rPr lang="en-US" sz="1200" dirty="0">
                          <a:solidFill>
                            <a:schemeClr val="tx1"/>
                          </a:solidFill>
                          <a:latin typeface="Huawei Sans" panose="020C0503030203020204" pitchFamily="34" charset="0"/>
                          <a:ea typeface="+mn-ea"/>
                          <a:cs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1480–1500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+6.0 to +10.0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to –35 (FEC </a:t>
                      </a:r>
                      <a:r>
                        <a:rPr lang="en-US" sz="1200" dirty="0" err="1">
                          <a:solidFill>
                            <a:schemeClr val="tx1"/>
                          </a:solidFill>
                          <a:latin typeface="Huawei Sans" panose="020C0503030203020204" pitchFamily="34" charset="0"/>
                          <a:ea typeface="+mn-ea"/>
                          <a:cs typeface="Huawei Sans" panose="020C0503030203020204" pitchFamily="34" charset="0"/>
                        </a:rPr>
                        <a:t>ativado</a:t>
                      </a:r>
                      <a:r>
                        <a:rPr lang="en-US" sz="1200" dirty="0">
                          <a:solidFill>
                            <a:schemeClr val="tx1"/>
                          </a:solidFill>
                          <a:latin typeface="Huawei Sans" panose="020C0503030203020204" pitchFamily="34" charset="0"/>
                          <a:ea typeface="+mn-ea"/>
                          <a:cs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20–35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1290–1330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a:t>
                      </a:r>
                      <a:r>
                        <a:rPr lang="en-US" sz="1200" dirty="0" err="1">
                          <a:solidFill>
                            <a:schemeClr val="tx1"/>
                          </a:solidFill>
                          <a:latin typeface="Huawei Sans" panose="020C0503030203020204" pitchFamily="34" charset="0"/>
                          <a:ea typeface="+mn-ea"/>
                          <a:cs typeface="Huawei Sans" panose="020C0503030203020204" pitchFamily="34" charset="0"/>
                        </a:rPr>
                        <a:t>ativado</a:t>
                      </a:r>
                      <a:r>
                        <a:rPr lang="en-US" sz="1200" dirty="0">
                          <a:solidFill>
                            <a:schemeClr val="tx1"/>
                          </a:solidFill>
                          <a:latin typeface="Huawei Sans" panose="020C0503030203020204" pitchFamily="34" charset="0"/>
                          <a:ea typeface="+mn-ea"/>
                          <a:cs typeface="Huawei Sans" panose="020C0503030203020204" pitchFamily="34" charset="0"/>
                        </a:rPr>
                        <a: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+2 to +5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–5 to –26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14–29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7"/>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8"/>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(N2)</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–7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16–31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9"/>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0"/>
                  </a:ext>
                </a:extLst>
              </a:tr>
              <a:tr h="299321">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(E1)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1575–1580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+6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–30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rowSpan="2">
                  <a:txBody>
                    <a:bodyPr/>
                    <a:lstStyle/>
                    <a:p>
                      <a:pPr algn="ctr" fontAlgn="ctr">
                        <a:spcAft>
                          <a:spcPts val="0"/>
                        </a:spcAft>
                      </a:pPr>
                      <a:r>
                        <a:rPr lang="en-US" sz="1200" dirty="0">
                          <a:solidFill>
                            <a:schemeClr val="tx1"/>
                          </a:solidFill>
                          <a:latin typeface="Huawei Sans" panose="020C0503030203020204" pitchFamily="34" charset="0"/>
                        </a:rPr>
                        <a:t>18–33</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1"/>
                  </a:ext>
                </a:extLst>
              </a:tr>
              <a:tr h="299321">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1260–1280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ctr"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vMerge="1">
                  <a:txBody>
                    <a:bodyPr/>
                    <a:lstStyle/>
                    <a:p>
                      <a:pPr algn="l" rtl="0">
                        <a:spcAft>
                          <a:spcPts val="0"/>
                        </a:spcAft>
                      </a:pP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9" name="矩形 8"/>
          <p:cNvSpPr/>
          <p:nvPr/>
        </p:nvSpPr>
        <p:spPr>
          <a:xfrm>
            <a:off x="623392" y="1269730"/>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Potência ótica </a:t>
            </a:r>
            <a:r>
              <a:rPr lang="pt-BR" sz="1600" b="1" dirty="0" err="1">
                <a:solidFill>
                  <a:prstClr val="white"/>
                </a:solidFill>
                <a:latin typeface="Huawei Sans" panose="020C0503030203020204" pitchFamily="34" charset="0"/>
                <a:ea typeface="方正兰亭黑简体" panose="02000000000000000000" pitchFamily="2" charset="-122"/>
              </a:rPr>
              <a:t>Tx</a:t>
            </a:r>
            <a:r>
              <a:rPr lang="pt-BR" sz="1600" b="1" dirty="0">
                <a:solidFill>
                  <a:prstClr val="white"/>
                </a:solidFill>
                <a:latin typeface="Huawei Sans" panose="020C0503030203020204" pitchFamily="34" charset="0"/>
                <a:ea typeface="方正兰亭黑简体" panose="02000000000000000000" pitchFamily="2" charset="-122"/>
              </a:rPr>
              <a:t>/</a:t>
            </a:r>
            <a:r>
              <a:rPr lang="pt-BR" sz="1600" b="1" dirty="0" err="1">
                <a:solidFill>
                  <a:prstClr val="white"/>
                </a:solidFill>
                <a:latin typeface="Huawei Sans" panose="020C0503030203020204" pitchFamily="34" charset="0"/>
                <a:ea typeface="方正兰亭黑简体" panose="02000000000000000000" pitchFamily="2" charset="-122"/>
              </a:rPr>
              <a:t>Rx</a:t>
            </a:r>
            <a:r>
              <a:rPr lang="pt-BR" sz="1600" b="1" dirty="0">
                <a:solidFill>
                  <a:prstClr val="white"/>
                </a:solidFill>
                <a:latin typeface="Huawei Sans" panose="020C0503030203020204" pitchFamily="34" charset="0"/>
                <a:ea typeface="方正兰亭黑简体" panose="02000000000000000000" pitchFamily="2" charset="-122"/>
              </a:rPr>
              <a:t> de módulos ópticos PON com diferentes normas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3" name="燕尾形 19">
            <a:extLst>
              <a:ext uri="{FF2B5EF4-FFF2-40B4-BE49-F238E27FC236}">
                <a16:creationId xmlns:a16="http://schemas.microsoft.com/office/drawing/2014/main" id="{D73FB285-B42E-D14B-EBBB-E5E591202FF3}"/>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4" name="燕尾形 20">
            <a:extLst>
              <a:ext uri="{FF2B5EF4-FFF2-40B4-BE49-F238E27FC236}">
                <a16:creationId xmlns:a16="http://schemas.microsoft.com/office/drawing/2014/main" id="{0D10404A-7416-37E1-B6A8-7BE288355A0B}"/>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 name="燕尾形 21">
            <a:extLst>
              <a:ext uri="{FF2B5EF4-FFF2-40B4-BE49-F238E27FC236}">
                <a16:creationId xmlns:a16="http://schemas.microsoft.com/office/drawing/2014/main" id="{1FBED513-21BE-C184-2E6E-E6E5A02D84B4}"/>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6" name="五边形 22">
            <a:extLst>
              <a:ext uri="{FF2B5EF4-FFF2-40B4-BE49-F238E27FC236}">
                <a16:creationId xmlns:a16="http://schemas.microsoft.com/office/drawing/2014/main" id="{FA5B3A5B-475D-3768-C4E5-9EC342D9183D}"/>
              </a:ext>
            </a:extLst>
          </p:cNvPr>
          <p:cNvSpPr/>
          <p:nvPr/>
        </p:nvSpPr>
        <p:spPr bwMode="auto">
          <a:xfrm>
            <a:off x="7698449"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70178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A819B-E938-2884-F788-5D95F4BEF1DC}"/>
              </a:ext>
            </a:extLst>
          </p:cNvPr>
          <p:cNvSpPr>
            <a:spLocks noGrp="1"/>
          </p:cNvSpPr>
          <p:nvPr>
            <p:ph type="title"/>
          </p:nvPr>
        </p:nvSpPr>
        <p:spPr/>
        <p:txBody>
          <a:bodyPr/>
          <a:lstStyle/>
          <a:p>
            <a:endParaRPr lang="pt-PT"/>
          </a:p>
        </p:txBody>
      </p:sp>
    </p:spTree>
    <p:extLst>
      <p:ext uri="{BB962C8B-B14F-4D97-AF65-F5344CB8AC3E}">
        <p14:creationId xmlns:p14="http://schemas.microsoft.com/office/powerpoint/2010/main" val="3753111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400" dirty="0">
                <a:solidFill>
                  <a:prstClr val="black"/>
                </a:solidFill>
                <a:latin typeface="Huawei Sans" panose="020C0503030203020204" pitchFamily="34" charset="0"/>
              </a:rPr>
              <a:t>A potência ótica de </a:t>
            </a:r>
            <a:r>
              <a:rPr lang="pt-BR" altLang="zh-CN" sz="1400" dirty="0" err="1">
                <a:solidFill>
                  <a:prstClr val="black"/>
                </a:solidFill>
                <a:latin typeface="Huawei Sans" panose="020C0503030203020204" pitchFamily="34" charset="0"/>
              </a:rPr>
              <a:t>receção</a:t>
            </a:r>
            <a:r>
              <a:rPr lang="pt-BR" altLang="zh-CN" sz="1400" dirty="0">
                <a:solidFill>
                  <a:prstClr val="black"/>
                </a:solidFill>
                <a:latin typeface="Huawei Sans" panose="020C0503030203020204" pitchFamily="34" charset="0"/>
              </a:rPr>
              <a:t> da OLT/ONU deve satisfazer os requisitos da potência ótica de sobrecarga e da sensibilidade do </a:t>
            </a:r>
            <a:r>
              <a:rPr lang="pt-BR" altLang="zh-CN" sz="1400" dirty="0" err="1">
                <a:solidFill>
                  <a:prstClr val="black"/>
                </a:solidFill>
                <a:latin typeface="Huawei Sans" panose="020C0503030203020204" pitchFamily="34" charset="0"/>
              </a:rPr>
              <a:t>recetor</a:t>
            </a:r>
            <a:r>
              <a:rPr lang="pt-BR" altLang="zh-CN" sz="1400" dirty="0">
                <a:solidFill>
                  <a:prstClr val="black"/>
                </a:solidFill>
                <a:latin typeface="Huawei Sans" panose="020C0503030203020204" pitchFamily="34" charset="0"/>
              </a:rPr>
              <a:t> do módulo ótico. Potência ótica de </a:t>
            </a:r>
            <a:r>
              <a:rPr lang="pt-BR" altLang="zh-CN" sz="1400" dirty="0" err="1">
                <a:solidFill>
                  <a:prstClr val="black"/>
                </a:solidFill>
                <a:latin typeface="Huawei Sans" panose="020C0503030203020204" pitchFamily="34" charset="0"/>
              </a:rPr>
              <a:t>receção</a:t>
            </a:r>
            <a:r>
              <a:rPr lang="pt-BR" altLang="zh-CN" sz="1400" dirty="0">
                <a:solidFill>
                  <a:prstClr val="black"/>
                </a:solidFill>
                <a:latin typeface="Huawei Sans" panose="020C0503030203020204" pitchFamily="34" charset="0"/>
              </a:rPr>
              <a:t> = Potência ótica de transmissão - atenuação do link ODN</a:t>
            </a:r>
            <a:r>
              <a:rPr lang="en-US" altLang="zh-CN" sz="14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Orçamento de atenuação do link ODN</a:t>
            </a:r>
            <a:endParaRPr lang="en-US" dirty="0">
              <a:latin typeface="Huawei Sans" panose="020C0503030203020204" pitchFamily="34" charset="0"/>
              <a:cs typeface="Huawei Sans" panose="020C0503030203020204" pitchFamily="34" charset="0"/>
            </a:endParaRPr>
          </a:p>
        </p:txBody>
      </p:sp>
      <p:grpSp>
        <p:nvGrpSpPr>
          <p:cNvPr id="162" name="组合 161"/>
          <p:cNvGrpSpPr/>
          <p:nvPr/>
        </p:nvGrpSpPr>
        <p:grpSpPr>
          <a:xfrm>
            <a:off x="468780" y="1964982"/>
            <a:ext cx="11284646" cy="4021581"/>
            <a:chOff x="623391" y="1495107"/>
            <a:chExt cx="10945217" cy="5583967"/>
          </a:xfrm>
        </p:grpSpPr>
        <p:sp>
          <p:nvSpPr>
            <p:cNvPr id="9" name="Rectangle 38"/>
            <p:cNvSpPr>
              <a:spLocks noChangeArrowheads="1"/>
            </p:cNvSpPr>
            <p:nvPr/>
          </p:nvSpPr>
          <p:spPr bwMode="auto">
            <a:xfrm>
              <a:off x="2200699" y="1731961"/>
              <a:ext cx="63" cy="236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0" name="圆角矩形 75"/>
            <p:cNvSpPr/>
            <p:nvPr/>
          </p:nvSpPr>
          <p:spPr>
            <a:xfrm>
              <a:off x="623392" y="1968733"/>
              <a:ext cx="10945216" cy="5000821"/>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2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 name="TextBox 18"/>
            <p:cNvSpPr txBox="1"/>
            <p:nvPr/>
          </p:nvSpPr>
          <p:spPr>
            <a:xfrm>
              <a:off x="623391" y="4237530"/>
              <a:ext cx="10941008" cy="2841544"/>
            </a:xfrm>
            <a:prstGeom prst="rect">
              <a:avLst/>
            </a:prstGeom>
            <a:noFill/>
          </p:spPr>
          <p:txBody>
            <a:bodyPr wrap="square" rtlCol="0">
              <a:noAutofit/>
            </a:bodyPr>
            <a:lstStyle/>
            <a:p>
              <a:pPr marL="285750" indent="-285750" fontAlgn="ctr">
                <a:spcBef>
                  <a:spcPts val="600"/>
                </a:spcBef>
                <a:spcAft>
                  <a:spcPts val="0"/>
                </a:spcAft>
                <a:buSzPct val="50000"/>
                <a:buFont typeface="Wingdings" panose="05000000000000000000" pitchFamily="2" charset="2"/>
                <a:buChar char="l"/>
              </a:pPr>
              <a:r>
                <a:rPr lang="en-US" sz="1200" dirty="0" err="1">
                  <a:latin typeface="Huawei Sans" panose="020C0503030203020204" pitchFamily="34" charset="0"/>
                </a:rPr>
                <a:t>Atenuação</a:t>
              </a:r>
              <a:r>
                <a:rPr lang="en-US" sz="1200" dirty="0">
                  <a:latin typeface="Huawei Sans" panose="020C0503030203020204" pitchFamily="34" charset="0"/>
                </a:rPr>
                <a:t> do link =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 x </a:t>
              </a:r>
              <a:r>
                <a:rPr lang="en-US" sz="1200" dirty="0">
                  <a:latin typeface="Huawei Sans" panose="020C0503030203020204" pitchFamily="34" charset="0"/>
                </a:rPr>
                <a:t>α</a:t>
              </a:r>
              <a:r>
                <a:rPr lang="en-US" sz="1200" baseline="-25000" dirty="0">
                  <a:latin typeface="Huawei Sans" panose="020C0503030203020204" pitchFamily="34" charset="0"/>
                </a:rPr>
                <a:t>0</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2</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2</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n</a:t>
              </a:r>
              <a:r>
                <a:rPr lang="en-US" sz="1200" baseline="-25000" dirty="0">
                  <a:latin typeface="Huawei Sans" panose="020C0503030203020204" pitchFamily="34" charset="0"/>
                </a:rPr>
                <a:t>3</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x </a:t>
              </a:r>
              <a:r>
                <a:rPr lang="en-US" sz="1200" dirty="0">
                  <a:latin typeface="Huawei Sans" panose="020C0503030203020204" pitchFamily="34" charset="0"/>
                </a:rPr>
                <a:t>α</a:t>
              </a:r>
              <a:r>
                <a:rPr lang="en-US" sz="1200" baseline="-25000" dirty="0">
                  <a:latin typeface="Huawei Sans" panose="020C0503030203020204" pitchFamily="34" charset="0"/>
                </a:rPr>
                <a:t>3</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e + f</a:t>
              </a:r>
            </a:p>
            <a:p>
              <a:pPr marL="295275" lvl="1" fontAlgn="ctr">
                <a:spcBef>
                  <a:spcPts val="400"/>
                </a:spcBef>
                <a:spcAft>
                  <a:spcPts val="0"/>
                </a:spcAft>
              </a:pPr>
              <a:r>
                <a:rPr lang="en-US" sz="1200" dirty="0">
                  <a:latin typeface="Huawei Sans" panose="020C0503030203020204" pitchFamily="34" charset="0"/>
                </a:rPr>
                <a:t>L x α</a:t>
              </a:r>
              <a:r>
                <a:rPr lang="en-US" sz="1200" baseline="-25000" dirty="0">
                  <a:latin typeface="Huawei Sans" panose="020C0503030203020204" pitchFamily="34" charset="0"/>
                </a:rPr>
                <a:t>0</a:t>
              </a:r>
              <a:r>
                <a:rPr lang="en-US" sz="1200" dirty="0">
                  <a:latin typeface="Huawei Sans" panose="020C0503030203020204" pitchFamily="34" charset="0"/>
                </a:rPr>
                <a:t>: </a:t>
              </a:r>
              <a:r>
                <a:rPr lang="pt-BR" sz="1200" dirty="0">
                  <a:latin typeface="Huawei Sans" panose="020C0503030203020204" pitchFamily="34" charset="0"/>
                </a:rPr>
                <a:t>perda de transmissão da fibra ótica (α0: perda/km; L: comprimento do cabo ótico</a:t>
              </a:r>
              <a:r>
                <a:rPr lang="en-US" sz="1200" dirty="0">
                  <a:latin typeface="Huawei Sans" panose="020C0503030203020204" pitchFamily="34" charset="0"/>
                </a:rPr>
                <a:t>)</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1</a:t>
              </a:r>
              <a:r>
                <a:rPr lang="en-US" sz="1200" dirty="0">
                  <a:latin typeface="Huawei Sans" panose="020C0503030203020204" pitchFamily="34" charset="0"/>
                </a:rPr>
                <a:t> x α</a:t>
              </a:r>
              <a:r>
                <a:rPr lang="en-US" sz="1200" baseline="-25000" dirty="0">
                  <a:latin typeface="Huawei Sans" panose="020C0503030203020204" pitchFamily="34" charset="0"/>
                </a:rPr>
                <a:t>1</a:t>
              </a:r>
              <a:r>
                <a:rPr lang="en-US" sz="1200" dirty="0">
                  <a:latin typeface="Huawei Sans" panose="020C0503030203020204" pitchFamily="34" charset="0"/>
                </a:rPr>
                <a:t>: </a:t>
              </a:r>
              <a:r>
                <a:rPr lang="pt-BR" sz="1200" dirty="0">
                  <a:latin typeface="Huawei Sans" panose="020C0503030203020204" pitchFamily="34" charset="0"/>
                </a:rPr>
                <a:t>perda de pontos de </a:t>
              </a:r>
              <a:r>
                <a:rPr lang="pt-BR" sz="1200" dirty="0" err="1">
                  <a:latin typeface="Huawei Sans" panose="020C0503030203020204" pitchFamily="34" charset="0"/>
                </a:rPr>
                <a:t>splicing</a:t>
              </a:r>
              <a:r>
                <a:rPr lang="pt-BR" sz="1200" dirty="0">
                  <a:latin typeface="Huawei Sans" panose="020C0503030203020204" pitchFamily="34" charset="0"/>
                </a:rPr>
                <a:t> (α1: perda de pontos de </a:t>
              </a:r>
              <a:r>
                <a:rPr lang="pt-BR" sz="1200" dirty="0" err="1">
                  <a:latin typeface="Huawei Sans" panose="020C0503030203020204" pitchFamily="34" charset="0"/>
                </a:rPr>
                <a:t>splicing</a:t>
              </a:r>
              <a:r>
                <a:rPr lang="pt-BR" sz="1200" dirty="0">
                  <a:latin typeface="Huawei Sans" panose="020C0503030203020204" pitchFamily="34" charset="0"/>
                </a:rPr>
                <a:t>; n1: número de pontos de </a:t>
              </a:r>
              <a:r>
                <a:rPr lang="pt-BR" sz="1200" dirty="0" err="1">
                  <a:latin typeface="Huawei Sans" panose="020C0503030203020204" pitchFamily="34" charset="0"/>
                </a:rPr>
                <a:t>splicing</a:t>
              </a:r>
              <a:r>
                <a:rPr lang="en-US" sz="1200" dirty="0">
                  <a:latin typeface="Huawei Sans" panose="020C0503030203020204" pitchFamily="34" charset="0"/>
                </a:rPr>
                <a:t>)</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2</a:t>
              </a:r>
              <a:r>
                <a:rPr lang="en-US" sz="1200" dirty="0">
                  <a:latin typeface="Huawei Sans" panose="020C0503030203020204" pitchFamily="34" charset="0"/>
                </a:rPr>
                <a:t> x α</a:t>
              </a:r>
              <a:r>
                <a:rPr lang="en-US" sz="1200" baseline="-250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2</a:t>
              </a:r>
              <a:r>
                <a:rPr lang="en-US" sz="1200" dirty="0">
                  <a:latin typeface="Huawei Sans" panose="020C0503030203020204" pitchFamily="34" charset="0"/>
                </a:rPr>
                <a:t>: </a:t>
              </a:r>
              <a:r>
                <a:rPr lang="pt-BR" sz="1200" dirty="0">
                  <a:latin typeface="Huawei Sans" panose="020C0503030203020204" pitchFamily="34" charset="0"/>
                </a:rPr>
                <a:t>perda de ligação mecânica (α2: perda de ligação mecânica; n2: número de pontos de ligação mecânica</a:t>
              </a:r>
              <a:r>
                <a:rPr lang="en-US" sz="1200" dirty="0">
                  <a:latin typeface="Huawei Sans" panose="020C0503030203020204" pitchFamily="34" charset="0"/>
                </a:rPr>
                <a:t>)</a:t>
              </a:r>
            </a:p>
            <a:p>
              <a:pPr marL="295275" lvl="1" fontAlgn="ctr">
                <a:spcBef>
                  <a:spcPts val="400"/>
                </a:spcBef>
                <a:spcAft>
                  <a:spcPts val="0"/>
                </a:spcAft>
              </a:pPr>
              <a:r>
                <a:rPr lang="en-US" sz="1200" dirty="0">
                  <a:latin typeface="Huawei Sans" panose="020C0503030203020204" pitchFamily="34" charset="0"/>
                </a:rPr>
                <a:t>n</a:t>
              </a:r>
              <a:r>
                <a:rPr lang="en-US" sz="1200" baseline="-25000" dirty="0">
                  <a:latin typeface="Huawei Sans" panose="020C0503030203020204" pitchFamily="34" charset="0"/>
                </a:rPr>
                <a:t>3</a:t>
              </a:r>
              <a:r>
                <a:rPr lang="en-US" sz="1200" dirty="0">
                  <a:latin typeface="Huawei Sans" panose="020C0503030203020204" pitchFamily="34" charset="0"/>
                </a:rPr>
                <a:t> x α</a:t>
              </a:r>
              <a:r>
                <a:rPr lang="en-US" sz="1200" baseline="-25000" dirty="0">
                  <a:latin typeface="Huawei Sans" panose="020C0503030203020204" pitchFamily="34" charset="0"/>
                </a:rPr>
                <a:t>3</a:t>
              </a:r>
              <a:r>
                <a:rPr lang="en-US" sz="1200" dirty="0">
                  <a:latin typeface="Huawei Sans" panose="020C0503030203020204" pitchFamily="34" charset="0"/>
                </a:rPr>
                <a:t>: </a:t>
              </a:r>
              <a:r>
                <a:rPr lang="pt-BR" sz="1200" dirty="0">
                  <a:latin typeface="Huawei Sans" panose="020C0503030203020204" pitchFamily="34" charset="0"/>
                </a:rPr>
                <a:t>perda de conectores (α3: perda de conectores; n3: número de conectores</a:t>
              </a:r>
              <a:r>
                <a:rPr lang="en-US" sz="1200" dirty="0">
                  <a:latin typeface="Huawei Sans" panose="020C0503030203020204" pitchFamily="34" charset="0"/>
                </a:rPr>
                <a:t>)</a:t>
              </a:r>
            </a:p>
            <a:p>
              <a:pPr marL="295275" lvl="1" fontAlgn="ctr">
                <a:spcBef>
                  <a:spcPts val="400"/>
                </a:spcBef>
                <a:spcAft>
                  <a:spcPts val="0"/>
                </a:spcAft>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e: </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perda provocada pelo </a:t>
              </a:r>
              <a:r>
                <a:rPr lang="pt-BR"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splitter</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ótico</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95275" lvl="1" fontAlgn="ctr">
                <a:spcBef>
                  <a:spcPts val="400"/>
                </a:spcBef>
                <a:spcAft>
                  <a:spcPts val="0"/>
                </a:spcAft>
              </a:pP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 : </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perda</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redundância</a:t>
              </a:r>
              <a:endPar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a:p>
              <a:pPr marL="285750" indent="-285750" fontAlgn="ctr">
                <a:spcBef>
                  <a:spcPts val="600"/>
                </a:spcBef>
                <a:spcAft>
                  <a:spcPts val="0"/>
                </a:spcAft>
                <a:buSzPct val="50000"/>
                <a:buFont typeface="Wingdings" panose="05000000000000000000" pitchFamily="2" charset="2"/>
                <a:buChar char="l"/>
              </a:pPr>
              <a:r>
                <a:rPr lang="en-US" sz="1200" dirty="0" err="1">
                  <a:latin typeface="Huawei Sans" panose="020C0503030203020204" pitchFamily="34" charset="0"/>
                </a:rPr>
                <a:t>Atenuação</a:t>
              </a:r>
              <a:r>
                <a:rPr lang="en-US" sz="1200" dirty="0">
                  <a:latin typeface="Huawei Sans" panose="020C0503030203020204" pitchFamily="34" charset="0"/>
                </a:rPr>
                <a:t> do link =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7.25 x </a:t>
              </a:r>
              <a:r>
                <a:rPr lang="en-US" sz="1200" dirty="0">
                  <a:latin typeface="Huawei Sans" panose="020C0503030203020204" pitchFamily="34" charset="0"/>
                </a:rPr>
                <a:t>0.35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+ 6 x </a:t>
              </a:r>
              <a:r>
                <a:rPr lang="en-US" sz="1200" dirty="0">
                  <a:latin typeface="Huawei Sans" panose="020C0503030203020204" pitchFamily="34" charset="0"/>
                </a:rPr>
                <a:t>0.1</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+ 1 x </a:t>
              </a:r>
              <a:r>
                <a:rPr lang="en-US" sz="1200" dirty="0">
                  <a:latin typeface="Huawei Sans" panose="020C0503030203020204" pitchFamily="34" charset="0"/>
                </a:rPr>
                <a:t>0.5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+ 12 x </a:t>
              </a:r>
              <a:r>
                <a:rPr lang="en-US" sz="1200" dirty="0">
                  <a:latin typeface="Huawei Sans" panose="020C0503030203020204" pitchFamily="34" charset="0"/>
                </a:rPr>
                <a:t>0.3 </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+ 16.8 + 2 = 26.04 </a:t>
              </a:r>
              <a:r>
                <a:rPr lang="en-US" sz="12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dB.</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a:t>
              </a:r>
              <a:r>
                <a:rPr lang="pt-BR"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São cumpridas as normas da CLASSE B+ e da CLASSE C+</a:t>
              </a:r>
              <a:r>
                <a:rPr lang="en-US" sz="12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2" name="Freeform 7"/>
            <p:cNvSpPr>
              <a:spLocks/>
            </p:cNvSpPr>
            <p:nvPr/>
          </p:nvSpPr>
          <p:spPr bwMode="auto">
            <a:xfrm>
              <a:off x="9062846" y="2485179"/>
              <a:ext cx="388501" cy="407319"/>
            </a:xfrm>
            <a:custGeom>
              <a:avLst/>
              <a:gdLst>
                <a:gd name="T0" fmla="*/ 0 w 161"/>
                <a:gd name="T1" fmla="*/ 0 h 165"/>
                <a:gd name="T2" fmla="*/ 0 w 161"/>
                <a:gd name="T3" fmla="*/ 2147483646 h 165"/>
                <a:gd name="T4" fmla="*/ 2147483646 w 161"/>
                <a:gd name="T5" fmla="*/ 2147483646 h 165"/>
                <a:gd name="T6" fmla="*/ 2147483646 w 161"/>
                <a:gd name="T7" fmla="*/ 0 h 165"/>
                <a:gd name="T8" fmla="*/ 0 w 161"/>
                <a:gd name="T9" fmla="*/ 0 h 165"/>
                <a:gd name="T10" fmla="*/ 0 w 161"/>
                <a:gd name="T11" fmla="*/ 0 h 165"/>
                <a:gd name="T12" fmla="*/ 0 60000 65536"/>
                <a:gd name="T13" fmla="*/ 0 60000 65536"/>
                <a:gd name="T14" fmla="*/ 0 60000 65536"/>
                <a:gd name="T15" fmla="*/ 0 60000 65536"/>
                <a:gd name="T16" fmla="*/ 0 60000 65536"/>
                <a:gd name="T17" fmla="*/ 0 60000 65536"/>
                <a:gd name="T18" fmla="*/ 0 w 161"/>
                <a:gd name="T19" fmla="*/ 0 h 165"/>
                <a:gd name="T20" fmla="*/ 161 w 161"/>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1" h="165">
                  <a:moveTo>
                    <a:pt x="0" y="0"/>
                  </a:moveTo>
                  <a:lnTo>
                    <a:pt x="0" y="165"/>
                  </a:lnTo>
                  <a:lnTo>
                    <a:pt x="161" y="165"/>
                  </a:lnTo>
                  <a:lnTo>
                    <a:pt x="161"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3" name="Freeform 8"/>
            <p:cNvSpPr>
              <a:spLocks/>
            </p:cNvSpPr>
            <p:nvPr/>
          </p:nvSpPr>
          <p:spPr bwMode="auto">
            <a:xfrm>
              <a:off x="9062846" y="2485179"/>
              <a:ext cx="388501" cy="407319"/>
            </a:xfrm>
            <a:custGeom>
              <a:avLst/>
              <a:gdLst>
                <a:gd name="T0" fmla="*/ 0 w 161"/>
                <a:gd name="T1" fmla="*/ 0 h 165"/>
                <a:gd name="T2" fmla="*/ 0 w 161"/>
                <a:gd name="T3" fmla="*/ 2147483646 h 165"/>
                <a:gd name="T4" fmla="*/ 2147483646 w 161"/>
                <a:gd name="T5" fmla="*/ 2147483646 h 165"/>
                <a:gd name="T6" fmla="*/ 2147483646 w 161"/>
                <a:gd name="T7" fmla="*/ 0 h 165"/>
                <a:gd name="T8" fmla="*/ 0 w 161"/>
                <a:gd name="T9" fmla="*/ 0 h 165"/>
                <a:gd name="T10" fmla="*/ 0 w 161"/>
                <a:gd name="T11" fmla="*/ 0 h 165"/>
                <a:gd name="T12" fmla="*/ 0 60000 65536"/>
                <a:gd name="T13" fmla="*/ 0 60000 65536"/>
                <a:gd name="T14" fmla="*/ 0 60000 65536"/>
                <a:gd name="T15" fmla="*/ 0 60000 65536"/>
                <a:gd name="T16" fmla="*/ 0 60000 65536"/>
                <a:gd name="T17" fmla="*/ 0 60000 65536"/>
                <a:gd name="T18" fmla="*/ 0 w 161"/>
                <a:gd name="T19" fmla="*/ 0 h 165"/>
                <a:gd name="T20" fmla="*/ 161 w 161"/>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1" h="165">
                  <a:moveTo>
                    <a:pt x="0" y="0"/>
                  </a:moveTo>
                  <a:lnTo>
                    <a:pt x="0" y="165"/>
                  </a:lnTo>
                  <a:lnTo>
                    <a:pt x="161" y="165"/>
                  </a:lnTo>
                  <a:lnTo>
                    <a:pt x="161"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4" name="Freeform 23"/>
            <p:cNvSpPr>
              <a:spLocks/>
            </p:cNvSpPr>
            <p:nvPr/>
          </p:nvSpPr>
          <p:spPr bwMode="auto">
            <a:xfrm>
              <a:off x="8162782" y="2376561"/>
              <a:ext cx="665999"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5" name="Freeform 24"/>
            <p:cNvSpPr>
              <a:spLocks/>
            </p:cNvSpPr>
            <p:nvPr/>
          </p:nvSpPr>
          <p:spPr bwMode="auto">
            <a:xfrm>
              <a:off x="8162782" y="2376561"/>
              <a:ext cx="665999"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6" name="Freeform 25"/>
            <p:cNvSpPr>
              <a:spLocks/>
            </p:cNvSpPr>
            <p:nvPr/>
          </p:nvSpPr>
          <p:spPr bwMode="auto">
            <a:xfrm>
              <a:off x="7516088"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7" name="Freeform 26"/>
            <p:cNvSpPr>
              <a:spLocks/>
            </p:cNvSpPr>
            <p:nvPr/>
          </p:nvSpPr>
          <p:spPr bwMode="auto">
            <a:xfrm>
              <a:off x="7516088"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8" name="Freeform 27"/>
            <p:cNvSpPr>
              <a:spLocks/>
            </p:cNvSpPr>
            <p:nvPr/>
          </p:nvSpPr>
          <p:spPr bwMode="auto">
            <a:xfrm>
              <a:off x="6961087"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9" name="Freeform 28"/>
            <p:cNvSpPr>
              <a:spLocks/>
            </p:cNvSpPr>
            <p:nvPr/>
          </p:nvSpPr>
          <p:spPr bwMode="auto">
            <a:xfrm>
              <a:off x="6961087" y="2485179"/>
              <a:ext cx="386086" cy="407319"/>
            </a:xfrm>
            <a:custGeom>
              <a:avLst/>
              <a:gdLst>
                <a:gd name="T0" fmla="*/ 0 w 160"/>
                <a:gd name="T1" fmla="*/ 0 h 165"/>
                <a:gd name="T2" fmla="*/ 0 w 160"/>
                <a:gd name="T3" fmla="*/ 2147483646 h 165"/>
                <a:gd name="T4" fmla="*/ 2147483646 w 160"/>
                <a:gd name="T5" fmla="*/ 2147483646 h 165"/>
                <a:gd name="T6" fmla="*/ 2147483646 w 160"/>
                <a:gd name="T7" fmla="*/ 0 h 165"/>
                <a:gd name="T8" fmla="*/ 0 w 160"/>
                <a:gd name="T9" fmla="*/ 0 h 165"/>
                <a:gd name="T10" fmla="*/ 0 w 160"/>
                <a:gd name="T11" fmla="*/ 0 h 165"/>
                <a:gd name="T12" fmla="*/ 0 60000 65536"/>
                <a:gd name="T13" fmla="*/ 0 60000 65536"/>
                <a:gd name="T14" fmla="*/ 0 60000 65536"/>
                <a:gd name="T15" fmla="*/ 0 60000 65536"/>
                <a:gd name="T16" fmla="*/ 0 60000 65536"/>
                <a:gd name="T17" fmla="*/ 0 60000 65536"/>
                <a:gd name="T18" fmla="*/ 0 w 160"/>
                <a:gd name="T19" fmla="*/ 0 h 165"/>
                <a:gd name="T20" fmla="*/ 160 w 160"/>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160" h="165">
                  <a:moveTo>
                    <a:pt x="0" y="0"/>
                  </a:moveTo>
                  <a:lnTo>
                    <a:pt x="0" y="165"/>
                  </a:lnTo>
                  <a:lnTo>
                    <a:pt x="160" y="165"/>
                  </a:lnTo>
                  <a:lnTo>
                    <a:pt x="160"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0" name="Freeform 29"/>
            <p:cNvSpPr>
              <a:spLocks/>
            </p:cNvSpPr>
            <p:nvPr/>
          </p:nvSpPr>
          <p:spPr bwMode="auto">
            <a:xfrm>
              <a:off x="5052375" y="2371623"/>
              <a:ext cx="1691542" cy="589995"/>
            </a:xfrm>
            <a:custGeom>
              <a:avLst/>
              <a:gdLst>
                <a:gd name="T0" fmla="*/ 0 w 315"/>
                <a:gd name="T1" fmla="*/ 0 h 239"/>
                <a:gd name="T2" fmla="*/ 0 w 315"/>
                <a:gd name="T3" fmla="*/ 2147483646 h 239"/>
                <a:gd name="T4" fmla="*/ 2147483646 w 315"/>
                <a:gd name="T5" fmla="*/ 2147483646 h 239"/>
                <a:gd name="T6" fmla="*/ 2147483646 w 315"/>
                <a:gd name="T7" fmla="*/ 0 h 239"/>
                <a:gd name="T8" fmla="*/ 0 w 315"/>
                <a:gd name="T9" fmla="*/ 0 h 239"/>
                <a:gd name="T10" fmla="*/ 0 w 315"/>
                <a:gd name="T11" fmla="*/ 0 h 239"/>
                <a:gd name="T12" fmla="*/ 0 60000 65536"/>
                <a:gd name="T13" fmla="*/ 0 60000 65536"/>
                <a:gd name="T14" fmla="*/ 0 60000 65536"/>
                <a:gd name="T15" fmla="*/ 0 60000 65536"/>
                <a:gd name="T16" fmla="*/ 0 60000 65536"/>
                <a:gd name="T17" fmla="*/ 0 60000 65536"/>
                <a:gd name="T18" fmla="*/ 0 w 315"/>
                <a:gd name="T19" fmla="*/ 0 h 239"/>
                <a:gd name="T20" fmla="*/ 315 w 315"/>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15" h="239">
                  <a:moveTo>
                    <a:pt x="0" y="0"/>
                  </a:moveTo>
                  <a:lnTo>
                    <a:pt x="0" y="239"/>
                  </a:lnTo>
                  <a:lnTo>
                    <a:pt x="315" y="239"/>
                  </a:lnTo>
                  <a:lnTo>
                    <a:pt x="315" y="0"/>
                  </a:lnTo>
                  <a:lnTo>
                    <a:pt x="0" y="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1" name="Freeform 30"/>
            <p:cNvSpPr>
              <a:spLocks/>
            </p:cNvSpPr>
            <p:nvPr/>
          </p:nvSpPr>
          <p:spPr bwMode="auto">
            <a:xfrm>
              <a:off x="5052375" y="2371623"/>
              <a:ext cx="1691542" cy="589995"/>
            </a:xfrm>
            <a:custGeom>
              <a:avLst/>
              <a:gdLst>
                <a:gd name="T0" fmla="*/ 0 w 315"/>
                <a:gd name="T1" fmla="*/ 0 h 239"/>
                <a:gd name="T2" fmla="*/ 0 w 315"/>
                <a:gd name="T3" fmla="*/ 2147483646 h 239"/>
                <a:gd name="T4" fmla="*/ 2147483646 w 315"/>
                <a:gd name="T5" fmla="*/ 2147483646 h 239"/>
                <a:gd name="T6" fmla="*/ 2147483646 w 315"/>
                <a:gd name="T7" fmla="*/ 0 h 239"/>
                <a:gd name="T8" fmla="*/ 0 w 315"/>
                <a:gd name="T9" fmla="*/ 0 h 239"/>
                <a:gd name="T10" fmla="*/ 0 w 315"/>
                <a:gd name="T11" fmla="*/ 0 h 239"/>
                <a:gd name="T12" fmla="*/ 0 60000 65536"/>
                <a:gd name="T13" fmla="*/ 0 60000 65536"/>
                <a:gd name="T14" fmla="*/ 0 60000 65536"/>
                <a:gd name="T15" fmla="*/ 0 60000 65536"/>
                <a:gd name="T16" fmla="*/ 0 60000 65536"/>
                <a:gd name="T17" fmla="*/ 0 60000 65536"/>
                <a:gd name="T18" fmla="*/ 0 w 315"/>
                <a:gd name="T19" fmla="*/ 0 h 239"/>
                <a:gd name="T20" fmla="*/ 315 w 315"/>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15" h="239">
                  <a:moveTo>
                    <a:pt x="0" y="0"/>
                  </a:moveTo>
                  <a:lnTo>
                    <a:pt x="0" y="239"/>
                  </a:lnTo>
                  <a:lnTo>
                    <a:pt x="315" y="239"/>
                  </a:lnTo>
                  <a:lnTo>
                    <a:pt x="315"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2" name="Freeform 31"/>
            <p:cNvSpPr>
              <a:spLocks/>
            </p:cNvSpPr>
            <p:nvPr/>
          </p:nvSpPr>
          <p:spPr bwMode="auto">
            <a:xfrm>
              <a:off x="4439462" y="2477772"/>
              <a:ext cx="388501" cy="409786"/>
            </a:xfrm>
            <a:custGeom>
              <a:avLst/>
              <a:gdLst>
                <a:gd name="T0" fmla="*/ 0 w 161"/>
                <a:gd name="T1" fmla="*/ 0 h 166"/>
                <a:gd name="T2" fmla="*/ 0 w 161"/>
                <a:gd name="T3" fmla="*/ 2147483646 h 166"/>
                <a:gd name="T4" fmla="*/ 2147483646 w 161"/>
                <a:gd name="T5" fmla="*/ 2147483646 h 166"/>
                <a:gd name="T6" fmla="*/ 2147483646 w 161"/>
                <a:gd name="T7" fmla="*/ 0 h 166"/>
                <a:gd name="T8" fmla="*/ 0 w 161"/>
                <a:gd name="T9" fmla="*/ 0 h 166"/>
                <a:gd name="T10" fmla="*/ 0 w 161"/>
                <a:gd name="T11" fmla="*/ 0 h 166"/>
                <a:gd name="T12" fmla="*/ 0 60000 65536"/>
                <a:gd name="T13" fmla="*/ 0 60000 65536"/>
                <a:gd name="T14" fmla="*/ 0 60000 65536"/>
                <a:gd name="T15" fmla="*/ 0 60000 65536"/>
                <a:gd name="T16" fmla="*/ 0 60000 65536"/>
                <a:gd name="T17" fmla="*/ 0 60000 65536"/>
                <a:gd name="T18" fmla="*/ 0 w 161"/>
                <a:gd name="T19" fmla="*/ 0 h 166"/>
                <a:gd name="T20" fmla="*/ 161 w 16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61" h="166">
                  <a:moveTo>
                    <a:pt x="0" y="0"/>
                  </a:moveTo>
                  <a:lnTo>
                    <a:pt x="0" y="166"/>
                  </a:lnTo>
                  <a:lnTo>
                    <a:pt x="161" y="166"/>
                  </a:lnTo>
                  <a:lnTo>
                    <a:pt x="161" y="0"/>
                  </a:ln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3" name="Freeform 32"/>
            <p:cNvSpPr>
              <a:spLocks/>
            </p:cNvSpPr>
            <p:nvPr/>
          </p:nvSpPr>
          <p:spPr bwMode="auto">
            <a:xfrm>
              <a:off x="4437049" y="2472834"/>
              <a:ext cx="388501" cy="409786"/>
            </a:xfrm>
            <a:custGeom>
              <a:avLst/>
              <a:gdLst>
                <a:gd name="T0" fmla="*/ 0 w 161"/>
                <a:gd name="T1" fmla="*/ 0 h 166"/>
                <a:gd name="T2" fmla="*/ 0 w 161"/>
                <a:gd name="T3" fmla="*/ 2147483646 h 166"/>
                <a:gd name="T4" fmla="*/ 2147483646 w 161"/>
                <a:gd name="T5" fmla="*/ 2147483646 h 166"/>
                <a:gd name="T6" fmla="*/ 2147483646 w 161"/>
                <a:gd name="T7" fmla="*/ 0 h 166"/>
                <a:gd name="T8" fmla="*/ 0 w 161"/>
                <a:gd name="T9" fmla="*/ 0 h 166"/>
                <a:gd name="T10" fmla="*/ 0 w 161"/>
                <a:gd name="T11" fmla="*/ 0 h 166"/>
                <a:gd name="T12" fmla="*/ 0 60000 65536"/>
                <a:gd name="T13" fmla="*/ 0 60000 65536"/>
                <a:gd name="T14" fmla="*/ 0 60000 65536"/>
                <a:gd name="T15" fmla="*/ 0 60000 65536"/>
                <a:gd name="T16" fmla="*/ 0 60000 65536"/>
                <a:gd name="T17" fmla="*/ 0 60000 65536"/>
                <a:gd name="T18" fmla="*/ 0 w 161"/>
                <a:gd name="T19" fmla="*/ 0 h 166"/>
                <a:gd name="T20" fmla="*/ 161 w 16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61" h="166">
                  <a:moveTo>
                    <a:pt x="0" y="0"/>
                  </a:moveTo>
                  <a:lnTo>
                    <a:pt x="0" y="166"/>
                  </a:lnTo>
                  <a:lnTo>
                    <a:pt x="161" y="166"/>
                  </a:lnTo>
                  <a:lnTo>
                    <a:pt x="161"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4" name="Freeform 35"/>
            <p:cNvSpPr>
              <a:spLocks/>
            </p:cNvSpPr>
            <p:nvPr/>
          </p:nvSpPr>
          <p:spPr bwMode="auto">
            <a:xfrm>
              <a:off x="3500790" y="2391373"/>
              <a:ext cx="711847"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5" name="Freeform 36"/>
            <p:cNvSpPr>
              <a:spLocks/>
            </p:cNvSpPr>
            <p:nvPr/>
          </p:nvSpPr>
          <p:spPr bwMode="auto">
            <a:xfrm>
              <a:off x="3500790" y="2391373"/>
              <a:ext cx="711847" cy="592462"/>
            </a:xfrm>
            <a:custGeom>
              <a:avLst/>
              <a:gdLst>
                <a:gd name="T0" fmla="*/ 0 w 276"/>
                <a:gd name="T1" fmla="*/ 0 h 240"/>
                <a:gd name="T2" fmla="*/ 0 w 276"/>
                <a:gd name="T3" fmla="*/ 2147483646 h 240"/>
                <a:gd name="T4" fmla="*/ 2147483646 w 276"/>
                <a:gd name="T5" fmla="*/ 2147483646 h 240"/>
                <a:gd name="T6" fmla="*/ 2147483646 w 276"/>
                <a:gd name="T7" fmla="*/ 0 h 240"/>
                <a:gd name="T8" fmla="*/ 0 w 276"/>
                <a:gd name="T9" fmla="*/ 0 h 240"/>
                <a:gd name="T10" fmla="*/ 0 w 276"/>
                <a:gd name="T11" fmla="*/ 0 h 240"/>
                <a:gd name="T12" fmla="*/ 0 60000 65536"/>
                <a:gd name="T13" fmla="*/ 0 60000 65536"/>
                <a:gd name="T14" fmla="*/ 0 60000 65536"/>
                <a:gd name="T15" fmla="*/ 0 60000 65536"/>
                <a:gd name="T16" fmla="*/ 0 60000 65536"/>
                <a:gd name="T17" fmla="*/ 0 60000 65536"/>
                <a:gd name="T18" fmla="*/ 0 w 276"/>
                <a:gd name="T19" fmla="*/ 0 h 240"/>
                <a:gd name="T20" fmla="*/ 276 w 27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276" h="240">
                  <a:moveTo>
                    <a:pt x="0" y="0"/>
                  </a:moveTo>
                  <a:lnTo>
                    <a:pt x="0" y="240"/>
                  </a:lnTo>
                  <a:lnTo>
                    <a:pt x="276" y="240"/>
                  </a:lnTo>
                  <a:lnTo>
                    <a:pt x="276"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6" name="Freeform 63"/>
            <p:cNvSpPr>
              <a:spLocks/>
            </p:cNvSpPr>
            <p:nvPr/>
          </p:nvSpPr>
          <p:spPr bwMode="auto">
            <a:xfrm>
              <a:off x="2675530" y="2386435"/>
              <a:ext cx="622564" cy="577650"/>
            </a:xfrm>
            <a:custGeom>
              <a:avLst/>
              <a:gdLst>
                <a:gd name="T0" fmla="*/ 0 w 258"/>
                <a:gd name="T1" fmla="*/ 0 h 234"/>
                <a:gd name="T2" fmla="*/ 0 w 258"/>
                <a:gd name="T3" fmla="*/ 2147483646 h 234"/>
                <a:gd name="T4" fmla="*/ 2147483646 w 258"/>
                <a:gd name="T5" fmla="*/ 2147483646 h 234"/>
                <a:gd name="T6" fmla="*/ 2147483646 w 258"/>
                <a:gd name="T7" fmla="*/ 0 h 234"/>
                <a:gd name="T8" fmla="*/ 0 w 258"/>
                <a:gd name="T9" fmla="*/ 0 h 234"/>
                <a:gd name="T10" fmla="*/ 0 w 258"/>
                <a:gd name="T11" fmla="*/ 0 h 234"/>
                <a:gd name="T12" fmla="*/ 0 60000 65536"/>
                <a:gd name="T13" fmla="*/ 0 60000 65536"/>
                <a:gd name="T14" fmla="*/ 0 60000 65536"/>
                <a:gd name="T15" fmla="*/ 0 60000 65536"/>
                <a:gd name="T16" fmla="*/ 0 60000 65536"/>
                <a:gd name="T17" fmla="*/ 0 60000 65536"/>
                <a:gd name="T18" fmla="*/ 0 w 258"/>
                <a:gd name="T19" fmla="*/ 0 h 234"/>
                <a:gd name="T20" fmla="*/ 258 w 258"/>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258" h="234">
                  <a:moveTo>
                    <a:pt x="0" y="0"/>
                  </a:moveTo>
                  <a:lnTo>
                    <a:pt x="0" y="234"/>
                  </a:lnTo>
                  <a:lnTo>
                    <a:pt x="258" y="234"/>
                  </a:lnTo>
                  <a:lnTo>
                    <a:pt x="258" y="0"/>
                  </a:lnTo>
                  <a:lnTo>
                    <a:pt x="0"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7" name="Freeform 64"/>
            <p:cNvSpPr>
              <a:spLocks/>
            </p:cNvSpPr>
            <p:nvPr/>
          </p:nvSpPr>
          <p:spPr bwMode="auto">
            <a:xfrm>
              <a:off x="2675530" y="2386435"/>
              <a:ext cx="622564" cy="577650"/>
            </a:xfrm>
            <a:custGeom>
              <a:avLst/>
              <a:gdLst>
                <a:gd name="T0" fmla="*/ 0 w 258"/>
                <a:gd name="T1" fmla="*/ 0 h 234"/>
                <a:gd name="T2" fmla="*/ 0 w 258"/>
                <a:gd name="T3" fmla="*/ 2147483646 h 234"/>
                <a:gd name="T4" fmla="*/ 2147483646 w 258"/>
                <a:gd name="T5" fmla="*/ 2147483646 h 234"/>
                <a:gd name="T6" fmla="*/ 2147483646 w 258"/>
                <a:gd name="T7" fmla="*/ 0 h 234"/>
                <a:gd name="T8" fmla="*/ 0 w 258"/>
                <a:gd name="T9" fmla="*/ 0 h 234"/>
                <a:gd name="T10" fmla="*/ 0 w 258"/>
                <a:gd name="T11" fmla="*/ 0 h 234"/>
                <a:gd name="T12" fmla="*/ 0 60000 65536"/>
                <a:gd name="T13" fmla="*/ 0 60000 65536"/>
                <a:gd name="T14" fmla="*/ 0 60000 65536"/>
                <a:gd name="T15" fmla="*/ 0 60000 65536"/>
                <a:gd name="T16" fmla="*/ 0 60000 65536"/>
                <a:gd name="T17" fmla="*/ 0 60000 65536"/>
                <a:gd name="T18" fmla="*/ 0 w 258"/>
                <a:gd name="T19" fmla="*/ 0 h 234"/>
                <a:gd name="T20" fmla="*/ 258 w 258"/>
                <a:gd name="T21" fmla="*/ 234 h 234"/>
              </a:gdLst>
              <a:ahLst/>
              <a:cxnLst>
                <a:cxn ang="T12">
                  <a:pos x="T0" y="T1"/>
                </a:cxn>
                <a:cxn ang="T13">
                  <a:pos x="T2" y="T3"/>
                </a:cxn>
                <a:cxn ang="T14">
                  <a:pos x="T4" y="T5"/>
                </a:cxn>
                <a:cxn ang="T15">
                  <a:pos x="T6" y="T7"/>
                </a:cxn>
                <a:cxn ang="T16">
                  <a:pos x="T8" y="T9"/>
                </a:cxn>
                <a:cxn ang="T17">
                  <a:pos x="T10" y="T11"/>
                </a:cxn>
              </a:cxnLst>
              <a:rect l="T18" t="T19" r="T20" b="T21"/>
              <a:pathLst>
                <a:path w="258" h="234">
                  <a:moveTo>
                    <a:pt x="0" y="0"/>
                  </a:moveTo>
                  <a:lnTo>
                    <a:pt x="0" y="234"/>
                  </a:lnTo>
                  <a:lnTo>
                    <a:pt x="258" y="234"/>
                  </a:lnTo>
                  <a:lnTo>
                    <a:pt x="258"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8" name="Line 66"/>
            <p:cNvSpPr>
              <a:spLocks noChangeShapeType="1"/>
            </p:cNvSpPr>
            <p:nvPr/>
          </p:nvSpPr>
          <p:spPr bwMode="auto">
            <a:xfrm flipH="1" flipV="1">
              <a:off x="3121943" y="2685133"/>
              <a:ext cx="43676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29" name="Rectangle 67"/>
            <p:cNvSpPr>
              <a:spLocks noChangeArrowheads="1"/>
            </p:cNvSpPr>
            <p:nvPr/>
          </p:nvSpPr>
          <p:spPr bwMode="auto">
            <a:xfrm>
              <a:off x="2938552" y="2611077"/>
              <a:ext cx="79631" cy="1308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0" name="Rectangle 68"/>
            <p:cNvSpPr>
              <a:spLocks noChangeArrowheads="1"/>
            </p:cNvSpPr>
            <p:nvPr/>
          </p:nvSpPr>
          <p:spPr bwMode="auto">
            <a:xfrm>
              <a:off x="2938552" y="2611077"/>
              <a:ext cx="79631" cy="130836"/>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1" name="Freeform 69"/>
            <p:cNvSpPr>
              <a:spLocks/>
            </p:cNvSpPr>
            <p:nvPr/>
          </p:nvSpPr>
          <p:spPr bwMode="auto">
            <a:xfrm>
              <a:off x="3025422" y="2618483"/>
              <a:ext cx="94109" cy="128367"/>
            </a:xfrm>
            <a:custGeom>
              <a:avLst/>
              <a:gdLst>
                <a:gd name="T0" fmla="*/ 2147483646 w 39"/>
                <a:gd name="T1" fmla="*/ 2147483646 h 52"/>
                <a:gd name="T2" fmla="*/ 0 w 39"/>
                <a:gd name="T3" fmla="*/ 2147483646 h 52"/>
                <a:gd name="T4" fmla="*/ 2147483646 w 39"/>
                <a:gd name="T5" fmla="*/ 0 h 52"/>
                <a:gd name="T6" fmla="*/ 2147483646 w 39"/>
                <a:gd name="T7" fmla="*/ 2147483646 h 52"/>
                <a:gd name="T8" fmla="*/ 0 60000 65536"/>
                <a:gd name="T9" fmla="*/ 0 60000 65536"/>
                <a:gd name="T10" fmla="*/ 0 60000 65536"/>
                <a:gd name="T11" fmla="*/ 0 60000 65536"/>
                <a:gd name="T12" fmla="*/ 0 w 39"/>
                <a:gd name="T13" fmla="*/ 0 h 52"/>
                <a:gd name="T14" fmla="*/ 39 w 39"/>
                <a:gd name="T15" fmla="*/ 52 h 52"/>
              </a:gdLst>
              <a:ahLst/>
              <a:cxnLst>
                <a:cxn ang="T8">
                  <a:pos x="T0" y="T1"/>
                </a:cxn>
                <a:cxn ang="T9">
                  <a:pos x="T2" y="T3"/>
                </a:cxn>
                <a:cxn ang="T10">
                  <a:pos x="T4" y="T5"/>
                </a:cxn>
                <a:cxn ang="T11">
                  <a:pos x="T6" y="T7"/>
                </a:cxn>
              </a:cxnLst>
              <a:rect l="T12" t="T13" r="T14" b="T15"/>
              <a:pathLst>
                <a:path w="39" h="52">
                  <a:moveTo>
                    <a:pt x="38" y="52"/>
                  </a:moveTo>
                  <a:lnTo>
                    <a:pt x="0" y="24"/>
                  </a:lnTo>
                  <a:lnTo>
                    <a:pt x="39" y="0"/>
                  </a:lnTo>
                  <a:lnTo>
                    <a:pt x="38"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2" name="Freeform 70"/>
            <p:cNvSpPr>
              <a:spLocks/>
            </p:cNvSpPr>
            <p:nvPr/>
          </p:nvSpPr>
          <p:spPr bwMode="auto">
            <a:xfrm>
              <a:off x="3025422" y="2620951"/>
              <a:ext cx="94109" cy="128367"/>
            </a:xfrm>
            <a:custGeom>
              <a:avLst/>
              <a:gdLst>
                <a:gd name="T0" fmla="*/ 2147483646 w 39"/>
                <a:gd name="T1" fmla="*/ 2147483646 h 52"/>
                <a:gd name="T2" fmla="*/ 0 w 39"/>
                <a:gd name="T3" fmla="*/ 2147483646 h 52"/>
                <a:gd name="T4" fmla="*/ 2147483646 w 39"/>
                <a:gd name="T5" fmla="*/ 0 h 52"/>
                <a:gd name="T6" fmla="*/ 2147483646 w 39"/>
                <a:gd name="T7" fmla="*/ 2147483646 h 52"/>
                <a:gd name="T8" fmla="*/ 0 60000 65536"/>
                <a:gd name="T9" fmla="*/ 0 60000 65536"/>
                <a:gd name="T10" fmla="*/ 0 60000 65536"/>
                <a:gd name="T11" fmla="*/ 0 60000 65536"/>
                <a:gd name="T12" fmla="*/ 0 w 39"/>
                <a:gd name="T13" fmla="*/ 0 h 52"/>
                <a:gd name="T14" fmla="*/ 39 w 39"/>
                <a:gd name="T15" fmla="*/ 52 h 52"/>
              </a:gdLst>
              <a:ahLst/>
              <a:cxnLst>
                <a:cxn ang="T8">
                  <a:pos x="T0" y="T1"/>
                </a:cxn>
                <a:cxn ang="T9">
                  <a:pos x="T2" y="T3"/>
                </a:cxn>
                <a:cxn ang="T10">
                  <a:pos x="T4" y="T5"/>
                </a:cxn>
                <a:cxn ang="T11">
                  <a:pos x="T6" y="T7"/>
                </a:cxn>
              </a:cxnLst>
              <a:rect l="T12" t="T13" r="T14" b="T15"/>
              <a:pathLst>
                <a:path w="39" h="52">
                  <a:moveTo>
                    <a:pt x="38" y="52"/>
                  </a:moveTo>
                  <a:lnTo>
                    <a:pt x="0" y="24"/>
                  </a:lnTo>
                  <a:lnTo>
                    <a:pt x="39" y="0"/>
                  </a:lnTo>
                  <a:lnTo>
                    <a:pt x="38"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3" name="Rectangle 71"/>
            <p:cNvSpPr>
              <a:spLocks noChangeArrowheads="1"/>
            </p:cNvSpPr>
            <p:nvPr/>
          </p:nvSpPr>
          <p:spPr bwMode="auto">
            <a:xfrm>
              <a:off x="2868668" y="2096852"/>
              <a:ext cx="32339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34" name="Rectangle 87"/>
            <p:cNvSpPr>
              <a:spLocks noChangeArrowheads="1"/>
            </p:cNvSpPr>
            <p:nvPr/>
          </p:nvSpPr>
          <p:spPr bwMode="auto">
            <a:xfrm>
              <a:off x="3696051" y="2096852"/>
              <a:ext cx="4089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ODF </a:t>
              </a:r>
            </a:p>
          </p:txBody>
        </p:sp>
        <p:sp>
          <p:nvSpPr>
            <p:cNvPr id="35" name="Rectangle 89"/>
            <p:cNvSpPr>
              <a:spLocks noChangeArrowheads="1"/>
            </p:cNvSpPr>
            <p:nvPr/>
          </p:nvSpPr>
          <p:spPr bwMode="auto">
            <a:xfrm>
              <a:off x="4408101" y="2096852"/>
              <a:ext cx="5877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Closure</a:t>
              </a:r>
            </a:p>
          </p:txBody>
        </p:sp>
        <p:sp>
          <p:nvSpPr>
            <p:cNvPr id="36" name="Rectangle 90"/>
            <p:cNvSpPr>
              <a:spLocks noChangeArrowheads="1"/>
            </p:cNvSpPr>
            <p:nvPr/>
          </p:nvSpPr>
          <p:spPr bwMode="auto">
            <a:xfrm>
              <a:off x="3652811" y="26184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7" name="Rectangle 91"/>
            <p:cNvSpPr>
              <a:spLocks noChangeArrowheads="1"/>
            </p:cNvSpPr>
            <p:nvPr/>
          </p:nvSpPr>
          <p:spPr bwMode="auto">
            <a:xfrm>
              <a:off x="3652811" y="2618483"/>
              <a:ext cx="79631" cy="13330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38" name="Freeform 92"/>
            <p:cNvSpPr>
              <a:spLocks/>
            </p:cNvSpPr>
            <p:nvPr/>
          </p:nvSpPr>
          <p:spPr bwMode="auto">
            <a:xfrm>
              <a:off x="3551465" y="2613545"/>
              <a:ext cx="91696" cy="128367"/>
            </a:xfrm>
            <a:custGeom>
              <a:avLst/>
              <a:gdLst>
                <a:gd name="T0" fmla="*/ 0 w 38"/>
                <a:gd name="T1" fmla="*/ 0 h 52"/>
                <a:gd name="T2" fmla="*/ 2147483646 w 38"/>
                <a:gd name="T3" fmla="*/ 2147483646 h 52"/>
                <a:gd name="T4" fmla="*/ 0 w 38"/>
                <a:gd name="T5" fmla="*/ 2147483646 h 52"/>
                <a:gd name="T6" fmla="*/ 0 w 38"/>
                <a:gd name="T7" fmla="*/ 0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0" y="0"/>
                  </a:moveTo>
                  <a:lnTo>
                    <a:pt x="38" y="28"/>
                  </a:lnTo>
                  <a:lnTo>
                    <a:pt x="0" y="5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39" name="Freeform 93"/>
            <p:cNvSpPr>
              <a:spLocks/>
            </p:cNvSpPr>
            <p:nvPr/>
          </p:nvSpPr>
          <p:spPr bwMode="auto">
            <a:xfrm>
              <a:off x="3553877" y="2613545"/>
              <a:ext cx="91696" cy="128367"/>
            </a:xfrm>
            <a:custGeom>
              <a:avLst/>
              <a:gdLst>
                <a:gd name="T0" fmla="*/ 0 w 38"/>
                <a:gd name="T1" fmla="*/ 0 h 52"/>
                <a:gd name="T2" fmla="*/ 2147483646 w 38"/>
                <a:gd name="T3" fmla="*/ 2147483646 h 52"/>
                <a:gd name="T4" fmla="*/ 0 w 38"/>
                <a:gd name="T5" fmla="*/ 2147483646 h 52"/>
                <a:gd name="T6" fmla="*/ 0 w 38"/>
                <a:gd name="T7" fmla="*/ 0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0" y="0"/>
                  </a:moveTo>
                  <a:lnTo>
                    <a:pt x="38" y="28"/>
                  </a:lnTo>
                  <a:lnTo>
                    <a:pt x="0" y="52"/>
                  </a:lnTo>
                  <a:lnTo>
                    <a:pt x="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0" name="Freeform 94"/>
            <p:cNvSpPr>
              <a:spLocks/>
            </p:cNvSpPr>
            <p:nvPr/>
          </p:nvSpPr>
          <p:spPr bwMode="auto">
            <a:xfrm>
              <a:off x="3746920" y="2628357"/>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8" y="52"/>
                  </a:moveTo>
                  <a:lnTo>
                    <a:pt x="0" y="24"/>
                  </a:lnTo>
                  <a:lnTo>
                    <a:pt x="38" y="0"/>
                  </a:lnTo>
                  <a:lnTo>
                    <a:pt x="38"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1" name="Freeform 95"/>
            <p:cNvSpPr>
              <a:spLocks/>
            </p:cNvSpPr>
            <p:nvPr/>
          </p:nvSpPr>
          <p:spPr bwMode="auto">
            <a:xfrm>
              <a:off x="3739681" y="2620951"/>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8" y="52"/>
                  </a:moveTo>
                  <a:lnTo>
                    <a:pt x="0" y="24"/>
                  </a:lnTo>
                  <a:lnTo>
                    <a:pt x="38" y="0"/>
                  </a:lnTo>
                  <a:lnTo>
                    <a:pt x="38"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2" name="Line 96"/>
            <p:cNvSpPr>
              <a:spLocks noChangeShapeType="1"/>
            </p:cNvSpPr>
            <p:nvPr/>
          </p:nvSpPr>
          <p:spPr bwMode="auto">
            <a:xfrm flipH="1">
              <a:off x="3843441" y="2682666"/>
              <a:ext cx="202695"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3" name="Oval 98"/>
            <p:cNvSpPr>
              <a:spLocks noChangeArrowheads="1"/>
            </p:cNvSpPr>
            <p:nvPr/>
          </p:nvSpPr>
          <p:spPr bwMode="auto">
            <a:xfrm>
              <a:off x="4577005" y="2623419"/>
              <a:ext cx="118240" cy="118493"/>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4" name="Oval 99"/>
            <p:cNvSpPr>
              <a:spLocks noChangeArrowheads="1"/>
            </p:cNvSpPr>
            <p:nvPr/>
          </p:nvSpPr>
          <p:spPr bwMode="auto">
            <a:xfrm>
              <a:off x="3995464" y="2630824"/>
              <a:ext cx="118240" cy="118493"/>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5" name="Line 101"/>
            <p:cNvSpPr>
              <a:spLocks noChangeShapeType="1"/>
            </p:cNvSpPr>
            <p:nvPr/>
          </p:nvSpPr>
          <p:spPr bwMode="auto">
            <a:xfrm flipH="1">
              <a:off x="4067855" y="2692540"/>
              <a:ext cx="50915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46" name="Oval 102"/>
            <p:cNvSpPr>
              <a:spLocks noChangeArrowheads="1"/>
            </p:cNvSpPr>
            <p:nvPr/>
          </p:nvSpPr>
          <p:spPr bwMode="auto">
            <a:xfrm>
              <a:off x="3993049"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7" name="Oval 103"/>
            <p:cNvSpPr>
              <a:spLocks noChangeArrowheads="1"/>
            </p:cNvSpPr>
            <p:nvPr/>
          </p:nvSpPr>
          <p:spPr bwMode="auto">
            <a:xfrm>
              <a:off x="4579419" y="2623419"/>
              <a:ext cx="118240"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48" name="Rectangle 104"/>
            <p:cNvSpPr>
              <a:spLocks noChangeArrowheads="1"/>
            </p:cNvSpPr>
            <p:nvPr/>
          </p:nvSpPr>
          <p:spPr bwMode="auto">
            <a:xfrm>
              <a:off x="5165962" y="2052094"/>
              <a:ext cx="156994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FDT &amp; 1:32 Splitter</a:t>
              </a:r>
            </a:p>
          </p:txBody>
        </p:sp>
        <p:sp>
          <p:nvSpPr>
            <p:cNvPr id="49" name="Freeform 112"/>
            <p:cNvSpPr>
              <a:spLocks/>
            </p:cNvSpPr>
            <p:nvPr/>
          </p:nvSpPr>
          <p:spPr bwMode="auto">
            <a:xfrm>
              <a:off x="5390201" y="2630824"/>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0" name="Freeform 113"/>
            <p:cNvSpPr>
              <a:spLocks/>
            </p:cNvSpPr>
            <p:nvPr/>
          </p:nvSpPr>
          <p:spPr bwMode="auto">
            <a:xfrm>
              <a:off x="5380548" y="2620951"/>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1" name="Oval 117"/>
            <p:cNvSpPr>
              <a:spLocks noChangeArrowheads="1"/>
            </p:cNvSpPr>
            <p:nvPr/>
          </p:nvSpPr>
          <p:spPr bwMode="auto">
            <a:xfrm>
              <a:off x="5160960"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2" name="Rectangle 120"/>
            <p:cNvSpPr>
              <a:spLocks noChangeArrowheads="1"/>
            </p:cNvSpPr>
            <p:nvPr/>
          </p:nvSpPr>
          <p:spPr bwMode="auto">
            <a:xfrm>
              <a:off x="7032104" y="2096852"/>
              <a:ext cx="303184"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FAT</a:t>
              </a:r>
            </a:p>
          </p:txBody>
        </p:sp>
        <p:sp>
          <p:nvSpPr>
            <p:cNvPr id="53" name="Oval 121"/>
            <p:cNvSpPr>
              <a:spLocks noChangeArrowheads="1"/>
            </p:cNvSpPr>
            <p:nvPr/>
          </p:nvSpPr>
          <p:spPr bwMode="auto">
            <a:xfrm>
              <a:off x="7105870" y="2628357"/>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4" name="Oval 122"/>
            <p:cNvSpPr>
              <a:spLocks noChangeArrowheads="1"/>
            </p:cNvSpPr>
            <p:nvPr/>
          </p:nvSpPr>
          <p:spPr bwMode="auto">
            <a:xfrm>
              <a:off x="7105870" y="2628357"/>
              <a:ext cx="118240"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5" name="Line 123"/>
            <p:cNvSpPr>
              <a:spLocks noChangeShapeType="1"/>
            </p:cNvSpPr>
            <p:nvPr/>
          </p:nvSpPr>
          <p:spPr bwMode="auto">
            <a:xfrm flipH="1">
              <a:off x="6673936"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56" name="Rectangle 124"/>
            <p:cNvSpPr>
              <a:spLocks noChangeArrowheads="1"/>
            </p:cNvSpPr>
            <p:nvPr/>
          </p:nvSpPr>
          <p:spPr bwMode="auto">
            <a:xfrm>
              <a:off x="7616310" y="2096852"/>
              <a:ext cx="2021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TB</a:t>
              </a:r>
            </a:p>
          </p:txBody>
        </p:sp>
        <p:sp>
          <p:nvSpPr>
            <p:cNvPr id="57" name="Oval 125"/>
            <p:cNvSpPr>
              <a:spLocks noChangeArrowheads="1"/>
            </p:cNvSpPr>
            <p:nvPr/>
          </p:nvSpPr>
          <p:spPr bwMode="auto">
            <a:xfrm>
              <a:off x="7663284" y="2628357"/>
              <a:ext cx="115826"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8" name="Oval 126"/>
            <p:cNvSpPr>
              <a:spLocks noChangeArrowheads="1"/>
            </p:cNvSpPr>
            <p:nvPr/>
          </p:nvSpPr>
          <p:spPr bwMode="auto">
            <a:xfrm>
              <a:off x="7663284" y="2628357"/>
              <a:ext cx="115826" cy="12096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59" name="Line 127"/>
            <p:cNvSpPr>
              <a:spLocks noChangeShapeType="1"/>
            </p:cNvSpPr>
            <p:nvPr/>
          </p:nvSpPr>
          <p:spPr bwMode="auto">
            <a:xfrm flipH="1">
              <a:off x="7228937"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0" name="Line 128"/>
            <p:cNvSpPr>
              <a:spLocks noChangeShapeType="1"/>
            </p:cNvSpPr>
            <p:nvPr/>
          </p:nvSpPr>
          <p:spPr bwMode="auto">
            <a:xfrm flipH="1" flipV="1">
              <a:off x="7786347" y="2687604"/>
              <a:ext cx="513978"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1" name="Rectangle 129"/>
            <p:cNvSpPr>
              <a:spLocks noChangeArrowheads="1"/>
            </p:cNvSpPr>
            <p:nvPr/>
          </p:nvSpPr>
          <p:spPr bwMode="auto">
            <a:xfrm>
              <a:off x="8347886" y="2096852"/>
              <a:ext cx="3156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ATB</a:t>
              </a:r>
            </a:p>
          </p:txBody>
        </p:sp>
        <p:sp>
          <p:nvSpPr>
            <p:cNvPr id="62" name="Rectangle 132"/>
            <p:cNvSpPr>
              <a:spLocks noChangeArrowheads="1"/>
            </p:cNvSpPr>
            <p:nvPr/>
          </p:nvSpPr>
          <p:spPr bwMode="auto">
            <a:xfrm>
              <a:off x="8597129" y="2628357"/>
              <a:ext cx="79631" cy="1308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3" name="Rectangle 133"/>
            <p:cNvSpPr>
              <a:spLocks noChangeArrowheads="1"/>
            </p:cNvSpPr>
            <p:nvPr/>
          </p:nvSpPr>
          <p:spPr bwMode="auto">
            <a:xfrm>
              <a:off x="8597129" y="2628357"/>
              <a:ext cx="79631" cy="130836"/>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4" name="Freeform 134"/>
            <p:cNvSpPr>
              <a:spLocks/>
            </p:cNvSpPr>
            <p:nvPr/>
          </p:nvSpPr>
          <p:spPr bwMode="auto">
            <a:xfrm>
              <a:off x="8683999" y="2635762"/>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7" y="52"/>
                  </a:moveTo>
                  <a:lnTo>
                    <a:pt x="0" y="24"/>
                  </a:lnTo>
                  <a:lnTo>
                    <a:pt x="38" y="0"/>
                  </a:lnTo>
                  <a:lnTo>
                    <a:pt x="3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5" name="Freeform 135"/>
            <p:cNvSpPr>
              <a:spLocks/>
            </p:cNvSpPr>
            <p:nvPr/>
          </p:nvSpPr>
          <p:spPr bwMode="auto">
            <a:xfrm>
              <a:off x="8683999" y="2635762"/>
              <a:ext cx="91696" cy="128367"/>
            </a:xfrm>
            <a:custGeom>
              <a:avLst/>
              <a:gdLst>
                <a:gd name="T0" fmla="*/ 2147483646 w 38"/>
                <a:gd name="T1" fmla="*/ 2147483646 h 52"/>
                <a:gd name="T2" fmla="*/ 0 w 38"/>
                <a:gd name="T3" fmla="*/ 2147483646 h 52"/>
                <a:gd name="T4" fmla="*/ 2147483646 w 38"/>
                <a:gd name="T5" fmla="*/ 0 h 52"/>
                <a:gd name="T6" fmla="*/ 2147483646 w 38"/>
                <a:gd name="T7" fmla="*/ 2147483646 h 52"/>
                <a:gd name="T8" fmla="*/ 0 60000 65536"/>
                <a:gd name="T9" fmla="*/ 0 60000 65536"/>
                <a:gd name="T10" fmla="*/ 0 60000 65536"/>
                <a:gd name="T11" fmla="*/ 0 60000 65536"/>
                <a:gd name="T12" fmla="*/ 0 w 38"/>
                <a:gd name="T13" fmla="*/ 0 h 52"/>
                <a:gd name="T14" fmla="*/ 38 w 38"/>
                <a:gd name="T15" fmla="*/ 52 h 52"/>
              </a:gdLst>
              <a:ahLst/>
              <a:cxnLst>
                <a:cxn ang="T8">
                  <a:pos x="T0" y="T1"/>
                </a:cxn>
                <a:cxn ang="T9">
                  <a:pos x="T2" y="T3"/>
                </a:cxn>
                <a:cxn ang="T10">
                  <a:pos x="T4" y="T5"/>
                </a:cxn>
                <a:cxn ang="T11">
                  <a:pos x="T6" y="T7"/>
                </a:cxn>
              </a:cxnLst>
              <a:rect l="T12" t="T13" r="T14" b="T15"/>
              <a:pathLst>
                <a:path w="38" h="52">
                  <a:moveTo>
                    <a:pt x="37" y="52"/>
                  </a:moveTo>
                  <a:lnTo>
                    <a:pt x="0" y="24"/>
                  </a:lnTo>
                  <a:lnTo>
                    <a:pt x="38" y="0"/>
                  </a:lnTo>
                  <a:lnTo>
                    <a:pt x="37" y="5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6" name="Line 136"/>
            <p:cNvSpPr>
              <a:spLocks noChangeShapeType="1"/>
            </p:cNvSpPr>
            <p:nvPr/>
          </p:nvSpPr>
          <p:spPr bwMode="auto">
            <a:xfrm flipH="1">
              <a:off x="8392021" y="2690071"/>
              <a:ext cx="202695"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67" name="Oval 137"/>
            <p:cNvSpPr>
              <a:spLocks noChangeArrowheads="1"/>
            </p:cNvSpPr>
            <p:nvPr/>
          </p:nvSpPr>
          <p:spPr bwMode="auto">
            <a:xfrm>
              <a:off x="8264125" y="2625888"/>
              <a:ext cx="118240" cy="120962"/>
            </a:xfrm>
            <a:prstGeom prst="ellipse">
              <a:avLst/>
            </a:prstGeom>
            <a:solidFill>
              <a:schemeClr val="tx1"/>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8" name="Oval 138"/>
            <p:cNvSpPr>
              <a:spLocks noChangeArrowheads="1"/>
            </p:cNvSpPr>
            <p:nvPr/>
          </p:nvSpPr>
          <p:spPr bwMode="auto">
            <a:xfrm>
              <a:off x="8262701" y="2625888"/>
              <a:ext cx="118240" cy="120962"/>
            </a:xfrm>
            <a:prstGeom prst="ellipse">
              <a:avLst/>
            </a:prstGeom>
            <a:solidFill>
              <a:schemeClr val="bg1"/>
            </a:solidFill>
            <a:ln w="6350" cap="rnd">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69" name="Rectangle 139"/>
            <p:cNvSpPr>
              <a:spLocks noChangeArrowheads="1"/>
            </p:cNvSpPr>
            <p:nvPr/>
          </p:nvSpPr>
          <p:spPr bwMode="auto">
            <a:xfrm>
              <a:off x="9069901" y="2096852"/>
              <a:ext cx="39802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ONU</a:t>
              </a:r>
            </a:p>
          </p:txBody>
        </p:sp>
        <p:sp>
          <p:nvSpPr>
            <p:cNvPr id="70" name="Line 140"/>
            <p:cNvSpPr>
              <a:spLocks noChangeShapeType="1"/>
            </p:cNvSpPr>
            <p:nvPr/>
          </p:nvSpPr>
          <p:spPr bwMode="auto">
            <a:xfrm flipH="1">
              <a:off x="8778108" y="2690071"/>
              <a:ext cx="42952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71" name="Rectangle 141"/>
            <p:cNvSpPr>
              <a:spLocks noChangeArrowheads="1"/>
            </p:cNvSpPr>
            <p:nvPr/>
          </p:nvSpPr>
          <p:spPr bwMode="auto">
            <a:xfrm>
              <a:off x="9210041" y="2630824"/>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72" name="Rectangle 142"/>
            <p:cNvSpPr>
              <a:spLocks noChangeArrowheads="1"/>
            </p:cNvSpPr>
            <p:nvPr/>
          </p:nvSpPr>
          <p:spPr bwMode="auto">
            <a:xfrm>
              <a:off x="9210041" y="2630824"/>
              <a:ext cx="79631" cy="13330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73" name="Rectangle 254"/>
            <p:cNvSpPr>
              <a:spLocks noChangeArrowheads="1"/>
            </p:cNvSpPr>
            <p:nvPr/>
          </p:nvSpPr>
          <p:spPr bwMode="auto">
            <a:xfrm>
              <a:off x="7047164"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grpSp>
          <p:nvGrpSpPr>
            <p:cNvPr id="74" name="组合 69"/>
            <p:cNvGrpSpPr>
              <a:grpSpLocks/>
            </p:cNvGrpSpPr>
            <p:nvPr/>
          </p:nvGrpSpPr>
          <p:grpSpPr bwMode="auto">
            <a:xfrm>
              <a:off x="5811275" y="2528648"/>
              <a:ext cx="218908" cy="335920"/>
              <a:chOff x="4295774" y="3095625"/>
              <a:chExt cx="513561" cy="666750"/>
            </a:xfrm>
          </p:grpSpPr>
          <p:sp>
            <p:nvSpPr>
              <p:cNvPr id="75" name="矩形 74"/>
              <p:cNvSpPr/>
              <p:nvPr/>
            </p:nvSpPr>
            <p:spPr>
              <a:xfrm>
                <a:off x="4294475" y="3096088"/>
                <a:ext cx="515431" cy="667431"/>
              </a:xfrm>
              <a:prstGeom prst="rect">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sp>
            <p:nvSpPr>
              <p:cNvPr id="76" name="等腰三角形 75"/>
              <p:cNvSpPr/>
              <p:nvPr/>
            </p:nvSpPr>
            <p:spPr>
              <a:xfrm rot="16200000">
                <a:off x="4172088" y="3347334"/>
                <a:ext cx="667431" cy="16493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cxnSp>
            <p:nvCxnSpPr>
              <p:cNvPr id="77" name="直接连接符 76"/>
              <p:cNvCxnSpPr>
                <a:stCxn id="76" idx="0"/>
                <a:endCxn id="75" idx="1"/>
              </p:cNvCxnSpPr>
              <p:nvPr/>
            </p:nvCxnSpPr>
            <p:spPr>
              <a:xfrm flipH="1">
                <a:off x="4294475" y="3429803"/>
                <a:ext cx="1288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88273" y="3469531"/>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588273" y="3314591"/>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588273" y="3394047"/>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588273" y="3235135"/>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588273" y="3548987"/>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593425" y="3628443"/>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588273" y="3703925"/>
                <a:ext cx="2164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88273" y="3155679"/>
                <a:ext cx="221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Rectangle 90"/>
            <p:cNvSpPr>
              <a:spLocks noChangeArrowheads="1"/>
            </p:cNvSpPr>
            <p:nvPr/>
          </p:nvSpPr>
          <p:spPr bwMode="auto">
            <a:xfrm>
              <a:off x="5461200" y="26282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87" name="Line 101"/>
            <p:cNvSpPr>
              <a:spLocks noChangeShapeType="1"/>
            </p:cNvSpPr>
            <p:nvPr/>
          </p:nvSpPr>
          <p:spPr bwMode="auto">
            <a:xfrm flipH="1">
              <a:off x="4695015" y="2695817"/>
              <a:ext cx="492488"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88" name="Line 96"/>
            <p:cNvSpPr>
              <a:spLocks noChangeShapeType="1"/>
            </p:cNvSpPr>
            <p:nvPr/>
          </p:nvSpPr>
          <p:spPr bwMode="auto">
            <a:xfrm flipH="1">
              <a:off x="5271245" y="2693348"/>
              <a:ext cx="10944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89" name="Freeform 114"/>
            <p:cNvSpPr>
              <a:spLocks/>
            </p:cNvSpPr>
            <p:nvPr/>
          </p:nvSpPr>
          <p:spPr bwMode="auto">
            <a:xfrm>
              <a:off x="5533592"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0" name="Line 96"/>
            <p:cNvSpPr>
              <a:spLocks noChangeShapeType="1"/>
            </p:cNvSpPr>
            <p:nvPr/>
          </p:nvSpPr>
          <p:spPr bwMode="auto">
            <a:xfrm flipH="1">
              <a:off x="5628566" y="2695817"/>
              <a:ext cx="16416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1" name="Rectangle 90"/>
            <p:cNvSpPr>
              <a:spLocks noChangeArrowheads="1"/>
            </p:cNvSpPr>
            <p:nvPr/>
          </p:nvSpPr>
          <p:spPr bwMode="auto">
            <a:xfrm>
              <a:off x="6289424" y="2628283"/>
              <a:ext cx="79631" cy="1333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92" name="Freeform 114"/>
            <p:cNvSpPr>
              <a:spLocks/>
            </p:cNvSpPr>
            <p:nvPr/>
          </p:nvSpPr>
          <p:spPr bwMode="auto">
            <a:xfrm>
              <a:off x="6361823"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3" name="Freeform 112"/>
            <p:cNvSpPr>
              <a:spLocks/>
            </p:cNvSpPr>
            <p:nvPr/>
          </p:nvSpPr>
          <p:spPr bwMode="auto">
            <a:xfrm>
              <a:off x="6194450"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4" name="Oval 117"/>
            <p:cNvSpPr>
              <a:spLocks noChangeArrowheads="1"/>
            </p:cNvSpPr>
            <p:nvPr/>
          </p:nvSpPr>
          <p:spPr bwMode="auto">
            <a:xfrm>
              <a:off x="6546946" y="2628283"/>
              <a:ext cx="118240" cy="120962"/>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95" name="Line 96"/>
            <p:cNvSpPr>
              <a:spLocks noChangeShapeType="1"/>
            </p:cNvSpPr>
            <p:nvPr/>
          </p:nvSpPr>
          <p:spPr bwMode="auto">
            <a:xfrm flipH="1">
              <a:off x="6037422" y="2695817"/>
              <a:ext cx="164162"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6" name="Line 96"/>
            <p:cNvSpPr>
              <a:spLocks noChangeShapeType="1"/>
            </p:cNvSpPr>
            <p:nvPr/>
          </p:nvSpPr>
          <p:spPr bwMode="auto">
            <a:xfrm flipH="1">
              <a:off x="6460759" y="2688410"/>
              <a:ext cx="109441" cy="2469"/>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7" name="Freeform 112"/>
            <p:cNvSpPr>
              <a:spLocks/>
            </p:cNvSpPr>
            <p:nvPr/>
          </p:nvSpPr>
          <p:spPr bwMode="auto">
            <a:xfrm>
              <a:off x="5716300"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8" name="Freeform 114"/>
            <p:cNvSpPr>
              <a:spLocks/>
            </p:cNvSpPr>
            <p:nvPr/>
          </p:nvSpPr>
          <p:spPr bwMode="auto">
            <a:xfrm>
              <a:off x="6037422" y="2628283"/>
              <a:ext cx="91696" cy="125900"/>
            </a:xfrm>
            <a:custGeom>
              <a:avLst/>
              <a:gdLst>
                <a:gd name="T0" fmla="*/ 2147483646 w 38"/>
                <a:gd name="T1" fmla="*/ 2147483646 h 51"/>
                <a:gd name="T2" fmla="*/ 0 w 38"/>
                <a:gd name="T3" fmla="*/ 2147483646 h 51"/>
                <a:gd name="T4" fmla="*/ 2147483646 w 38"/>
                <a:gd name="T5" fmla="*/ 0 h 51"/>
                <a:gd name="T6" fmla="*/ 2147483646 w 38"/>
                <a:gd name="T7" fmla="*/ 2147483646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37" y="51"/>
                  </a:moveTo>
                  <a:lnTo>
                    <a:pt x="0" y="24"/>
                  </a:lnTo>
                  <a:lnTo>
                    <a:pt x="38" y="0"/>
                  </a:lnTo>
                  <a:lnTo>
                    <a:pt x="37" y="51"/>
                  </a:lnTo>
                  <a:close/>
                </a:path>
              </a:pathLst>
            </a:custGeom>
            <a:solidFill>
              <a:srgbClr val="FFFFFF"/>
            </a:solidFill>
            <a:ln w="3175">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99" name="Freeform 112"/>
            <p:cNvSpPr>
              <a:spLocks/>
            </p:cNvSpPr>
            <p:nvPr/>
          </p:nvSpPr>
          <p:spPr bwMode="auto">
            <a:xfrm>
              <a:off x="9116612"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0" name="Freeform 112"/>
            <p:cNvSpPr>
              <a:spLocks/>
            </p:cNvSpPr>
            <p:nvPr/>
          </p:nvSpPr>
          <p:spPr bwMode="auto">
            <a:xfrm>
              <a:off x="8503328" y="2628283"/>
              <a:ext cx="91696" cy="125900"/>
            </a:xfrm>
            <a:custGeom>
              <a:avLst/>
              <a:gdLst>
                <a:gd name="T0" fmla="*/ 0 w 38"/>
                <a:gd name="T1" fmla="*/ 0 h 51"/>
                <a:gd name="T2" fmla="*/ 2147483646 w 38"/>
                <a:gd name="T3" fmla="*/ 2147483646 h 51"/>
                <a:gd name="T4" fmla="*/ 0 w 38"/>
                <a:gd name="T5" fmla="*/ 2147483646 h 51"/>
                <a:gd name="T6" fmla="*/ 0 w 38"/>
                <a:gd name="T7" fmla="*/ 0 h 51"/>
                <a:gd name="T8" fmla="*/ 0 60000 65536"/>
                <a:gd name="T9" fmla="*/ 0 60000 65536"/>
                <a:gd name="T10" fmla="*/ 0 60000 65536"/>
                <a:gd name="T11" fmla="*/ 0 60000 65536"/>
                <a:gd name="T12" fmla="*/ 0 w 38"/>
                <a:gd name="T13" fmla="*/ 0 h 51"/>
                <a:gd name="T14" fmla="*/ 38 w 38"/>
                <a:gd name="T15" fmla="*/ 51 h 51"/>
              </a:gdLst>
              <a:ahLst/>
              <a:cxnLst>
                <a:cxn ang="T8">
                  <a:pos x="T0" y="T1"/>
                </a:cxn>
                <a:cxn ang="T9">
                  <a:pos x="T2" y="T3"/>
                </a:cxn>
                <a:cxn ang="T10">
                  <a:pos x="T4" y="T5"/>
                </a:cxn>
                <a:cxn ang="T11">
                  <a:pos x="T6" y="T7"/>
                </a:cxn>
              </a:cxnLst>
              <a:rect l="T12" t="T13" r="T14" b="T15"/>
              <a:pathLst>
                <a:path w="38" h="51">
                  <a:moveTo>
                    <a:pt x="0" y="0"/>
                  </a:moveTo>
                  <a:lnTo>
                    <a:pt x="38" y="27"/>
                  </a:lnTo>
                  <a:lnTo>
                    <a:pt x="0" y="51"/>
                  </a:lnTo>
                  <a:lnTo>
                    <a:pt x="0" y="0"/>
                  </a:lnTo>
                  <a:close/>
                </a:path>
              </a:pathLst>
            </a:custGeom>
            <a:solidFill>
              <a:srgbClr val="FFFFFF"/>
            </a:solidFill>
            <a:ln w="6350">
              <a:solidFill>
                <a:schemeClr val="tx1"/>
              </a:solidFill>
              <a:round/>
              <a:headEnd/>
              <a:tailEnd/>
            </a:ln>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1" name="Freeform 41"/>
            <p:cNvSpPr>
              <a:spLocks/>
            </p:cNvSpPr>
            <p:nvPr/>
          </p:nvSpPr>
          <p:spPr bwMode="auto">
            <a:xfrm>
              <a:off x="8426800" y="3751893"/>
              <a:ext cx="94474"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2" name="Freeform 42"/>
            <p:cNvSpPr>
              <a:spLocks/>
            </p:cNvSpPr>
            <p:nvPr/>
          </p:nvSpPr>
          <p:spPr bwMode="auto">
            <a:xfrm>
              <a:off x="8431409" y="3751893"/>
              <a:ext cx="94474"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3" name="Freeform 43"/>
            <p:cNvSpPr>
              <a:spLocks/>
            </p:cNvSpPr>
            <p:nvPr/>
          </p:nvSpPr>
          <p:spPr bwMode="auto">
            <a:xfrm>
              <a:off x="5168987" y="3750893"/>
              <a:ext cx="92277" cy="76060"/>
            </a:xfrm>
            <a:custGeom>
              <a:avLst/>
              <a:gdLst>
                <a:gd name="T0" fmla="*/ 0 w 42"/>
                <a:gd name="T1" fmla="*/ 0 h 38"/>
                <a:gd name="T2" fmla="*/ 0 w 42"/>
                <a:gd name="T3" fmla="*/ 2147483646 h 38"/>
                <a:gd name="T4" fmla="*/ 2147483646 w 42"/>
                <a:gd name="T5" fmla="*/ 2147483646 h 38"/>
                <a:gd name="T6" fmla="*/ 2147483646 w 42"/>
                <a:gd name="T7" fmla="*/ 0 h 38"/>
                <a:gd name="T8" fmla="*/ 0 w 42"/>
                <a:gd name="T9" fmla="*/ 0 h 38"/>
                <a:gd name="T10" fmla="*/ 0 w 42"/>
                <a:gd name="T11" fmla="*/ 0 h 38"/>
                <a:gd name="T12" fmla="*/ 0 60000 65536"/>
                <a:gd name="T13" fmla="*/ 0 60000 65536"/>
                <a:gd name="T14" fmla="*/ 0 60000 65536"/>
                <a:gd name="T15" fmla="*/ 0 60000 65536"/>
                <a:gd name="T16" fmla="*/ 0 60000 65536"/>
                <a:gd name="T17" fmla="*/ 0 60000 65536"/>
                <a:gd name="T18" fmla="*/ 0 w 42"/>
                <a:gd name="T19" fmla="*/ 0 h 38"/>
                <a:gd name="T20" fmla="*/ 42 w 42"/>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2" h="38">
                  <a:moveTo>
                    <a:pt x="0" y="0"/>
                  </a:moveTo>
                  <a:lnTo>
                    <a:pt x="0" y="38"/>
                  </a:lnTo>
                  <a:lnTo>
                    <a:pt x="42" y="38"/>
                  </a:lnTo>
                  <a:lnTo>
                    <a:pt x="42" y="0"/>
                  </a:ln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4" name="Freeform 44"/>
            <p:cNvSpPr>
              <a:spLocks/>
            </p:cNvSpPr>
            <p:nvPr/>
          </p:nvSpPr>
          <p:spPr bwMode="auto">
            <a:xfrm>
              <a:off x="5168987" y="3751894"/>
              <a:ext cx="92277" cy="74058"/>
            </a:xfrm>
            <a:custGeom>
              <a:avLst/>
              <a:gdLst>
                <a:gd name="T0" fmla="*/ 0 w 42"/>
                <a:gd name="T1" fmla="*/ 2147483646 h 37"/>
                <a:gd name="T2" fmla="*/ 2147483646 w 42"/>
                <a:gd name="T3" fmla="*/ 2147483646 h 37"/>
                <a:gd name="T4" fmla="*/ 2147483646 w 42"/>
                <a:gd name="T5" fmla="*/ 0 h 37"/>
                <a:gd name="T6" fmla="*/ 0 w 42"/>
                <a:gd name="T7" fmla="*/ 0 h 37"/>
                <a:gd name="T8" fmla="*/ 0 w 42"/>
                <a:gd name="T9" fmla="*/ 2147483646 h 37"/>
                <a:gd name="T10" fmla="*/ 0 w 42"/>
                <a:gd name="T11" fmla="*/ 2147483646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37"/>
                  </a:moveTo>
                  <a:lnTo>
                    <a:pt x="42" y="37"/>
                  </a:lnTo>
                  <a:lnTo>
                    <a:pt x="42" y="0"/>
                  </a:lnTo>
                  <a:lnTo>
                    <a:pt x="0" y="0"/>
                  </a:lnTo>
                  <a:lnTo>
                    <a:pt x="0" y="37"/>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5" name="Freeform 45"/>
            <p:cNvSpPr>
              <a:spLocks/>
            </p:cNvSpPr>
            <p:nvPr/>
          </p:nvSpPr>
          <p:spPr bwMode="auto">
            <a:xfrm>
              <a:off x="6328836" y="3750893"/>
              <a:ext cx="94474" cy="76060"/>
            </a:xfrm>
            <a:custGeom>
              <a:avLst/>
              <a:gdLst>
                <a:gd name="T0" fmla="*/ 0 w 43"/>
                <a:gd name="T1" fmla="*/ 0 h 38"/>
                <a:gd name="T2" fmla="*/ 0 w 43"/>
                <a:gd name="T3" fmla="*/ 2147483646 h 38"/>
                <a:gd name="T4" fmla="*/ 2147483646 w 43"/>
                <a:gd name="T5" fmla="*/ 2147483646 h 38"/>
                <a:gd name="T6" fmla="*/ 2147483646 w 43"/>
                <a:gd name="T7" fmla="*/ 0 h 38"/>
                <a:gd name="T8" fmla="*/ 0 w 43"/>
                <a:gd name="T9" fmla="*/ 0 h 38"/>
                <a:gd name="T10" fmla="*/ 0 w 43"/>
                <a:gd name="T11" fmla="*/ 0 h 38"/>
                <a:gd name="T12" fmla="*/ 0 60000 65536"/>
                <a:gd name="T13" fmla="*/ 0 60000 65536"/>
                <a:gd name="T14" fmla="*/ 0 60000 65536"/>
                <a:gd name="T15" fmla="*/ 0 60000 65536"/>
                <a:gd name="T16" fmla="*/ 0 60000 65536"/>
                <a:gd name="T17" fmla="*/ 0 60000 65536"/>
                <a:gd name="T18" fmla="*/ 0 w 43"/>
                <a:gd name="T19" fmla="*/ 0 h 38"/>
                <a:gd name="T20" fmla="*/ 43 w 4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3" h="38">
                  <a:moveTo>
                    <a:pt x="0" y="0"/>
                  </a:moveTo>
                  <a:lnTo>
                    <a:pt x="0" y="38"/>
                  </a:lnTo>
                  <a:lnTo>
                    <a:pt x="43" y="38"/>
                  </a:lnTo>
                  <a:lnTo>
                    <a:pt x="43" y="0"/>
                  </a:lnTo>
                  <a:lnTo>
                    <a:pt x="0" y="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6" name="Freeform 46"/>
            <p:cNvSpPr>
              <a:spLocks/>
            </p:cNvSpPr>
            <p:nvPr/>
          </p:nvSpPr>
          <p:spPr bwMode="auto">
            <a:xfrm>
              <a:off x="6328836" y="3750893"/>
              <a:ext cx="94474" cy="76060"/>
            </a:xfrm>
            <a:custGeom>
              <a:avLst/>
              <a:gdLst>
                <a:gd name="T0" fmla="*/ 0 w 43"/>
                <a:gd name="T1" fmla="*/ 0 h 38"/>
                <a:gd name="T2" fmla="*/ 0 w 43"/>
                <a:gd name="T3" fmla="*/ 2147483646 h 38"/>
                <a:gd name="T4" fmla="*/ 2147483646 w 43"/>
                <a:gd name="T5" fmla="*/ 2147483646 h 38"/>
                <a:gd name="T6" fmla="*/ 2147483646 w 43"/>
                <a:gd name="T7" fmla="*/ 0 h 38"/>
                <a:gd name="T8" fmla="*/ 0 w 43"/>
                <a:gd name="T9" fmla="*/ 0 h 38"/>
                <a:gd name="T10" fmla="*/ 0 w 43"/>
                <a:gd name="T11" fmla="*/ 0 h 38"/>
                <a:gd name="T12" fmla="*/ 0 60000 65536"/>
                <a:gd name="T13" fmla="*/ 0 60000 65536"/>
                <a:gd name="T14" fmla="*/ 0 60000 65536"/>
                <a:gd name="T15" fmla="*/ 0 60000 65536"/>
                <a:gd name="T16" fmla="*/ 0 60000 65536"/>
                <a:gd name="T17" fmla="*/ 0 60000 65536"/>
                <a:gd name="T18" fmla="*/ 0 w 43"/>
                <a:gd name="T19" fmla="*/ 0 h 38"/>
                <a:gd name="T20" fmla="*/ 43 w 4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3" h="38">
                  <a:moveTo>
                    <a:pt x="0" y="0"/>
                  </a:moveTo>
                  <a:lnTo>
                    <a:pt x="0" y="38"/>
                  </a:lnTo>
                  <a:lnTo>
                    <a:pt x="43" y="38"/>
                  </a:lnTo>
                  <a:lnTo>
                    <a:pt x="43" y="0"/>
                  </a:lnTo>
                  <a:lnTo>
                    <a:pt x="0"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07" name="Rectangle 47"/>
            <p:cNvSpPr>
              <a:spLocks noChangeArrowheads="1"/>
            </p:cNvSpPr>
            <p:nvPr/>
          </p:nvSpPr>
          <p:spPr bwMode="auto">
            <a:xfrm>
              <a:off x="5338160" y="3695564"/>
              <a:ext cx="587709"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Closure</a:t>
              </a:r>
            </a:p>
          </p:txBody>
        </p:sp>
        <p:sp>
          <p:nvSpPr>
            <p:cNvPr id="108" name="Rectangle 48"/>
            <p:cNvSpPr>
              <a:spLocks noChangeArrowheads="1"/>
            </p:cNvSpPr>
            <p:nvPr/>
          </p:nvSpPr>
          <p:spPr bwMode="auto">
            <a:xfrm>
              <a:off x="6517783" y="3695564"/>
              <a:ext cx="3156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FDT</a:t>
              </a:r>
            </a:p>
          </p:txBody>
        </p:sp>
        <p:sp>
          <p:nvSpPr>
            <p:cNvPr id="109" name="Rectangle 49"/>
            <p:cNvSpPr>
              <a:spLocks noChangeArrowheads="1"/>
            </p:cNvSpPr>
            <p:nvPr/>
          </p:nvSpPr>
          <p:spPr bwMode="auto">
            <a:xfrm>
              <a:off x="8637932" y="3695564"/>
              <a:ext cx="39802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ONU</a:t>
              </a:r>
            </a:p>
          </p:txBody>
        </p:sp>
        <p:sp>
          <p:nvSpPr>
            <p:cNvPr id="110" name="Freeform 50"/>
            <p:cNvSpPr>
              <a:spLocks/>
            </p:cNvSpPr>
            <p:nvPr/>
          </p:nvSpPr>
          <p:spPr bwMode="auto">
            <a:xfrm>
              <a:off x="7081067" y="3751894"/>
              <a:ext cx="94473"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1" name="Freeform 51"/>
            <p:cNvSpPr>
              <a:spLocks/>
            </p:cNvSpPr>
            <p:nvPr/>
          </p:nvSpPr>
          <p:spPr bwMode="auto">
            <a:xfrm>
              <a:off x="7081067" y="3751894"/>
              <a:ext cx="94473"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2" name="Freeform 52"/>
            <p:cNvSpPr>
              <a:spLocks/>
            </p:cNvSpPr>
            <p:nvPr/>
          </p:nvSpPr>
          <p:spPr bwMode="auto">
            <a:xfrm>
              <a:off x="7820756" y="3751894"/>
              <a:ext cx="94474"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3" name="Freeform 53"/>
            <p:cNvSpPr>
              <a:spLocks/>
            </p:cNvSpPr>
            <p:nvPr/>
          </p:nvSpPr>
          <p:spPr bwMode="auto">
            <a:xfrm>
              <a:off x="7821661" y="3751894"/>
              <a:ext cx="94474" cy="74058"/>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4" name="Rectangle 54"/>
            <p:cNvSpPr>
              <a:spLocks noChangeArrowheads="1"/>
            </p:cNvSpPr>
            <p:nvPr/>
          </p:nvSpPr>
          <p:spPr bwMode="auto">
            <a:xfrm>
              <a:off x="7278802" y="3695564"/>
              <a:ext cx="303184"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FAT</a:t>
              </a:r>
            </a:p>
          </p:txBody>
        </p:sp>
        <p:sp>
          <p:nvSpPr>
            <p:cNvPr id="115" name="Rectangle 55"/>
            <p:cNvSpPr>
              <a:spLocks noChangeArrowheads="1"/>
            </p:cNvSpPr>
            <p:nvPr/>
          </p:nvSpPr>
          <p:spPr bwMode="auto">
            <a:xfrm>
              <a:off x="7993032" y="3695564"/>
              <a:ext cx="20212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TB</a:t>
              </a:r>
            </a:p>
          </p:txBody>
        </p:sp>
        <p:sp>
          <p:nvSpPr>
            <p:cNvPr id="116" name="Freeform 56"/>
            <p:cNvSpPr>
              <a:spLocks/>
            </p:cNvSpPr>
            <p:nvPr/>
          </p:nvSpPr>
          <p:spPr bwMode="auto">
            <a:xfrm>
              <a:off x="4371180" y="3751893"/>
              <a:ext cx="94473"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7" name="Freeform 57"/>
            <p:cNvSpPr>
              <a:spLocks/>
            </p:cNvSpPr>
            <p:nvPr/>
          </p:nvSpPr>
          <p:spPr bwMode="auto">
            <a:xfrm>
              <a:off x="4371180" y="3751893"/>
              <a:ext cx="94473" cy="74060"/>
            </a:xfrm>
            <a:custGeom>
              <a:avLst/>
              <a:gdLst>
                <a:gd name="T0" fmla="*/ 0 w 43"/>
                <a:gd name="T1" fmla="*/ 0 h 37"/>
                <a:gd name="T2" fmla="*/ 0 w 43"/>
                <a:gd name="T3" fmla="*/ 2147483646 h 37"/>
                <a:gd name="T4" fmla="*/ 2147483646 w 43"/>
                <a:gd name="T5" fmla="*/ 2147483646 h 37"/>
                <a:gd name="T6" fmla="*/ 2147483646 w 43"/>
                <a:gd name="T7" fmla="*/ 0 h 37"/>
                <a:gd name="T8" fmla="*/ 0 w 43"/>
                <a:gd name="T9" fmla="*/ 0 h 37"/>
                <a:gd name="T10" fmla="*/ 0 w 43"/>
                <a:gd name="T11" fmla="*/ 0 h 37"/>
                <a:gd name="T12" fmla="*/ 0 60000 65536"/>
                <a:gd name="T13" fmla="*/ 0 60000 65536"/>
                <a:gd name="T14" fmla="*/ 0 60000 65536"/>
                <a:gd name="T15" fmla="*/ 0 60000 65536"/>
                <a:gd name="T16" fmla="*/ 0 60000 65536"/>
                <a:gd name="T17" fmla="*/ 0 60000 65536"/>
                <a:gd name="T18" fmla="*/ 0 w 43"/>
                <a:gd name="T19" fmla="*/ 0 h 37"/>
                <a:gd name="T20" fmla="*/ 43 w 4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3" h="37">
                  <a:moveTo>
                    <a:pt x="0" y="0"/>
                  </a:moveTo>
                  <a:lnTo>
                    <a:pt x="0" y="37"/>
                  </a:lnTo>
                  <a:lnTo>
                    <a:pt x="43" y="37"/>
                  </a:lnTo>
                  <a:lnTo>
                    <a:pt x="43" y="0"/>
                  </a:lnTo>
                  <a:lnTo>
                    <a:pt x="0" y="0"/>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8" name="Freeform 58"/>
            <p:cNvSpPr>
              <a:spLocks/>
            </p:cNvSpPr>
            <p:nvPr/>
          </p:nvSpPr>
          <p:spPr bwMode="auto">
            <a:xfrm>
              <a:off x="3664202" y="3751893"/>
              <a:ext cx="92277" cy="74060"/>
            </a:xfrm>
            <a:custGeom>
              <a:avLst/>
              <a:gdLst>
                <a:gd name="T0" fmla="*/ 0 w 42"/>
                <a:gd name="T1" fmla="*/ 0 h 37"/>
                <a:gd name="T2" fmla="*/ 0 w 42"/>
                <a:gd name="T3" fmla="*/ 2147483646 h 37"/>
                <a:gd name="T4" fmla="*/ 2147483646 w 42"/>
                <a:gd name="T5" fmla="*/ 2147483646 h 37"/>
                <a:gd name="T6" fmla="*/ 2147483646 w 42"/>
                <a:gd name="T7" fmla="*/ 0 h 37"/>
                <a:gd name="T8" fmla="*/ 0 w 42"/>
                <a:gd name="T9" fmla="*/ 0 h 37"/>
                <a:gd name="T10" fmla="*/ 0 w 42"/>
                <a:gd name="T11" fmla="*/ 0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0"/>
                  </a:moveTo>
                  <a:lnTo>
                    <a:pt x="0" y="37"/>
                  </a:lnTo>
                  <a:lnTo>
                    <a:pt x="42" y="37"/>
                  </a:lnTo>
                  <a:lnTo>
                    <a:pt x="42" y="0"/>
                  </a:lnTo>
                  <a:lnTo>
                    <a:pt x="0"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19" name="Freeform 59"/>
            <p:cNvSpPr>
              <a:spLocks/>
            </p:cNvSpPr>
            <p:nvPr/>
          </p:nvSpPr>
          <p:spPr bwMode="auto">
            <a:xfrm>
              <a:off x="3664202" y="3751893"/>
              <a:ext cx="92277" cy="74060"/>
            </a:xfrm>
            <a:custGeom>
              <a:avLst/>
              <a:gdLst>
                <a:gd name="T0" fmla="*/ 0 w 42"/>
                <a:gd name="T1" fmla="*/ 0 h 37"/>
                <a:gd name="T2" fmla="*/ 0 w 42"/>
                <a:gd name="T3" fmla="*/ 2147483646 h 37"/>
                <a:gd name="T4" fmla="*/ 2147483646 w 42"/>
                <a:gd name="T5" fmla="*/ 2147483646 h 37"/>
                <a:gd name="T6" fmla="*/ 2147483646 w 42"/>
                <a:gd name="T7" fmla="*/ 0 h 37"/>
                <a:gd name="T8" fmla="*/ 0 w 42"/>
                <a:gd name="T9" fmla="*/ 0 h 37"/>
                <a:gd name="T10" fmla="*/ 0 w 42"/>
                <a:gd name="T11" fmla="*/ 0 h 37"/>
                <a:gd name="T12" fmla="*/ 0 60000 65536"/>
                <a:gd name="T13" fmla="*/ 0 60000 65536"/>
                <a:gd name="T14" fmla="*/ 0 60000 65536"/>
                <a:gd name="T15" fmla="*/ 0 60000 65536"/>
                <a:gd name="T16" fmla="*/ 0 60000 65536"/>
                <a:gd name="T17" fmla="*/ 0 60000 65536"/>
                <a:gd name="T18" fmla="*/ 0 w 42"/>
                <a:gd name="T19" fmla="*/ 0 h 37"/>
                <a:gd name="T20" fmla="*/ 42 w 4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2" h="37">
                  <a:moveTo>
                    <a:pt x="0" y="0"/>
                  </a:moveTo>
                  <a:lnTo>
                    <a:pt x="0" y="37"/>
                  </a:lnTo>
                  <a:lnTo>
                    <a:pt x="42" y="37"/>
                  </a:lnTo>
                  <a:lnTo>
                    <a:pt x="42" y="0"/>
                  </a:lnTo>
                  <a:lnTo>
                    <a:pt x="0" y="0"/>
                  </a:ln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20" name="Rectangle 60"/>
            <p:cNvSpPr>
              <a:spLocks noChangeArrowheads="1"/>
            </p:cNvSpPr>
            <p:nvPr/>
          </p:nvSpPr>
          <p:spPr bwMode="auto">
            <a:xfrm>
              <a:off x="3833376" y="3695564"/>
              <a:ext cx="32339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121" name="Rectangle 61"/>
            <p:cNvSpPr>
              <a:spLocks noChangeArrowheads="1"/>
            </p:cNvSpPr>
            <p:nvPr/>
          </p:nvSpPr>
          <p:spPr bwMode="auto">
            <a:xfrm>
              <a:off x="2847038" y="3695564"/>
              <a:ext cx="572161"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Legend</a:t>
              </a:r>
            </a:p>
          </p:txBody>
        </p:sp>
        <p:sp>
          <p:nvSpPr>
            <p:cNvPr id="122" name="Rectangle 65"/>
            <p:cNvSpPr>
              <a:spLocks noChangeArrowheads="1"/>
            </p:cNvSpPr>
            <p:nvPr/>
          </p:nvSpPr>
          <p:spPr bwMode="auto">
            <a:xfrm>
              <a:off x="4520579" y="3695564"/>
              <a:ext cx="35449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ODF</a:t>
              </a:r>
            </a:p>
          </p:txBody>
        </p:sp>
        <p:sp>
          <p:nvSpPr>
            <p:cNvPr id="123" name="Line 311"/>
            <p:cNvSpPr>
              <a:spLocks noChangeShapeType="1"/>
            </p:cNvSpPr>
            <p:nvPr/>
          </p:nvSpPr>
          <p:spPr bwMode="auto">
            <a:xfrm>
              <a:off x="2701396" y="3657035"/>
              <a:ext cx="6922906" cy="2002"/>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wrap="square">
              <a:noAutofit/>
            </a:bodyPr>
            <a:lstStyle/>
            <a:p>
              <a:pPr fontAlgn="ctr"/>
              <a:endParaRPr lang="en-US" sz="1200" dirty="0">
                <a:latin typeface="Huawei Sans" panose="020C0503030203020204" pitchFamily="34" charset="0"/>
                <a:ea typeface="方正兰亭黑简体" panose="02000000000000000000" pitchFamily="2" charset="-122"/>
              </a:endParaRPr>
            </a:p>
          </p:txBody>
        </p:sp>
        <p:sp>
          <p:nvSpPr>
            <p:cNvPr id="124" name="Rectangle 326"/>
            <p:cNvSpPr>
              <a:spLocks noChangeArrowheads="1"/>
            </p:cNvSpPr>
            <p:nvPr/>
          </p:nvSpPr>
          <p:spPr bwMode="auto">
            <a:xfrm>
              <a:off x="3453139" y="4030109"/>
              <a:ext cx="72503" cy="1060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5" name="Rectangle 327"/>
            <p:cNvSpPr>
              <a:spLocks noChangeArrowheads="1"/>
            </p:cNvSpPr>
            <p:nvPr/>
          </p:nvSpPr>
          <p:spPr bwMode="auto">
            <a:xfrm>
              <a:off x="3454172" y="4030109"/>
              <a:ext cx="72503" cy="10608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6" name="Rectangle 328"/>
            <p:cNvSpPr>
              <a:spLocks noChangeArrowheads="1"/>
            </p:cNvSpPr>
            <p:nvPr/>
          </p:nvSpPr>
          <p:spPr bwMode="auto">
            <a:xfrm>
              <a:off x="3575972" y="3953267"/>
              <a:ext cx="1522136"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err="1">
                  <a:latin typeface="Huawei Sans" panose="020C0503030203020204" pitchFamily="34" charset="0"/>
                </a:rPr>
                <a:t>Conector</a:t>
              </a:r>
              <a:r>
                <a:rPr lang="en-US" sz="1200" dirty="0">
                  <a:latin typeface="Huawei Sans" panose="020C0503030203020204" pitchFamily="34" charset="0"/>
                </a:rPr>
                <a:t> </a:t>
              </a:r>
              <a:r>
                <a:rPr lang="en-US" sz="1200" dirty="0" err="1">
                  <a:latin typeface="Huawei Sans" panose="020C0503030203020204" pitchFamily="34" charset="0"/>
                </a:rPr>
                <a:t>móvel</a:t>
              </a:r>
              <a:endParaRPr lang="en-US" sz="1200" dirty="0">
                <a:latin typeface="Huawei Sans" panose="020C0503030203020204" pitchFamily="34" charset="0"/>
              </a:endParaRPr>
            </a:p>
          </p:txBody>
        </p:sp>
        <p:sp>
          <p:nvSpPr>
            <p:cNvPr id="127" name="Oval 329"/>
            <p:cNvSpPr>
              <a:spLocks noChangeArrowheads="1"/>
            </p:cNvSpPr>
            <p:nvPr/>
          </p:nvSpPr>
          <p:spPr bwMode="auto">
            <a:xfrm>
              <a:off x="5083319" y="4034112"/>
              <a:ext cx="107655" cy="98077"/>
            </a:xfrm>
            <a:prstGeom prst="ellipse">
              <a:avLst/>
            </a:prstGeom>
            <a:solidFill>
              <a:srgbClr val="000000"/>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28" name="Rectangle 331"/>
            <p:cNvSpPr>
              <a:spLocks noChangeArrowheads="1"/>
            </p:cNvSpPr>
            <p:nvPr/>
          </p:nvSpPr>
          <p:spPr bwMode="auto">
            <a:xfrm>
              <a:off x="5248143" y="3965365"/>
              <a:ext cx="61103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err="1">
                  <a:latin typeface="Huawei Sans" panose="020C0503030203020204" pitchFamily="34" charset="0"/>
                  <a:ea typeface="方正兰亭黑简体" panose="02000000000000000000" pitchFamily="2" charset="-122"/>
                </a:rPr>
                <a:t>Emenda</a:t>
              </a:r>
              <a:endParaRPr lang="en-US" sz="1200" dirty="0">
                <a:latin typeface="Huawei Sans" panose="020C0503030203020204" pitchFamily="34" charset="0"/>
                <a:ea typeface="方正兰亭黑简体" panose="02000000000000000000" pitchFamily="2" charset="-122"/>
              </a:endParaRPr>
            </a:p>
          </p:txBody>
        </p:sp>
        <p:sp>
          <p:nvSpPr>
            <p:cNvPr id="129" name="Oval 332"/>
            <p:cNvSpPr>
              <a:spLocks noChangeArrowheads="1"/>
            </p:cNvSpPr>
            <p:nvPr/>
          </p:nvSpPr>
          <p:spPr bwMode="auto">
            <a:xfrm>
              <a:off x="5970270" y="4034112"/>
              <a:ext cx="107657" cy="98077"/>
            </a:xfrm>
            <a:prstGeom prst="ellipse">
              <a:avLst/>
            </a:prstGeom>
            <a:solidFill>
              <a:srgbClr val="FFFFFF"/>
            </a:solidFill>
            <a:ln w="0">
              <a:solidFill>
                <a:srgbClr val="000000"/>
              </a:solidFill>
              <a:round/>
              <a:headEnd/>
              <a:tailEnd/>
            </a:ln>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endParaRPr lang="en-US" altLang="zh-CN" sz="1200" dirty="0">
                <a:latin typeface="Huawei Sans" panose="020C0503030203020204" pitchFamily="34" charset="0"/>
                <a:ea typeface="方正兰亭黑简体" panose="02000000000000000000" pitchFamily="2" charset="-122"/>
              </a:endParaRPr>
            </a:p>
          </p:txBody>
        </p:sp>
        <p:sp>
          <p:nvSpPr>
            <p:cNvPr id="130" name="Rectangle 334"/>
            <p:cNvSpPr>
              <a:spLocks noChangeArrowheads="1"/>
            </p:cNvSpPr>
            <p:nvPr/>
          </p:nvSpPr>
          <p:spPr bwMode="auto">
            <a:xfrm>
              <a:off x="6141641" y="3965365"/>
              <a:ext cx="1043262"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FA </a:t>
              </a:r>
              <a:r>
                <a:rPr lang="en-US" sz="1200" dirty="0" err="1">
                  <a:latin typeface="Huawei Sans" panose="020C0503030203020204" pitchFamily="34" charset="0"/>
                  <a:ea typeface="方正兰亭黑简体" panose="02000000000000000000" pitchFamily="2" charset="-122"/>
                </a:rPr>
                <a:t>conector</a:t>
              </a:r>
              <a:endParaRPr lang="en-US" sz="1200" dirty="0">
                <a:latin typeface="Huawei Sans" panose="020C0503030203020204" pitchFamily="34" charset="0"/>
                <a:ea typeface="方正兰亭黑简体" panose="02000000000000000000" pitchFamily="2" charset="-122"/>
              </a:endParaRPr>
            </a:p>
          </p:txBody>
        </p:sp>
        <p:grpSp>
          <p:nvGrpSpPr>
            <p:cNvPr id="131" name="组合 69"/>
            <p:cNvGrpSpPr>
              <a:grpSpLocks/>
            </p:cNvGrpSpPr>
            <p:nvPr/>
          </p:nvGrpSpPr>
          <p:grpSpPr bwMode="auto">
            <a:xfrm>
              <a:off x="7573501" y="3969060"/>
              <a:ext cx="149400" cy="228180"/>
              <a:chOff x="4295774" y="3095625"/>
              <a:chExt cx="513561" cy="666750"/>
            </a:xfrm>
          </p:grpSpPr>
          <p:sp>
            <p:nvSpPr>
              <p:cNvPr id="132" name="矩形 131"/>
              <p:cNvSpPr/>
              <p:nvPr/>
            </p:nvSpPr>
            <p:spPr>
              <a:xfrm>
                <a:off x="4295774" y="3095632"/>
                <a:ext cx="513561" cy="666743"/>
              </a:xfrm>
              <a:prstGeom prst="rect">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wrap="square"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sp>
            <p:nvSpPr>
              <p:cNvPr id="133" name="等腰三角形 132"/>
              <p:cNvSpPr/>
              <p:nvPr/>
            </p:nvSpPr>
            <p:spPr>
              <a:xfrm rot="16200000">
                <a:off x="4173867" y="3345928"/>
                <a:ext cx="666743" cy="16615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ctr">
                  <a:defRPr/>
                </a:pPr>
                <a:endParaRPr lang="en-US" altLang="zh-CN" sz="1200" dirty="0">
                  <a:latin typeface="Huawei Sans" panose="020C0503030203020204" pitchFamily="34" charset="0"/>
                  <a:ea typeface="方正兰亭黑简体" panose="02000000000000000000" pitchFamily="2" charset="-122"/>
                </a:endParaRPr>
              </a:p>
            </p:txBody>
          </p:sp>
          <p:cxnSp>
            <p:nvCxnSpPr>
              <p:cNvPr id="134" name="直接连接符 133"/>
              <p:cNvCxnSpPr>
                <a:stCxn id="133" idx="0"/>
                <a:endCxn id="132" idx="1"/>
              </p:cNvCxnSpPr>
              <p:nvPr/>
            </p:nvCxnSpPr>
            <p:spPr>
              <a:xfrm flipH="1">
                <a:off x="4295774" y="3429002"/>
                <a:ext cx="1283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4590314" y="3469944"/>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590314" y="331202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590314" y="3393910"/>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590314" y="323599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4590314" y="3545974"/>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4590314" y="3627855"/>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4590314" y="370388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4590314" y="3154119"/>
                <a:ext cx="2190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 name="Rectangle 334"/>
            <p:cNvSpPr>
              <a:spLocks noChangeArrowheads="1"/>
            </p:cNvSpPr>
            <p:nvPr/>
          </p:nvSpPr>
          <p:spPr bwMode="auto">
            <a:xfrm>
              <a:off x="7790309" y="3938456"/>
              <a:ext cx="1173865"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latin typeface="Huawei Sans" panose="020C0503030203020204" pitchFamily="34" charset="0"/>
                  <a:ea typeface="方正兰亭黑简体" panose="02000000000000000000" pitchFamily="2" charset="-122"/>
                </a:rPr>
                <a:t>Splitter </a:t>
              </a:r>
              <a:r>
                <a:rPr lang="en-US" sz="1200" dirty="0" err="1">
                  <a:latin typeface="Huawei Sans" panose="020C0503030203020204" pitchFamily="34" charset="0"/>
                  <a:ea typeface="方正兰亭黑简体" panose="02000000000000000000" pitchFamily="2" charset="-122"/>
                </a:rPr>
                <a:t>ótico</a:t>
              </a:r>
              <a:endParaRPr lang="en-US" sz="1200" dirty="0">
                <a:latin typeface="Huawei Sans" panose="020C0503030203020204" pitchFamily="34" charset="0"/>
                <a:ea typeface="方正兰亭黑简体" panose="02000000000000000000" pitchFamily="2" charset="-122"/>
              </a:endParaRPr>
            </a:p>
          </p:txBody>
        </p:sp>
        <p:cxnSp>
          <p:nvCxnSpPr>
            <p:cNvPr id="144" name="直接连接符 730"/>
            <p:cNvCxnSpPr>
              <a:cxnSpLocks noChangeShapeType="1"/>
            </p:cNvCxnSpPr>
            <p:nvPr/>
          </p:nvCxnSpPr>
          <p:spPr bwMode="auto">
            <a:xfrm>
              <a:off x="4222253" y="2981249"/>
              <a:ext cx="0" cy="58709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5" name="直接连接符 732"/>
            <p:cNvCxnSpPr>
              <a:cxnSpLocks noChangeShapeType="1"/>
            </p:cNvCxnSpPr>
            <p:nvPr/>
          </p:nvCxnSpPr>
          <p:spPr bwMode="auto">
            <a:xfrm>
              <a:off x="5964516" y="2963234"/>
              <a:ext cx="0" cy="60510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6" name="直接连接符 733"/>
            <p:cNvCxnSpPr>
              <a:cxnSpLocks noChangeShapeType="1"/>
            </p:cNvCxnSpPr>
            <p:nvPr/>
          </p:nvCxnSpPr>
          <p:spPr bwMode="auto">
            <a:xfrm>
              <a:off x="7159711" y="2895180"/>
              <a:ext cx="0" cy="68667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7" name="直接连接符 734"/>
            <p:cNvCxnSpPr>
              <a:cxnSpLocks noChangeShapeType="1"/>
            </p:cNvCxnSpPr>
            <p:nvPr/>
          </p:nvCxnSpPr>
          <p:spPr bwMode="auto">
            <a:xfrm>
              <a:off x="8168155" y="2957230"/>
              <a:ext cx="0" cy="6246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8" name="直接箭头连接符 736"/>
            <p:cNvCxnSpPr>
              <a:cxnSpLocks noChangeShapeType="1"/>
            </p:cNvCxnSpPr>
            <p:nvPr/>
          </p:nvCxnSpPr>
          <p:spPr bwMode="auto">
            <a:xfrm>
              <a:off x="4220057" y="3561157"/>
              <a:ext cx="1744459"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49" name="直接箭头连接符 738"/>
            <p:cNvCxnSpPr>
              <a:cxnSpLocks noChangeShapeType="1"/>
            </p:cNvCxnSpPr>
            <p:nvPr/>
          </p:nvCxnSpPr>
          <p:spPr bwMode="auto">
            <a:xfrm>
              <a:off x="5964516" y="3561157"/>
              <a:ext cx="1195195"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50" name="直接箭头连接符 739"/>
            <p:cNvCxnSpPr>
              <a:cxnSpLocks noChangeShapeType="1"/>
            </p:cNvCxnSpPr>
            <p:nvPr/>
          </p:nvCxnSpPr>
          <p:spPr bwMode="auto">
            <a:xfrm>
              <a:off x="7159711" y="3561157"/>
              <a:ext cx="995264"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51" name="TextBox 740"/>
            <p:cNvSpPr txBox="1">
              <a:spLocks noChangeArrowheads="1"/>
            </p:cNvSpPr>
            <p:nvPr/>
          </p:nvSpPr>
          <p:spPr bwMode="auto">
            <a:xfrm>
              <a:off x="4673571" y="3246694"/>
              <a:ext cx="843306"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5 km</a:t>
              </a:r>
              <a:endPar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2" name="TextBox 741"/>
            <p:cNvSpPr txBox="1">
              <a:spLocks noChangeArrowheads="1"/>
            </p:cNvSpPr>
            <p:nvPr/>
          </p:nvSpPr>
          <p:spPr bwMode="auto">
            <a:xfrm>
              <a:off x="6105681" y="3246694"/>
              <a:ext cx="856852"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2 km</a:t>
              </a:r>
            </a:p>
          </p:txBody>
        </p:sp>
        <p:sp>
          <p:nvSpPr>
            <p:cNvPr id="153" name="TextBox 742"/>
            <p:cNvSpPr txBox="1">
              <a:spLocks noChangeArrowheads="1"/>
            </p:cNvSpPr>
            <p:nvPr/>
          </p:nvSpPr>
          <p:spPr bwMode="auto">
            <a:xfrm>
              <a:off x="7289714" y="3246694"/>
              <a:ext cx="1110542" cy="39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0.25 km</a:t>
              </a:r>
              <a:endPar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4" name="Rectangle 71"/>
            <p:cNvSpPr>
              <a:spLocks noChangeArrowheads="1"/>
            </p:cNvSpPr>
            <p:nvPr/>
          </p:nvSpPr>
          <p:spPr bwMode="auto">
            <a:xfrm>
              <a:off x="2891644"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0.3</a:t>
              </a:r>
            </a:p>
          </p:txBody>
        </p:sp>
        <p:sp>
          <p:nvSpPr>
            <p:cNvPr id="155" name="Rectangle 71"/>
            <p:cNvSpPr>
              <a:spLocks noChangeArrowheads="1"/>
            </p:cNvSpPr>
            <p:nvPr/>
          </p:nvSpPr>
          <p:spPr bwMode="auto">
            <a:xfrm>
              <a:off x="3591907" y="2969848"/>
              <a:ext cx="57371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0.6+0.1</a:t>
              </a:r>
            </a:p>
          </p:txBody>
        </p:sp>
        <p:sp>
          <p:nvSpPr>
            <p:cNvPr id="156" name="Rectangle 71"/>
            <p:cNvSpPr>
              <a:spLocks noChangeArrowheads="1"/>
            </p:cNvSpPr>
            <p:nvPr/>
          </p:nvSpPr>
          <p:spPr bwMode="auto">
            <a:xfrm>
              <a:off x="4547828"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sp>
          <p:nvSpPr>
            <p:cNvPr id="157" name="Rectangle 71"/>
            <p:cNvSpPr>
              <a:spLocks noChangeArrowheads="1"/>
            </p:cNvSpPr>
            <p:nvPr/>
          </p:nvSpPr>
          <p:spPr bwMode="auto">
            <a:xfrm>
              <a:off x="5148629" y="2969848"/>
              <a:ext cx="1604578"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0.1+0.6+17+0.6+0.1</a:t>
              </a:r>
            </a:p>
          </p:txBody>
        </p:sp>
        <p:sp>
          <p:nvSpPr>
            <p:cNvPr id="158" name="Rectangle 254"/>
            <p:cNvSpPr>
              <a:spLocks noChangeArrowheads="1"/>
            </p:cNvSpPr>
            <p:nvPr/>
          </p:nvSpPr>
          <p:spPr bwMode="auto">
            <a:xfrm>
              <a:off x="8236423" y="2969848"/>
              <a:ext cx="57371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0.6+0.1</a:t>
              </a:r>
            </a:p>
          </p:txBody>
        </p:sp>
        <p:sp>
          <p:nvSpPr>
            <p:cNvPr id="159" name="Rectangle 254"/>
            <p:cNvSpPr>
              <a:spLocks noChangeArrowheads="1"/>
            </p:cNvSpPr>
            <p:nvPr/>
          </p:nvSpPr>
          <p:spPr bwMode="auto">
            <a:xfrm>
              <a:off x="9135396"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0.3</a:t>
              </a:r>
            </a:p>
          </p:txBody>
        </p:sp>
        <p:sp>
          <p:nvSpPr>
            <p:cNvPr id="160" name="Rectangle 254"/>
            <p:cNvSpPr>
              <a:spLocks noChangeArrowheads="1"/>
            </p:cNvSpPr>
            <p:nvPr/>
          </p:nvSpPr>
          <p:spPr bwMode="auto">
            <a:xfrm>
              <a:off x="7623228" y="2969848"/>
              <a:ext cx="236327" cy="2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fontAlgn="ctr"/>
              <a:r>
                <a:rPr 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rPr>
                <a:t>0.1</a:t>
              </a:r>
            </a:p>
          </p:txBody>
        </p:sp>
        <p:sp>
          <p:nvSpPr>
            <p:cNvPr id="161" name="矩形 160"/>
            <p:cNvSpPr/>
            <p:nvPr/>
          </p:nvSpPr>
          <p:spPr>
            <a:xfrm>
              <a:off x="623392" y="1495107"/>
              <a:ext cx="10945216" cy="452396"/>
            </a:xfrm>
            <a:prstGeom prst="rect">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400" b="1" dirty="0">
                  <a:solidFill>
                    <a:prstClr val="white"/>
                  </a:solidFill>
                  <a:latin typeface="Huawei Sans" panose="020C0503030203020204" pitchFamily="34" charset="0"/>
                </a:rPr>
                <a:t>Métodos e casos de orçamentação da atenuação do link ODN</a:t>
              </a:r>
              <a:endParaRPr lang="en-US" sz="1400" b="1" dirty="0">
                <a:solidFill>
                  <a:prstClr val="white"/>
                </a:solidFill>
                <a:latin typeface="Huawei Sans" panose="020C0503030203020204" pitchFamily="34" charset="0"/>
              </a:endParaRPr>
            </a:p>
          </p:txBody>
        </p:sp>
      </p:grpSp>
      <p:sp>
        <p:nvSpPr>
          <p:cNvPr id="4" name="燕尾形 19">
            <a:extLst>
              <a:ext uri="{FF2B5EF4-FFF2-40B4-BE49-F238E27FC236}">
                <a16:creationId xmlns:a16="http://schemas.microsoft.com/office/drawing/2014/main" id="{06A255EB-2E93-CE2A-E159-8A4DF40EA654}"/>
              </a:ext>
            </a:extLst>
          </p:cNvPr>
          <p:cNvSpPr/>
          <p:nvPr/>
        </p:nvSpPr>
        <p:spPr bwMode="auto">
          <a:xfrm>
            <a:off x="8432824" y="38172"/>
            <a:ext cx="1129821"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DAB50923-50F0-1207-AE12-16847AF56988}"/>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4602E6B2-BCAD-67AC-2782-E5FF8F28C712}"/>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03483F2B-4667-2BC7-86E6-172102FE1B45}"/>
              </a:ext>
            </a:extLst>
          </p:cNvPr>
          <p:cNvSpPr/>
          <p:nvPr/>
        </p:nvSpPr>
        <p:spPr bwMode="auto">
          <a:xfrm>
            <a:off x="7672932"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881284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Componente de detecção de link ODN (1)</a:t>
            </a:r>
            <a:endParaRPr lang="en-US" dirty="0">
              <a:latin typeface="Huawei Sans" panose="020C0503030203020204" pitchFamily="34" charset="0"/>
              <a:cs typeface="Huawei Sans" panose="020C0503030203020204" pitchFamily="34" charset="0"/>
            </a:endParaRPr>
          </a:p>
        </p:txBody>
      </p:sp>
      <p:sp>
        <p:nvSpPr>
          <p:cNvPr id="8" name="TextBox 18"/>
          <p:cNvSpPr txBox="1"/>
          <p:nvPr/>
        </p:nvSpPr>
        <p:spPr>
          <a:xfrm>
            <a:off x="767408" y="2185151"/>
            <a:ext cx="4968552" cy="2254463"/>
          </a:xfrm>
          <a:prstGeom prst="rect">
            <a:avLst/>
          </a:prstGeom>
          <a:noFill/>
        </p:spPr>
        <p:txBody>
          <a:bodyPr wrap="square" rtlCol="0">
            <a:noAutofit/>
          </a:bodyPr>
          <a:lstStyle/>
          <a:p>
            <a:pPr marL="285750" indent="-285750" fontAlgn="ctr">
              <a:lnSpc>
                <a:spcPct val="150000"/>
              </a:lnSpc>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OPM e fonte de luz</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OTDR</a:t>
            </a:r>
          </a:p>
          <a:p>
            <a:pPr marL="285750" indent="-285750" fontAlgn="ctr">
              <a:lnSpc>
                <a:spcPct val="150000"/>
              </a:lnSpc>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Instrumento de reconhecimento de fibras</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Ferramenta de </a:t>
            </a:r>
            <a:r>
              <a:rPr lang="en-US"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limpeza</a:t>
            </a: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conectores</a:t>
            </a: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fibra</a:t>
            </a:r>
            <a:endPar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9" name="TextBox 18"/>
          <p:cNvSpPr txBox="1"/>
          <p:nvPr/>
        </p:nvSpPr>
        <p:spPr>
          <a:xfrm>
            <a:off x="6572637" y="2193122"/>
            <a:ext cx="4950797" cy="1672253"/>
          </a:xfrm>
          <a:prstGeom prst="rect">
            <a:avLst/>
          </a:prstGeom>
          <a:noFill/>
        </p:spPr>
        <p:txBody>
          <a:bodyPr wrap="square" rtlCol="0">
            <a:noAutofit/>
          </a:bodyPr>
          <a:lstStyle/>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OPM for the PON</a:t>
            </a:r>
          </a:p>
          <a:p>
            <a:pPr marL="285750" indent="-285750" fontAlgn="ctr">
              <a:lnSpc>
                <a:spcPct val="150000"/>
              </a:lnSpc>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OTDR ( através do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splitter</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ótico)</a:t>
            </a:r>
          </a:p>
          <a:p>
            <a:pPr marL="285750" indent="-285750" fontAlgn="ctr">
              <a:lnSpc>
                <a:spcPct val="150000"/>
              </a:lnSpc>
              <a:spcBef>
                <a:spcPts val="742"/>
              </a:spcBef>
              <a:spcAft>
                <a:spcPts val="600"/>
              </a:spcAft>
              <a:buSzPct val="50000"/>
              <a:buFont typeface="Wingdings" panose="05000000000000000000" pitchFamily="2" charset="2"/>
              <a:buChar char="l"/>
            </a:pPr>
            <a:r>
              <a:rPr lang="en-US"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Localizador</a:t>
            </a: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de </a:t>
            </a:r>
            <a:r>
              <a:rPr lang="en-US"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falhas</a:t>
            </a:r>
            <a:endPar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0" name="圆角矩形 75"/>
          <p:cNvSpPr/>
          <p:nvPr/>
        </p:nvSpPr>
        <p:spPr>
          <a:xfrm>
            <a:off x="6456040" y="1737935"/>
            <a:ext cx="5067394"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Ferramentas de teste PON </a:t>
            </a:r>
            <a:r>
              <a:rPr lang="en-US" sz="1600" b="1" dirty="0" err="1">
                <a:solidFill>
                  <a:prstClr val="white"/>
                </a:solidFill>
                <a:latin typeface="Huawei Sans" panose="020C0503030203020204" pitchFamily="34" charset="0"/>
                <a:ea typeface="方正兰亭黑简体" panose="02000000000000000000" pitchFamily="2" charset="-122"/>
              </a:rPr>
              <a:t>dedicadas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668565" y="1737935"/>
            <a:ext cx="5067395" cy="39402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Ferramentas de teste </a:t>
            </a:r>
            <a:r>
              <a:rPr lang="en-US" sz="1600" b="1" dirty="0" err="1">
                <a:solidFill>
                  <a:prstClr val="white"/>
                </a:solidFill>
                <a:latin typeface="Huawei Sans" panose="020C0503030203020204" pitchFamily="34" charset="0"/>
                <a:ea typeface="方正兰亭黑简体" panose="02000000000000000000" pitchFamily="2" charset="-122"/>
              </a:rPr>
              <a:t>comuns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2" name="圆角矩形 75"/>
          <p:cNvSpPr/>
          <p:nvPr/>
        </p:nvSpPr>
        <p:spPr>
          <a:xfrm>
            <a:off x="6456040" y="2176737"/>
            <a:ext cx="5067394" cy="254953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668565" y="2176737"/>
            <a:ext cx="5067395" cy="254953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 name="燕尾形 19">
            <a:extLst>
              <a:ext uri="{FF2B5EF4-FFF2-40B4-BE49-F238E27FC236}">
                <a16:creationId xmlns:a16="http://schemas.microsoft.com/office/drawing/2014/main" id="{8EF63B5D-75DC-0CAB-B637-29141E680F24}"/>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4" name="燕尾形 20">
            <a:extLst>
              <a:ext uri="{FF2B5EF4-FFF2-40B4-BE49-F238E27FC236}">
                <a16:creationId xmlns:a16="http://schemas.microsoft.com/office/drawing/2014/main" id="{2F61E49D-2BED-7841-355F-7141864E964F}"/>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5" name="燕尾形 21">
            <a:extLst>
              <a:ext uri="{FF2B5EF4-FFF2-40B4-BE49-F238E27FC236}">
                <a16:creationId xmlns:a16="http://schemas.microsoft.com/office/drawing/2014/main" id="{C9C739D9-1E20-2EE9-063B-C7A1F9414A8B}"/>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6" name="五边形 22">
            <a:extLst>
              <a:ext uri="{FF2B5EF4-FFF2-40B4-BE49-F238E27FC236}">
                <a16:creationId xmlns:a16="http://schemas.microsoft.com/office/drawing/2014/main" id="{F8DF32DA-6B3C-64CF-7E1E-4B88AE198AA9}"/>
              </a:ext>
            </a:extLst>
          </p:cNvPr>
          <p:cNvSpPr/>
          <p:nvPr/>
        </p:nvSpPr>
        <p:spPr bwMode="auto">
          <a:xfrm>
            <a:off x="7663343"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906346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endParaRPr lang="zh-CN" altLang="en-US" dirty="0"/>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Componente de deteção de link ODN (2)</a:t>
            </a:r>
            <a:endParaRPr lang="en-US" dirty="0">
              <a:latin typeface="Huawei Sans" panose="020C0503030203020204" pitchFamily="34" charset="0"/>
              <a:cs typeface="Huawei Sans" panose="020C0503030203020204" pitchFamily="34" charset="0"/>
            </a:endParaRPr>
          </a:p>
        </p:txBody>
      </p:sp>
      <p:grpSp>
        <p:nvGrpSpPr>
          <p:cNvPr id="20" name="组合 19"/>
          <p:cNvGrpSpPr/>
          <p:nvPr/>
        </p:nvGrpSpPr>
        <p:grpSpPr>
          <a:xfrm>
            <a:off x="635861" y="1312618"/>
            <a:ext cx="10945216" cy="4609835"/>
            <a:chOff x="635861" y="912071"/>
            <a:chExt cx="10945216" cy="5001417"/>
          </a:xfrm>
        </p:grpSpPr>
        <p:sp>
          <p:nvSpPr>
            <p:cNvPr id="8" name="圆角矩形 75"/>
            <p:cNvSpPr/>
            <p:nvPr/>
          </p:nvSpPr>
          <p:spPr>
            <a:xfrm>
              <a:off x="635861" y="912072"/>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OPM</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9" name="圆角矩形 75"/>
            <p:cNvSpPr/>
            <p:nvPr/>
          </p:nvSpPr>
          <p:spPr>
            <a:xfrm>
              <a:off x="635861" y="1671615"/>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308269" y="912215"/>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Fonte de luz</a:t>
              </a:r>
              <a:endParaRPr lang="en-US"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4308269" y="1671759"/>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8016681" y="912071"/>
              <a:ext cx="3564396" cy="678768"/>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OTDR (</a:t>
              </a:r>
              <a:r>
                <a:rPr lang="pt-BR" sz="1600" b="1" dirty="0">
                  <a:solidFill>
                    <a:prstClr val="white"/>
                  </a:solidFill>
                  <a:latin typeface="Huawei Sans" panose="020C0503030203020204" pitchFamily="34" charset="0"/>
                  <a:ea typeface="方正兰亭黑简体" panose="02000000000000000000" pitchFamily="2" charset="-122"/>
                </a:rPr>
                <a:t>não através de um </a:t>
              </a:r>
              <a:r>
                <a:rPr lang="pt-BR" sz="1600" b="1" dirty="0" err="1">
                  <a:solidFill>
                    <a:prstClr val="white"/>
                  </a:solidFill>
                  <a:latin typeface="Huawei Sans" panose="020C0503030203020204" pitchFamily="34" charset="0"/>
                  <a:ea typeface="方正兰亭黑简体" panose="02000000000000000000" pitchFamily="2" charset="-122"/>
                </a:rPr>
                <a:t>splitter</a:t>
              </a:r>
              <a:r>
                <a:rPr lang="pt-BR" sz="1600" b="1" dirty="0">
                  <a:solidFill>
                    <a:prstClr val="white"/>
                  </a:solidFill>
                  <a:latin typeface="Huawei Sans" panose="020C0503030203020204" pitchFamily="34" charset="0"/>
                  <a:ea typeface="方正兰亭黑简体" panose="02000000000000000000" pitchFamily="2" charset="-122"/>
                </a:rPr>
                <a:t> ótico</a:t>
              </a:r>
              <a:r>
                <a:rPr lang="en-US" sz="1600" b="1" dirty="0">
                  <a:solidFill>
                    <a:prstClr val="white"/>
                  </a:solidFill>
                  <a:latin typeface="Huawei Sans" panose="020C0503030203020204" pitchFamily="34" charset="0"/>
                  <a:ea typeface="方正兰亭黑简体" panose="02000000000000000000" pitchFamily="2" charset="-122"/>
                </a:rPr>
                <a:t>)</a:t>
              </a:r>
            </a:p>
          </p:txBody>
        </p:sp>
        <p:sp>
          <p:nvSpPr>
            <p:cNvPr id="13" name="圆角矩形 75"/>
            <p:cNvSpPr/>
            <p:nvPr/>
          </p:nvSpPr>
          <p:spPr>
            <a:xfrm>
              <a:off x="8016681" y="1671615"/>
              <a:ext cx="3564396" cy="424172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35861" y="1675025"/>
              <a:ext cx="3528392" cy="15991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A potência ótica absoluta ou a perda relativa da potência ótica que passa através de uma fibra é medida</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5" name="矩形 14"/>
            <p:cNvSpPr/>
            <p:nvPr/>
          </p:nvSpPr>
          <p:spPr>
            <a:xfrm>
              <a:off x="4320738" y="1671760"/>
              <a:ext cx="3528392" cy="1599198"/>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pt-BR" sz="1600" dirty="0">
                  <a:latin typeface="Huawei Sans" panose="020C0503030203020204" pitchFamily="34" charset="0"/>
                  <a:ea typeface="方正兰亭黑简体" panose="02000000000000000000" pitchFamily="2" charset="-122"/>
                  <a:cs typeface="Huawei Sans" panose="020C0503030203020204" pitchFamily="34" charset="0"/>
                </a:rPr>
                <a:t>Uma fonte de luz (fonte de luz estável) é estável em termos de potência ótica de saída, comprimento de onda e largura </a:t>
              </a:r>
              <a:r>
                <a:rPr lang="pt-BR" sz="1600" dirty="0" err="1">
                  <a:latin typeface="Huawei Sans" panose="020C0503030203020204" pitchFamily="34" charset="0"/>
                  <a:ea typeface="方正兰亭黑简体" panose="02000000000000000000" pitchFamily="2" charset="-122"/>
                  <a:cs typeface="Huawei Sans" panose="020C0503030203020204" pitchFamily="34" charset="0"/>
                </a:rPr>
                <a:t>espetral</a:t>
              </a:r>
              <a:r>
                <a:rPr lang="en-US" sz="16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6" name="矩形 15"/>
            <p:cNvSpPr/>
            <p:nvPr/>
          </p:nvSpPr>
          <p:spPr>
            <a:xfrm>
              <a:off x="8016681" y="1675025"/>
              <a:ext cx="3528392" cy="846635"/>
            </a:xfrm>
            <a:prstGeom prst="rect">
              <a:avLst/>
            </a:prstGeom>
          </p:spPr>
          <p:txBody>
            <a:bodyPr wrap="square">
              <a:noAutofit/>
            </a:bodyPr>
            <a:lstStyle/>
            <a:p>
              <a:pPr marL="285750" indent="-285750" fontAlgn="ctr">
                <a:spcBef>
                  <a:spcPts val="742"/>
                </a:spcBef>
                <a:buSzPct val="50000"/>
                <a:buFont typeface="Wingdings" panose="05000000000000000000" pitchFamily="2" charset="2"/>
                <a:buChar char="l"/>
              </a:pPr>
              <a:r>
                <a:rPr lang="en-US" sz="1600" dirty="0">
                  <a:latin typeface="Huawei Sans" panose="020C0503030203020204" pitchFamily="34" charset="0"/>
                  <a:ea typeface="方正兰亭黑简体" panose="02000000000000000000" pitchFamily="2" charset="-122"/>
                  <a:cs typeface="Huawei Sans" panose="020C0503030203020204" pitchFamily="34" charset="0"/>
                </a:rPr>
                <a:t>OTDR: </a:t>
              </a:r>
              <a:r>
                <a:rPr lang="pt-BR" altLang="zh-CN" sz="1600" dirty="0" err="1"/>
                <a:t>refletómetro</a:t>
              </a:r>
              <a:r>
                <a:rPr lang="pt-BR" altLang="zh-CN" sz="1600" dirty="0"/>
                <a:t> ótico no domínio do tempo</a:t>
              </a:r>
              <a:endParaRPr lang="en-US" sz="160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 y="3043675"/>
              <a:ext cx="2609681" cy="2509629"/>
            </a:xfrm>
            <a:prstGeom prst="rect">
              <a:avLst/>
            </a:prstGeom>
            <a:ln>
              <a:noFill/>
            </a:ln>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680" y="3043675"/>
              <a:ext cx="2038507" cy="2509629"/>
            </a:xfrm>
            <a:prstGeom prst="rect">
              <a:avLst/>
            </a:prstGeom>
            <a:ln>
              <a:noFill/>
            </a:ln>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930" y="3043674"/>
              <a:ext cx="1573035" cy="2500051"/>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grpSp>
      <p:sp>
        <p:nvSpPr>
          <p:cNvPr id="3" name="燕尾形 19">
            <a:extLst>
              <a:ext uri="{FF2B5EF4-FFF2-40B4-BE49-F238E27FC236}">
                <a16:creationId xmlns:a16="http://schemas.microsoft.com/office/drawing/2014/main" id="{CA452F93-17BF-4DD1-E478-6F5F5B5D1759}"/>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5" name="燕尾形 20">
            <a:extLst>
              <a:ext uri="{FF2B5EF4-FFF2-40B4-BE49-F238E27FC236}">
                <a16:creationId xmlns:a16="http://schemas.microsoft.com/office/drawing/2014/main" id="{BE7764B7-F663-118F-A88A-52A4C6BF6071}"/>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6" name="燕尾形 21">
            <a:extLst>
              <a:ext uri="{FF2B5EF4-FFF2-40B4-BE49-F238E27FC236}">
                <a16:creationId xmlns:a16="http://schemas.microsoft.com/office/drawing/2014/main" id="{D97CD73E-F5FF-4A3E-B277-692E4BDA43F7}"/>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7" name="五边形 22">
            <a:extLst>
              <a:ext uri="{FF2B5EF4-FFF2-40B4-BE49-F238E27FC236}">
                <a16:creationId xmlns:a16="http://schemas.microsoft.com/office/drawing/2014/main" id="{69BAC9B4-E8C4-8047-256F-4D8C6F6383D6}"/>
              </a:ext>
            </a:extLst>
          </p:cNvPr>
          <p:cNvSpPr/>
          <p:nvPr/>
        </p:nvSpPr>
        <p:spPr bwMode="auto">
          <a:xfrm>
            <a:off x="7663343"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046039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Componente de deteção de links ODN (3)</a:t>
            </a:r>
            <a:endParaRPr lang="en-US" dirty="0">
              <a:latin typeface="Huawei Sans" panose="020C0503030203020204" pitchFamily="34" charset="0"/>
              <a:cs typeface="Huawei Sans" panose="020C0503030203020204" pitchFamily="34" charset="0"/>
            </a:endParaRPr>
          </a:p>
        </p:txBody>
      </p:sp>
      <p:sp>
        <p:nvSpPr>
          <p:cNvPr id="8" name="TextBox 18"/>
          <p:cNvSpPr txBox="1"/>
          <p:nvPr/>
        </p:nvSpPr>
        <p:spPr>
          <a:xfrm>
            <a:off x="668565" y="5045218"/>
            <a:ext cx="4820018" cy="1338828"/>
          </a:xfrm>
          <a:prstGeom prst="rect">
            <a:avLst/>
          </a:prstGeom>
          <a:noFill/>
        </p:spPr>
        <p:txBody>
          <a:bodyPr wrap="square" rtlCol="0">
            <a:noAutofit/>
          </a:bodyPr>
          <a:lstStyle/>
          <a:p>
            <a:pPr marL="285750" indent="-285750" fontAlgn="ctr">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Também pode utilizar o modo "pano sem </a:t>
            </a:r>
            <a:r>
              <a:rPr lang="pt-BR" sz="1600" dirty="0" err="1">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pêlos</a:t>
            </a: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 + álcool anidro", que é mais econômico.</a:t>
            </a:r>
            <a:endPar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9" name="TextBox 18"/>
          <p:cNvSpPr txBox="1"/>
          <p:nvPr/>
        </p:nvSpPr>
        <p:spPr>
          <a:xfrm>
            <a:off x="6456040" y="4686069"/>
            <a:ext cx="4820017" cy="1921039"/>
          </a:xfrm>
          <a:prstGeom prst="rect">
            <a:avLst/>
          </a:prstGeom>
          <a:noFill/>
        </p:spPr>
        <p:txBody>
          <a:bodyPr wrap="square" rtlCol="0">
            <a:noAutofit/>
          </a:bodyPr>
          <a:lstStyle/>
          <a:p>
            <a:pPr marL="285750" indent="-285750" fontAlgn="ctr">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Verifica se existem sinais, direções e energia</a:t>
            </a: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spcBef>
                <a:spcPts val="742"/>
              </a:spcBef>
              <a:spcAft>
                <a:spcPts val="600"/>
              </a:spcAft>
              <a:buSzPct val="50000"/>
              <a:buFont typeface="Wingdings" panose="05000000000000000000" pitchFamily="2" charset="2"/>
              <a:buChar char="l"/>
            </a:pPr>
            <a:r>
              <a:rPr lang="pt-BR"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Procura sequências de fibras sem interromper os serviços</a:t>
            </a:r>
            <a:r>
              <a:rPr lang="en-US" sz="160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0" name="圆角矩形 75"/>
          <p:cNvSpPr/>
          <p:nvPr/>
        </p:nvSpPr>
        <p:spPr>
          <a:xfrm>
            <a:off x="6456040" y="1251526"/>
            <a:ext cx="5067394" cy="388961"/>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Instrumento de reconhecimento de fibras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1" name="圆角矩形 75"/>
          <p:cNvSpPr/>
          <p:nvPr/>
        </p:nvSpPr>
        <p:spPr>
          <a:xfrm>
            <a:off x="668565" y="1251526"/>
            <a:ext cx="5067395" cy="388961"/>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Ferramentas de </a:t>
            </a:r>
            <a:r>
              <a:rPr lang="en-US" sz="1600" b="1" dirty="0" err="1">
                <a:solidFill>
                  <a:prstClr val="white"/>
                </a:solidFill>
                <a:latin typeface="Huawei Sans" panose="020C0503030203020204" pitchFamily="34" charset="0"/>
                <a:ea typeface="方正兰亭黑简体" panose="02000000000000000000" pitchFamily="2" charset="-122"/>
              </a:rPr>
              <a:t>limpeza</a:t>
            </a:r>
            <a:r>
              <a:rPr lang="en-US" sz="1600" b="1" dirty="0">
                <a:solidFill>
                  <a:prstClr val="white"/>
                </a:solidFill>
                <a:latin typeface="Huawei Sans" panose="020C0503030203020204" pitchFamily="34" charset="0"/>
                <a:ea typeface="方正兰亭黑简体" panose="02000000000000000000" pitchFamily="2" charset="-122"/>
              </a:rPr>
              <a:t> de </a:t>
            </a:r>
            <a:r>
              <a:rPr lang="en-US" sz="1600" b="1" dirty="0" err="1">
                <a:solidFill>
                  <a:prstClr val="white"/>
                </a:solidFill>
                <a:latin typeface="Huawei Sans" panose="020C0503030203020204" pitchFamily="34" charset="0"/>
                <a:ea typeface="方正兰亭黑简体" panose="02000000000000000000" pitchFamily="2" charset="-122"/>
              </a:rPr>
              <a:t>fibras</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2" name="圆角矩形 75"/>
          <p:cNvSpPr/>
          <p:nvPr/>
        </p:nvSpPr>
        <p:spPr>
          <a:xfrm>
            <a:off x="6456040" y="1690328"/>
            <a:ext cx="5067394" cy="419236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圆角矩形 75"/>
          <p:cNvSpPr/>
          <p:nvPr/>
        </p:nvSpPr>
        <p:spPr>
          <a:xfrm>
            <a:off x="668565" y="1690328"/>
            <a:ext cx="5067395" cy="419236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00" y="3079872"/>
            <a:ext cx="1512887" cy="1145561"/>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900" y="1928934"/>
            <a:ext cx="1512887" cy="11549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662" y="3117296"/>
            <a:ext cx="1313500" cy="110813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sp>
        <p:nvSpPr>
          <p:cNvPr id="17" name="Text Box 9"/>
          <p:cNvSpPr txBox="1">
            <a:spLocks noChangeArrowheads="1"/>
          </p:cNvSpPr>
          <p:nvPr/>
        </p:nvSpPr>
        <p:spPr bwMode="auto">
          <a:xfrm>
            <a:off x="1539618" y="4321061"/>
            <a:ext cx="1441450"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Ferramenta de </a:t>
            </a:r>
            <a:r>
              <a:rPr lang="en-US" sz="1400" i="0" dirty="0" err="1">
                <a:latin typeface="Huawei Sans" panose="020C0503030203020204" pitchFamily="34" charset="0"/>
                <a:ea typeface="方正兰亭黑简体" panose="02000000000000000000" pitchFamily="2" charset="-122"/>
                <a:cs typeface="Huawei Sans" panose="020C0503030203020204" pitchFamily="34" charset="0"/>
              </a:rPr>
              <a:t>limpeza</a:t>
            </a:r>
            <a:r>
              <a:rPr lang="en-US" sz="1400" i="0" dirty="0">
                <a:latin typeface="Huawei Sans" panose="020C0503030203020204" pitchFamily="34" charset="0"/>
                <a:ea typeface="方正兰亭黑简体" panose="02000000000000000000" pitchFamily="2" charset="-122"/>
                <a:cs typeface="Huawei Sans" panose="020C0503030203020204" pitchFamily="34" charset="0"/>
              </a:rPr>
              <a:t> de </a:t>
            </a:r>
            <a:r>
              <a:rPr lang="en-US" sz="1400" i="0" dirty="0" err="1">
                <a:latin typeface="Huawei Sans" panose="020C0503030203020204" pitchFamily="34" charset="0"/>
                <a:ea typeface="方正兰亭黑简体" panose="02000000000000000000" pitchFamily="2" charset="-122"/>
                <a:cs typeface="Huawei Sans" panose="020C0503030203020204" pitchFamily="34" charset="0"/>
              </a:rPr>
              <a:t>conectores</a:t>
            </a:r>
            <a:r>
              <a:rPr lang="en-US" sz="1400" i="0" dirty="0">
                <a:latin typeface="Huawei Sans" panose="020C0503030203020204" pitchFamily="34" charset="0"/>
                <a:ea typeface="方正兰亭黑简体" panose="02000000000000000000" pitchFamily="2" charset="-122"/>
                <a:cs typeface="Huawei Sans" panose="020C0503030203020204" pitchFamily="34" charset="0"/>
              </a:rPr>
              <a:t> NTT</a:t>
            </a:r>
          </a:p>
        </p:txBody>
      </p:sp>
      <p:sp>
        <p:nvSpPr>
          <p:cNvPr id="18" name="Text Box 10"/>
          <p:cNvSpPr txBox="1">
            <a:spLocks noChangeArrowheads="1"/>
          </p:cNvSpPr>
          <p:nvPr/>
        </p:nvSpPr>
        <p:spPr bwMode="auto">
          <a:xfrm>
            <a:off x="3286968" y="4321061"/>
            <a:ext cx="1512888"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pt-BR" sz="1400" i="0" dirty="0">
                <a:latin typeface="Huawei Sans" panose="020C0503030203020204" pitchFamily="34" charset="0"/>
                <a:ea typeface="方正兰亭黑简体" panose="02000000000000000000" pitchFamily="2" charset="-122"/>
                <a:cs typeface="Huawei Sans" panose="020C0503030203020204" pitchFamily="34" charset="0"/>
              </a:rPr>
              <a:t>Ferramenta de limpeza do adaptador NTT</a:t>
            </a:r>
            <a:endParaRPr lang="en-US" sz="1400" i="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876" y="1928935"/>
            <a:ext cx="1679575" cy="271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 name="燕尾形 19">
            <a:extLst>
              <a:ext uri="{FF2B5EF4-FFF2-40B4-BE49-F238E27FC236}">
                <a16:creationId xmlns:a16="http://schemas.microsoft.com/office/drawing/2014/main" id="{83376A78-8748-80C1-BCFC-408A9EAD691C}"/>
              </a:ext>
            </a:extLst>
          </p:cNvPr>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28" name="燕尾形 20">
            <a:extLst>
              <a:ext uri="{FF2B5EF4-FFF2-40B4-BE49-F238E27FC236}">
                <a16:creationId xmlns:a16="http://schemas.microsoft.com/office/drawing/2014/main" id="{0A95E5EC-183B-7C58-842F-3787CAAC7D62}"/>
              </a:ext>
            </a:extLst>
          </p:cNvPr>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9" name="燕尾形 21">
            <a:extLst>
              <a:ext uri="{FF2B5EF4-FFF2-40B4-BE49-F238E27FC236}">
                <a16:creationId xmlns:a16="http://schemas.microsoft.com/office/drawing/2014/main" id="{7C7046A4-A8F8-E1B4-B8ED-C4E9D2D49461}"/>
              </a:ext>
            </a:extLst>
          </p:cNvPr>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30" name="五边形 22">
            <a:extLst>
              <a:ext uri="{FF2B5EF4-FFF2-40B4-BE49-F238E27FC236}">
                <a16:creationId xmlns:a16="http://schemas.microsoft.com/office/drawing/2014/main" id="{3D208527-02BC-0BA3-3AA9-9A8E28D386CC}"/>
              </a:ext>
            </a:extLst>
          </p:cNvPr>
          <p:cNvSpPr/>
          <p:nvPr/>
        </p:nvSpPr>
        <p:spPr bwMode="auto">
          <a:xfrm>
            <a:off x="7681707"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647557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cs typeface="Huawei Sans" panose="020C0503030203020204" pitchFamily="34" charset="0"/>
              </a:rPr>
              <a:t>Componente de deteção de link ODN (4)</a:t>
            </a:r>
            <a:endParaRPr lang="en-US" dirty="0">
              <a:latin typeface="Huawei Sans" panose="020C0503030203020204" pitchFamily="34" charset="0"/>
              <a:cs typeface="Huawei Sans" panose="020C0503030203020204" pitchFamily="34" charset="0"/>
            </a:endParaRPr>
          </a:p>
        </p:txBody>
      </p:sp>
      <p:sp>
        <p:nvSpPr>
          <p:cNvPr id="8" name="圆角矩形 75"/>
          <p:cNvSpPr/>
          <p:nvPr/>
        </p:nvSpPr>
        <p:spPr>
          <a:xfrm>
            <a:off x="605093" y="1233344"/>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err="1">
                <a:solidFill>
                  <a:prstClr val="white"/>
                </a:solidFill>
                <a:latin typeface="Huawei Sans" panose="020C0503030203020204" pitchFamily="34" charset="0"/>
              </a:rPr>
              <a:t>Medidor</a:t>
            </a:r>
            <a:r>
              <a:rPr lang="en-US" sz="1600" b="1" dirty="0">
                <a:solidFill>
                  <a:prstClr val="white"/>
                </a:solidFill>
                <a:latin typeface="Huawei Sans" panose="020C0503030203020204" pitchFamily="34" charset="0"/>
              </a:rPr>
              <a:t> de </a:t>
            </a:r>
            <a:r>
              <a:rPr lang="en-US" sz="1600" b="1" dirty="0" err="1">
                <a:solidFill>
                  <a:prstClr val="white"/>
                </a:solidFill>
                <a:latin typeface="Huawei Sans" panose="020C0503030203020204" pitchFamily="34" charset="0"/>
              </a:rPr>
              <a:t>potência</a:t>
            </a:r>
            <a:r>
              <a:rPr lang="en-US" sz="1600" b="1" dirty="0">
                <a:solidFill>
                  <a:prstClr val="white"/>
                </a:solidFill>
                <a:latin typeface="Huawei Sans" panose="020C0503030203020204" pitchFamily="34" charset="0"/>
              </a:rPr>
              <a:t> PON</a:t>
            </a:r>
          </a:p>
        </p:txBody>
      </p:sp>
      <p:sp>
        <p:nvSpPr>
          <p:cNvPr id="9" name="圆角矩形 75"/>
          <p:cNvSpPr/>
          <p:nvPr/>
        </p:nvSpPr>
        <p:spPr>
          <a:xfrm>
            <a:off x="605093" y="1905810"/>
            <a:ext cx="3564396" cy="40166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圆角矩形 75"/>
          <p:cNvSpPr/>
          <p:nvPr/>
        </p:nvSpPr>
        <p:spPr>
          <a:xfrm>
            <a:off x="4277501" y="1233488"/>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en-US" sz="1600" b="1" dirty="0">
                <a:solidFill>
                  <a:prstClr val="white"/>
                </a:solidFill>
                <a:latin typeface="Huawei Sans" panose="020C0503030203020204" pitchFamily="34" charset="0"/>
                <a:ea typeface="方正兰亭黑简体" panose="02000000000000000000" pitchFamily="2" charset="-122"/>
              </a:rPr>
              <a:t>OTDR (</a:t>
            </a:r>
            <a:r>
              <a:rPr lang="pt-BR" sz="1600" b="1" dirty="0">
                <a:solidFill>
                  <a:prstClr val="white"/>
                </a:solidFill>
                <a:latin typeface="Huawei Sans" panose="020C0503030203020204" pitchFamily="34" charset="0"/>
                <a:ea typeface="方正兰亭黑简体" panose="02000000000000000000" pitchFamily="2" charset="-122"/>
              </a:rPr>
              <a:t>através de um </a:t>
            </a:r>
            <a:r>
              <a:rPr lang="pt-BR" sz="1600" b="1" dirty="0" err="1">
                <a:solidFill>
                  <a:prstClr val="white"/>
                </a:solidFill>
                <a:latin typeface="Huawei Sans" panose="020C0503030203020204" pitchFamily="34" charset="0"/>
                <a:ea typeface="方正兰亭黑简体" panose="02000000000000000000" pitchFamily="2" charset="-122"/>
              </a:rPr>
              <a:t>splitter</a:t>
            </a:r>
            <a:r>
              <a:rPr lang="pt-BR" sz="1600" b="1" dirty="0">
                <a:solidFill>
                  <a:prstClr val="white"/>
                </a:solidFill>
                <a:latin typeface="Huawei Sans" panose="020C0503030203020204" pitchFamily="34" charset="0"/>
                <a:ea typeface="方正兰亭黑简体" panose="02000000000000000000" pitchFamily="2" charset="-122"/>
              </a:rPr>
              <a:t> ótico</a:t>
            </a:r>
            <a:r>
              <a:rPr lang="en-US" sz="1600" b="1" dirty="0">
                <a:solidFill>
                  <a:prstClr val="white"/>
                </a:solidFill>
                <a:latin typeface="Huawei Sans" panose="020C0503030203020204" pitchFamily="34" charset="0"/>
                <a:ea typeface="方正兰亭黑简体" panose="02000000000000000000" pitchFamily="2" charset="-122"/>
              </a:rPr>
              <a:t>)</a:t>
            </a:r>
          </a:p>
        </p:txBody>
      </p:sp>
      <p:sp>
        <p:nvSpPr>
          <p:cNvPr id="11" name="圆角矩形 75"/>
          <p:cNvSpPr/>
          <p:nvPr/>
        </p:nvSpPr>
        <p:spPr>
          <a:xfrm>
            <a:off x="4277501" y="1905954"/>
            <a:ext cx="3564396" cy="401649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 name="圆角矩形 75"/>
          <p:cNvSpPr/>
          <p:nvPr/>
        </p:nvSpPr>
        <p:spPr>
          <a:xfrm>
            <a:off x="7985913" y="1233344"/>
            <a:ext cx="3564396" cy="586240"/>
          </a:xfrm>
          <a:prstGeom prst="roundRect">
            <a:avLst>
              <a:gd name="adj" fmla="val 10604"/>
            </a:avLst>
          </a:prstGeom>
          <a:gradFill>
            <a:gsLst>
              <a:gs pos="0">
                <a:srgbClr val="00B0F0"/>
              </a:gs>
              <a:gs pos="100000">
                <a:srgbClr val="0070C0"/>
              </a:gs>
            </a:gsLst>
            <a:lin ang="5400000" scaled="1"/>
          </a:gradFill>
        </p:spPr>
        <p:txBody>
          <a:bodyPr wrap="square" rtlCol="0" anchor="ctr" anchorCtr="0">
            <a:noAutofit/>
          </a:bodyPr>
          <a:lstStyle/>
          <a:p>
            <a:pPr algn="ctr" fontAlgn="ctr">
              <a:spcBef>
                <a:spcPts val="0"/>
              </a:spcBef>
              <a:spcAft>
                <a:spcPts val="0"/>
              </a:spcAft>
            </a:pPr>
            <a:r>
              <a:rPr lang="pt-BR" sz="1600" b="1" dirty="0">
                <a:solidFill>
                  <a:prstClr val="white"/>
                </a:solidFill>
                <a:latin typeface="Huawei Sans" panose="020C0503030203020204" pitchFamily="34" charset="0"/>
                <a:ea typeface="方正兰亭黑简体" panose="02000000000000000000" pitchFamily="2" charset="-122"/>
              </a:rPr>
              <a:t>Localizador de falhas (ponteiro vermelho)</a:t>
            </a:r>
            <a:endParaRPr lang="en-US" sz="1600" b="1" dirty="0">
              <a:solidFill>
                <a:prstClr val="white"/>
              </a:solidFill>
              <a:latin typeface="Huawei Sans" panose="020C0503030203020204" pitchFamily="34" charset="0"/>
              <a:ea typeface="方正兰亭黑简体" panose="02000000000000000000" pitchFamily="2" charset="-122"/>
            </a:endParaRPr>
          </a:p>
        </p:txBody>
      </p:sp>
      <p:sp>
        <p:nvSpPr>
          <p:cNvPr id="13" name="圆角矩形 75"/>
          <p:cNvSpPr/>
          <p:nvPr/>
        </p:nvSpPr>
        <p:spPr>
          <a:xfrm>
            <a:off x="7985913" y="1905810"/>
            <a:ext cx="3564396" cy="401664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endParaRPr lang="en-US" altLang="zh-CN" sz="1600" b="1" dirty="0">
              <a:solidFill>
                <a:schemeClr val="tx1">
                  <a:lumMod val="75000"/>
                  <a:lumOff val="25000"/>
                </a:schemeClr>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13"/>
          <p:cNvSpPr/>
          <p:nvPr/>
        </p:nvSpPr>
        <p:spPr>
          <a:xfrm>
            <a:off x="605093" y="1909219"/>
            <a:ext cx="3528392" cy="2121093"/>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Huawei Sans" panose="020C0503030203020204" pitchFamily="34" charset="0"/>
              </a:rPr>
              <a:t>Testa a potência ótica de diferentes comprimentos de onda que transportam sinais de voz, dados e imagem</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lnSpc>
                <a:spcPct val="150000"/>
              </a:lnSpc>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Huawei Sans" panose="020C0503030203020204" pitchFamily="34" charset="0"/>
              </a:rPr>
              <a:t>O medidor pode ser colocado entre uma OLT e uma ONT para testar os sinais de serviço em modo de passagem</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5" name="矩形 14"/>
          <p:cNvSpPr/>
          <p:nvPr/>
        </p:nvSpPr>
        <p:spPr>
          <a:xfrm>
            <a:off x="4289969" y="1905954"/>
            <a:ext cx="3695943" cy="2946961"/>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Huawei Sans" panose="020C0503030203020204" pitchFamily="34" charset="0"/>
              </a:rPr>
              <a:t>A gama dinâmica máxima é de 50 dB e a zona morta mais curta é de 0,8 m</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lnSpc>
                <a:spcPct val="150000"/>
              </a:lnSpc>
              <a:spcBef>
                <a:spcPts val="742"/>
              </a:spcBef>
              <a:buSzPct val="50000"/>
              <a:buFont typeface="Wingdings" panose="05000000000000000000" pitchFamily="2" charset="2"/>
              <a:buChar char="l"/>
            </a:pPr>
            <a:r>
              <a:rPr lang="en-US" sz="1400" dirty="0">
                <a:latin typeface="Huawei Sans" panose="020C0503030203020204" pitchFamily="34" charset="0"/>
                <a:ea typeface="方正兰亭黑简体" panose="02000000000000000000" pitchFamily="2" charset="-122"/>
                <a:cs typeface="Huawei Sans" panose="020C0503030203020204" pitchFamily="34" charset="0"/>
              </a:rPr>
              <a:t>Testa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toda</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 a PON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através</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 de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divisores</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ópticos</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lnSpc>
                <a:spcPct val="150000"/>
              </a:lnSpc>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Huawei Sans" panose="020C0503030203020204" pitchFamily="34" charset="0"/>
              </a:rPr>
              <a:t>Utiliza comprimentos de onda de 1310/1490/1550/1625 </a:t>
            </a:r>
            <a:r>
              <a:rPr lang="pt-BR" sz="1400" dirty="0" err="1">
                <a:latin typeface="Huawei Sans" panose="020C0503030203020204" pitchFamily="34" charset="0"/>
                <a:ea typeface="方正兰亭黑简体" panose="02000000000000000000" pitchFamily="2" charset="-122"/>
                <a:cs typeface="Huawei Sans" panose="020C0503030203020204" pitchFamily="34" charset="0"/>
              </a:rPr>
              <a:t>nm</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a:p>
            <a:pPr marL="285750" indent="-285750" fontAlgn="ctr">
              <a:lnSpc>
                <a:spcPct val="150000"/>
              </a:lnSpc>
              <a:spcBef>
                <a:spcPts val="742"/>
              </a:spcBef>
              <a:buSzPct val="50000"/>
              <a:buFont typeface="Wingdings" panose="05000000000000000000" pitchFamily="2" charset="2"/>
              <a:buChar char="l"/>
            </a:pP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Touchscreenl</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fácil</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 de </a:t>
            </a:r>
            <a:r>
              <a:rPr lang="en-US" sz="1400" dirty="0" err="1">
                <a:latin typeface="Huawei Sans" panose="020C0503030203020204" pitchFamily="34" charset="0"/>
                <a:ea typeface="方正兰亭黑简体" panose="02000000000000000000" pitchFamily="2" charset="-122"/>
                <a:cs typeface="Huawei Sans" panose="020C0503030203020204" pitchFamily="34" charset="0"/>
              </a:rPr>
              <a:t>utilizar</a:t>
            </a:r>
            <a:r>
              <a:rPr lang="en-US" sz="140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6" name="矩形 15"/>
          <p:cNvSpPr/>
          <p:nvPr/>
        </p:nvSpPr>
        <p:spPr>
          <a:xfrm>
            <a:off x="7985913" y="1909219"/>
            <a:ext cx="3662748" cy="3000821"/>
          </a:xfrm>
          <a:prstGeom prst="rect">
            <a:avLst/>
          </a:prstGeom>
        </p:spPr>
        <p:txBody>
          <a:bodyPr wrap="square">
            <a:noAutofit/>
          </a:bodyPr>
          <a:lstStyle/>
          <a:p>
            <a:pPr marL="285750" indent="-285750" fontAlgn="ctr">
              <a:lnSpc>
                <a:spcPct val="150000"/>
              </a:lnSpc>
              <a:spcBef>
                <a:spcPts val="742"/>
              </a:spcBef>
              <a:buSzPct val="50000"/>
              <a:buFont typeface="Wingdings" panose="05000000000000000000" pitchFamily="2" charset="2"/>
              <a:buChar char="l"/>
            </a:pPr>
            <a:r>
              <a:rPr lang="pt-BR" sz="1400" dirty="0">
                <a:latin typeface="Huawei Sans" panose="020C0503030203020204" pitchFamily="34" charset="0"/>
                <a:ea typeface="方正兰亭黑简体" panose="02000000000000000000" pitchFamily="2" charset="-122"/>
                <a:cs typeface="Huawei Sans" panose="020C0503030203020204" pitchFamily="34" charset="0"/>
              </a:rPr>
              <a:t>Um ponteiro vermelho também é designado por caneta de luz, fonte de luz vermelha tipo caneta, caneta de deteção de luz visível, detetor de falhas de fibra ou localizador de falhas de fibra. É utilizado para </a:t>
            </a:r>
            <a:r>
              <a:rPr lang="pt-BR" sz="1400" dirty="0" err="1">
                <a:latin typeface="Huawei Sans" panose="020C0503030203020204" pitchFamily="34" charset="0"/>
                <a:ea typeface="方正兰亭黑简体" panose="02000000000000000000" pitchFamily="2" charset="-122"/>
                <a:cs typeface="Huawei Sans" panose="020C0503030203020204" pitchFamily="34" charset="0"/>
              </a:rPr>
              <a:t>detetar</a:t>
            </a:r>
            <a:r>
              <a:rPr lang="pt-BR" sz="1400" dirty="0">
                <a:latin typeface="Huawei Sans" panose="020C0503030203020204" pitchFamily="34" charset="0"/>
                <a:ea typeface="方正兰亭黑简体" panose="02000000000000000000" pitchFamily="2" charset="-122"/>
                <a:cs typeface="Huawei Sans" panose="020C0503030203020204" pitchFamily="34" charset="0"/>
              </a:rPr>
              <a:t> pontos de rutura da fibra. Atualmente, a distância mínima de deteção é classificada em 5 km, 10 km, 15 km, 20 km, 25 km, 30 km, 35 km e 40 km.</a:t>
            </a:r>
            <a:endParaRPr lang="en-US" sz="1400" dirty="0">
              <a:latin typeface="Huawei Sans" panose="020C0503030203020204" pitchFamily="34" charset="0"/>
              <a:ea typeface="方正兰亭黑简体" panose="02000000000000000000" pitchFamily="2" charset="-122"/>
              <a:cs typeface="Huawei Sans" panose="020C0503030203020204" pitchFamily="34"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521829437"/>
              </p:ext>
            </p:extLst>
          </p:nvPr>
        </p:nvGraphicFramePr>
        <p:xfrm>
          <a:off x="1643749" y="4168596"/>
          <a:ext cx="1147354" cy="1736594"/>
        </p:xfrm>
        <a:graphic>
          <a:graphicData uri="http://schemas.openxmlformats.org/presentationml/2006/ole">
            <mc:AlternateContent xmlns:mc="http://schemas.openxmlformats.org/markup-compatibility/2006">
              <mc:Choice xmlns:v="urn:schemas-microsoft-com:vml" Requires="v">
                <p:oleObj name="Photo Editor Photo" r:id="rId3" imgW="5609524" imgH="8609524" progId="MSPhotoEd.3">
                  <p:embed/>
                </p:oleObj>
              </mc:Choice>
              <mc:Fallback>
                <p:oleObj name="Photo Editor Photo" r:id="rId3" imgW="5609524" imgH="8609524" progId="MSPhotoEd.3">
                  <p:embed/>
                  <p:pic>
                    <p:nvPicPr>
                      <p:cNvPr id="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749" y="4168596"/>
                        <a:ext cx="1147354" cy="1736594"/>
                      </a:xfrm>
                      <a:prstGeom prst="rect">
                        <a:avLst/>
                      </a:prstGeom>
                      <a:noFill/>
                      <a:ln>
                        <a:noFill/>
                      </a:ln>
                      <a:effectLst/>
                    </p:spPr>
                  </p:pic>
                </p:oleObj>
              </mc:Fallback>
            </mc:AlternateContent>
          </a:graphicData>
        </a:graphic>
      </p:graphicFrame>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2992" y="4683831"/>
            <a:ext cx="1663943" cy="118271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t="1421" r="2337" b="432"/>
          <a:stretch/>
        </p:blipFill>
        <p:spPr>
          <a:xfrm>
            <a:off x="8962170" y="4896544"/>
            <a:ext cx="1600642" cy="1019851"/>
          </a:xfrm>
          <a:prstGeom prst="rect">
            <a:avLst/>
          </a:prstGeom>
          <a:ln>
            <a:noFill/>
          </a:ln>
        </p:spPr>
      </p:pic>
      <p:sp>
        <p:nvSpPr>
          <p:cNvPr id="20" name="燕尾形 19"/>
          <p:cNvSpPr/>
          <p:nvPr/>
        </p:nvSpPr>
        <p:spPr bwMode="auto">
          <a:xfrm>
            <a:off x="8428508" y="38172"/>
            <a:ext cx="1134137" cy="231631"/>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Cabeamento</a:t>
            </a:r>
            <a:endParaRPr lang="en-US" sz="1200" dirty="0">
              <a:latin typeface="Huawei Sans" panose="020C0503030203020204" pitchFamily="34" charset="0"/>
              <a:ea typeface="方正兰亭黑简体" panose="02000000000000000000" pitchFamily="2" charset="-122"/>
            </a:endParaRPr>
          </a:p>
        </p:txBody>
      </p:sp>
      <p:sp>
        <p:nvSpPr>
          <p:cNvPr id="21" name="燕尾形 20"/>
          <p:cNvSpPr/>
          <p:nvPr/>
        </p:nvSpPr>
        <p:spPr bwMode="auto">
          <a:xfrm>
            <a:off x="9466353" y="38172"/>
            <a:ext cx="1134137" cy="240223"/>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sz="1200" dirty="0" err="1">
                <a:latin typeface="Huawei Sans" panose="020C0503030203020204" pitchFamily="34" charset="0"/>
                <a:ea typeface="方正兰亭黑简体" panose="02000000000000000000" pitchFamily="2" charset="-122"/>
              </a:rPr>
              <a:t>Instalação</a:t>
            </a:r>
            <a:endParaRPr lang="en-US" sz="1200" dirty="0">
              <a:latin typeface="Huawei Sans" panose="020C0503030203020204" pitchFamily="34" charset="0"/>
              <a:ea typeface="方正兰亭黑简体" panose="02000000000000000000" pitchFamily="2" charset="-122"/>
            </a:endParaRPr>
          </a:p>
        </p:txBody>
      </p:sp>
      <p:sp>
        <p:nvSpPr>
          <p:cNvPr id="22" name="燕尾形 21"/>
          <p:cNvSpPr/>
          <p:nvPr/>
        </p:nvSpPr>
        <p:spPr bwMode="auto">
          <a:xfrm>
            <a:off x="10512509" y="38172"/>
            <a:ext cx="1236579" cy="240223"/>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rPr>
              <a:t>Teste de links</a:t>
            </a:r>
          </a:p>
        </p:txBody>
      </p:sp>
      <p:sp>
        <p:nvSpPr>
          <p:cNvPr id="23" name="五边形 22"/>
          <p:cNvSpPr/>
          <p:nvPr/>
        </p:nvSpPr>
        <p:spPr bwMode="auto">
          <a:xfrm>
            <a:off x="7663343" y="38172"/>
            <a:ext cx="829884" cy="231631"/>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Obras</a:t>
            </a:r>
            <a:r>
              <a:rPr lang="en-US" altLang="zh-CN" sz="1200" dirty="0">
                <a:latin typeface="Huawei Sans" panose="020C0503030203020204" pitchFamily="34" charset="0"/>
                <a:ea typeface="方正兰亭黑简体" panose="02000000000000000000" pitchFamily="2" charset="-122"/>
              </a:rPr>
              <a:t> </a:t>
            </a:r>
            <a:r>
              <a:rPr lang="en-US" altLang="zh-CN" sz="1200" dirty="0" err="1">
                <a:latin typeface="Huawei Sans" panose="020C0503030203020204" pitchFamily="34" charset="0"/>
                <a:ea typeface="方正兰亭黑简体" panose="02000000000000000000" pitchFamily="2" charset="-122"/>
              </a:rPr>
              <a:t>civis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970557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solidFill>
                  <a:schemeClr val="bg1">
                    <a:lumMod val="50000"/>
                  </a:schemeClr>
                </a:solidFill>
              </a:rPr>
              <a:t>Componentes</a:t>
            </a:r>
            <a:r>
              <a:rPr lang="en-US" altLang="zh-CN" dirty="0">
                <a:solidFill>
                  <a:schemeClr val="bg1">
                    <a:lumMod val="50000"/>
                  </a:schemeClr>
                </a:solidFill>
              </a:rPr>
              <a:t> ODN</a:t>
            </a:r>
          </a:p>
          <a:p>
            <a:r>
              <a:rPr lang="en-US" altLang="zh-CN" dirty="0" err="1">
                <a:solidFill>
                  <a:schemeClr val="bg1">
                    <a:lumMod val="50000"/>
                  </a:schemeClr>
                </a:solidFill>
              </a:rPr>
              <a:t>Implementação</a:t>
            </a:r>
            <a:r>
              <a:rPr lang="en-US" altLang="zh-CN" dirty="0">
                <a:solidFill>
                  <a:schemeClr val="bg1">
                    <a:lumMod val="50000"/>
                  </a:schemeClr>
                </a:solidFill>
              </a:rPr>
              <a:t> de </a:t>
            </a:r>
            <a:r>
              <a:rPr lang="en-US" altLang="zh-CN" dirty="0" err="1">
                <a:solidFill>
                  <a:schemeClr val="bg1">
                    <a:lumMod val="50000"/>
                  </a:schemeClr>
                </a:solidFill>
              </a:rPr>
              <a:t>Engenharia</a:t>
            </a:r>
            <a:r>
              <a:rPr lang="en-US" altLang="zh-CN" dirty="0">
                <a:solidFill>
                  <a:schemeClr val="bg1">
                    <a:lumMod val="50000"/>
                  </a:schemeClr>
                </a:solidFill>
              </a:rPr>
              <a:t> ODN3</a:t>
            </a:r>
          </a:p>
          <a:p>
            <a:r>
              <a:rPr lang="pt-BR" altLang="zh-CN" dirty="0">
                <a:solidFill>
                  <a:schemeClr val="bg1">
                    <a:lumMod val="50000"/>
                  </a:schemeClr>
                </a:solidFill>
              </a:rPr>
              <a:t>Teste e Aprovação de ODN</a:t>
            </a:r>
          </a:p>
          <a:p>
            <a:r>
              <a:rPr lang="en-US" altLang="zh-CN" b="1" dirty="0"/>
              <a:t>ODN O&amp;M</a:t>
            </a:r>
          </a:p>
          <a:p>
            <a:endParaRPr lang="zh-CN" altLang="en-US" dirty="0"/>
          </a:p>
        </p:txBody>
      </p:sp>
    </p:spTree>
    <p:extLst>
      <p:ext uri="{BB962C8B-B14F-4D97-AF65-F5344CB8AC3E}">
        <p14:creationId xmlns:p14="http://schemas.microsoft.com/office/powerpoint/2010/main" val="3615737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242452"/>
            <a:ext cx="11306175" cy="5205148"/>
          </a:xfrm>
        </p:spPr>
        <p:txBody>
          <a:bodyPr wrap="square">
            <a:noAutofit/>
          </a:bodyPr>
          <a:lstStyle/>
          <a:p>
            <a:pPr>
              <a:lnSpc>
                <a:spcPct val="100000"/>
              </a:lnSpc>
            </a:pPr>
            <a:r>
              <a:rPr lang="pt-BR" altLang="zh-CN" sz="1200" dirty="0">
                <a:solidFill>
                  <a:prstClr val="black"/>
                </a:solidFill>
                <a:latin typeface="Huawei Sans" panose="020C0503030203020204" pitchFamily="34" charset="0"/>
              </a:rPr>
              <a:t>A potência ótica de recepção e transmissão da porta PON OLT/ONU deve cumprir as normas pertinentes. A norma de classe B+ exige que a sensibilidade do </a:t>
            </a:r>
            <a:r>
              <a:rPr lang="pt-BR" altLang="zh-CN" sz="1200" dirty="0" err="1">
                <a:solidFill>
                  <a:prstClr val="black"/>
                </a:solidFill>
                <a:latin typeface="Huawei Sans" panose="020C0503030203020204" pitchFamily="34" charset="0"/>
              </a:rPr>
              <a:t>recetor</a:t>
            </a:r>
            <a:r>
              <a:rPr lang="pt-BR" altLang="zh-CN" sz="1200" dirty="0">
                <a:solidFill>
                  <a:prstClr val="black"/>
                </a:solidFill>
                <a:latin typeface="Huawei Sans" panose="020C0503030203020204" pitchFamily="34" charset="0"/>
              </a:rPr>
              <a:t> da ONU seja de -27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 e a potência ótica de sobrecarga seja de -8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 Nesse caso, a potência ótica recebida pela ONT deve ser maior que -27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 e menor que -8 </a:t>
            </a:r>
            <a:r>
              <a:rPr lang="pt-BR" altLang="zh-CN" sz="1200" dirty="0" err="1">
                <a:solidFill>
                  <a:prstClr val="black"/>
                </a:solidFill>
                <a:latin typeface="Huawei Sans" panose="020C0503030203020204" pitchFamily="34" charset="0"/>
              </a:rPr>
              <a:t>dBm</a:t>
            </a:r>
            <a:r>
              <a:rPr lang="en-US" altLang="zh-CN" sz="1200" dirty="0">
                <a:solidFill>
                  <a:prstClr val="black"/>
                </a:solidFill>
                <a:latin typeface="Huawei Sans" panose="020C0503030203020204" pitchFamily="34" charset="0"/>
              </a:rPr>
              <a:t>.</a:t>
            </a: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endParaRPr lang="en-US" altLang="zh-CN" sz="1400" dirty="0">
              <a:solidFill>
                <a:prstClr val="black"/>
              </a:solidFill>
              <a:latin typeface="Huawei Sans" panose="020C0503030203020204" pitchFamily="34" charset="0"/>
            </a:endParaRPr>
          </a:p>
          <a:p>
            <a:pPr>
              <a:lnSpc>
                <a:spcPct val="100000"/>
              </a:lnSpc>
            </a:pPr>
            <a:endParaRPr lang="en-US" altLang="zh-CN" sz="1200" dirty="0">
              <a:solidFill>
                <a:prstClr val="black"/>
              </a:solidFill>
              <a:latin typeface="Huawei Sans" panose="020C0503030203020204" pitchFamily="34" charset="0"/>
            </a:endParaRPr>
          </a:p>
          <a:p>
            <a:pPr marL="0" indent="0">
              <a:lnSpc>
                <a:spcPct val="100000"/>
              </a:lnSpc>
              <a:buNone/>
            </a:pPr>
            <a:endParaRPr lang="en-US" altLang="zh-CN" sz="1200" dirty="0">
              <a:solidFill>
                <a:prstClr val="black"/>
              </a:solidFill>
            </a:endParaRPr>
          </a:p>
          <a:p>
            <a:pPr>
              <a:lnSpc>
                <a:spcPct val="100000"/>
              </a:lnSpc>
            </a:pPr>
            <a:endParaRPr lang="en-US" altLang="zh-CN" sz="1200" dirty="0">
              <a:solidFill>
                <a:prstClr val="black"/>
              </a:solidFill>
              <a:latin typeface="Huawei Sans" panose="020C0503030203020204" pitchFamily="34" charset="0"/>
            </a:endParaRPr>
          </a:p>
          <a:p>
            <a:pPr>
              <a:lnSpc>
                <a:spcPct val="100000"/>
              </a:lnSpc>
            </a:pPr>
            <a:r>
              <a:rPr lang="pt-BR" altLang="zh-CN" sz="1200" dirty="0">
                <a:solidFill>
                  <a:prstClr val="black"/>
                </a:solidFill>
                <a:latin typeface="Huawei Sans" panose="020C0503030203020204" pitchFamily="34" charset="0"/>
              </a:rPr>
              <a:t>A perda real da ligação ODN deve estar dentro do limite orçamental. Por exemplo, no local A, a potência ótica de transmissão da porta PON da OLT é de 3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 o limite de atenuação total do link para uma ONT é de 15 dB e o limite de potência ótica para a ONT é de -12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 No entanto, o teste no local mostra que a potência ótica recebida pela ONT é de -21 </a:t>
            </a:r>
            <a:r>
              <a:rPr lang="pt-BR" altLang="zh-CN" sz="1200" dirty="0" err="1">
                <a:solidFill>
                  <a:prstClr val="black"/>
                </a:solidFill>
                <a:latin typeface="Huawei Sans" panose="020C0503030203020204" pitchFamily="34" charset="0"/>
              </a:rPr>
              <a:t>dBm</a:t>
            </a:r>
            <a:r>
              <a:rPr lang="pt-BR" altLang="zh-CN" sz="1200" dirty="0">
                <a:solidFill>
                  <a:prstClr val="black"/>
                </a:solidFill>
                <a:latin typeface="Huawei Sans" panose="020C0503030203020204" pitchFamily="34" charset="0"/>
              </a:rPr>
              <a:t>.</a:t>
            </a:r>
            <a:endParaRPr lang="en-US" altLang="zh-CN" sz="1200" dirty="0">
              <a:solidFill>
                <a:prstClr val="black"/>
              </a:solidFill>
              <a:latin typeface="Huawei Sans" panose="020C0503030203020204" pitchFamily="34" charset="0"/>
            </a:endParaRP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Teste de provisionamento de serviços</a:t>
            </a:r>
            <a:r>
              <a:rPr lang="en-US" dirty="0">
                <a:latin typeface="Huawei Sans" panose="020C0503030203020204" pitchFamily="34" charset="0"/>
              </a:rPr>
              <a:t>(1)</a:t>
            </a:r>
          </a:p>
        </p:txBody>
      </p:sp>
      <p:graphicFrame>
        <p:nvGraphicFramePr>
          <p:cNvPr id="7" name="表格 6"/>
          <p:cNvGraphicFramePr>
            <a:graphicFrameLocks noGrp="1"/>
          </p:cNvGraphicFramePr>
          <p:nvPr>
            <p:extLst>
              <p:ext uri="{D42A27DB-BD31-4B8C-83A1-F6EECF244321}">
                <p14:modId xmlns:p14="http://schemas.microsoft.com/office/powerpoint/2010/main" val="1095899008"/>
              </p:ext>
            </p:extLst>
          </p:nvPr>
        </p:nvGraphicFramePr>
        <p:xfrm>
          <a:off x="835902" y="1898963"/>
          <a:ext cx="9703761" cy="2179200"/>
        </p:xfrm>
        <a:graphic>
          <a:graphicData uri="http://schemas.openxmlformats.org/drawingml/2006/table">
            <a:tbl>
              <a:tblPr/>
              <a:tblGrid>
                <a:gridCol w="2383380">
                  <a:extLst>
                    <a:ext uri="{9D8B030D-6E8A-4147-A177-3AD203B41FA5}">
                      <a16:colId xmlns:a16="http://schemas.microsoft.com/office/drawing/2014/main" val="20001"/>
                    </a:ext>
                  </a:extLst>
                </a:gridCol>
                <a:gridCol w="2440127">
                  <a:extLst>
                    <a:ext uri="{9D8B030D-6E8A-4147-A177-3AD203B41FA5}">
                      <a16:colId xmlns:a16="http://schemas.microsoft.com/office/drawing/2014/main" val="20002"/>
                    </a:ext>
                  </a:extLst>
                </a:gridCol>
                <a:gridCol w="2440127">
                  <a:extLst>
                    <a:ext uri="{9D8B030D-6E8A-4147-A177-3AD203B41FA5}">
                      <a16:colId xmlns:a16="http://schemas.microsoft.com/office/drawing/2014/main" val="20003"/>
                    </a:ext>
                  </a:extLst>
                </a:gridCol>
                <a:gridCol w="2440127">
                  <a:extLst>
                    <a:ext uri="{9D8B030D-6E8A-4147-A177-3AD203B41FA5}">
                      <a16:colId xmlns:a16="http://schemas.microsoft.com/office/drawing/2014/main" val="20004"/>
                    </a:ext>
                  </a:extLst>
                </a:gridCol>
              </a:tblGrid>
              <a:tr h="474486">
                <a:tc>
                  <a:txBody>
                    <a:bodyPr/>
                    <a:lstStyle/>
                    <a:p>
                      <a:pPr algn="ctr" fontAlgn="ctr">
                        <a:spcAft>
                          <a:spcPts val="0"/>
                        </a:spcAft>
                      </a:pPr>
                      <a:r>
                        <a:rPr lang="en-US" sz="1400" b="1" dirty="0" err="1">
                          <a:solidFill>
                            <a:schemeClr val="bg1"/>
                          </a:solidFill>
                          <a:latin typeface="Huawei Sans" panose="020C0503030203020204" pitchFamily="34" charset="0"/>
                          <a:ea typeface="方正兰亭黑简体" panose="02000000000000000000" pitchFamily="2" charset="-122"/>
                        </a:rPr>
                        <a:t>Conformidade</a:t>
                      </a:r>
                      <a:r>
                        <a:rPr lang="en-US" sz="1400" b="1" dirty="0">
                          <a:solidFill>
                            <a:schemeClr val="bg1"/>
                          </a:solidFill>
                          <a:latin typeface="Huawei Sans" panose="020C0503030203020204" pitchFamily="34" charset="0"/>
                          <a:ea typeface="方正兰亭黑简体" panose="02000000000000000000" pitchFamily="2" charset="-122"/>
                        </a:rPr>
                        <a:t> com as </a:t>
                      </a:r>
                      <a:r>
                        <a:rPr lang="en-US" sz="1400" b="1" dirty="0" err="1">
                          <a:solidFill>
                            <a:schemeClr val="bg1"/>
                          </a:solidFill>
                          <a:latin typeface="Huawei Sans" panose="020C0503030203020204" pitchFamily="34" charset="0"/>
                          <a:ea typeface="方正兰亭黑简体" panose="02000000000000000000" pitchFamily="2" charset="-122"/>
                        </a:rPr>
                        <a:t>normas</a:t>
                      </a:r>
                      <a:endParaRPr lang="en-US" sz="1400" b="1" dirty="0">
                        <a:solidFill>
                          <a:schemeClr val="bg1"/>
                        </a:solidFill>
                        <a:latin typeface="Huawei Sans" panose="020C0503030203020204" pitchFamily="34" charset="0"/>
                        <a:ea typeface="方正兰亭黑简体" panose="02000000000000000000" pitchFamily="2" charset="-122"/>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en-US" sz="1400" b="1" dirty="0" err="1">
                          <a:solidFill>
                            <a:schemeClr val="bg1"/>
                          </a:solidFill>
                          <a:latin typeface="Huawei Sans" panose="020C0503030203020204" pitchFamily="34" charset="0"/>
                          <a:ea typeface="方正兰亭黑简体" panose="02000000000000000000" pitchFamily="2" charset="-122"/>
                          <a:cs typeface="+mn-cs"/>
                        </a:rPr>
                        <a:t>Equipamento</a:t>
                      </a:r>
                      <a:endParaRPr lang="en-US" sz="1400" b="1" dirty="0">
                        <a:solidFill>
                          <a:schemeClr val="bg1"/>
                        </a:solidFill>
                        <a:latin typeface="Huawei Sans" panose="020C0503030203020204" pitchFamily="34" charset="0"/>
                        <a:ea typeface="方正兰亭黑简体" panose="02000000000000000000" pitchFamily="2" charset="-122"/>
                        <a:cs typeface="+mn-cs"/>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pt-BR" sz="1400" b="1" dirty="0">
                          <a:solidFill>
                            <a:schemeClr val="bg1"/>
                          </a:solidFill>
                          <a:latin typeface="Huawei Sans" panose="020C0503030203020204" pitchFamily="34" charset="0"/>
                        </a:rPr>
                        <a:t>Potência ótica de transmissão (</a:t>
                      </a:r>
                      <a:r>
                        <a:rPr lang="pt-BR" sz="1400" b="1" dirty="0" err="1">
                          <a:solidFill>
                            <a:schemeClr val="bg1"/>
                          </a:solidFill>
                          <a:latin typeface="Huawei Sans" panose="020C0503030203020204" pitchFamily="34" charset="0"/>
                        </a:rPr>
                        <a:t>dBm</a:t>
                      </a:r>
                      <a:r>
                        <a:rPr lang="pt-BR" sz="1400" b="1" dirty="0">
                          <a:solidFill>
                            <a:schemeClr val="bg1"/>
                          </a:solidFill>
                          <a:latin typeface="Huawei Sans" panose="020C0503030203020204" pitchFamily="34" charset="0"/>
                        </a:rPr>
                        <a:t>)</a:t>
                      </a:r>
                      <a:endParaRPr lang="en-US" sz="1400" b="1" dirty="0">
                        <a:solidFill>
                          <a:schemeClr val="bg1"/>
                        </a:solidFill>
                        <a:latin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tc>
                  <a:txBody>
                    <a:bodyPr/>
                    <a:lstStyle/>
                    <a:p>
                      <a:pPr marL="0" algn="ctr" defTabSz="914400" rtl="0" eaLnBrk="1" fontAlgn="ctr" latinLnBrk="0" hangingPunct="1">
                        <a:spcAft>
                          <a:spcPts val="0"/>
                        </a:spcAft>
                      </a:pPr>
                      <a:r>
                        <a:rPr lang="pt-BR" sz="1400" b="1" dirty="0">
                          <a:solidFill>
                            <a:schemeClr val="bg1"/>
                          </a:solidFill>
                          <a:latin typeface="Huawei Sans" panose="020C0503030203020204" pitchFamily="34" charset="0"/>
                        </a:rPr>
                        <a:t>Potência ótica de recepção (</a:t>
                      </a:r>
                      <a:r>
                        <a:rPr lang="pt-BR" sz="1400" b="1" dirty="0" err="1">
                          <a:solidFill>
                            <a:schemeClr val="bg1"/>
                          </a:solidFill>
                          <a:latin typeface="Huawei Sans" panose="020C0503030203020204" pitchFamily="34" charset="0"/>
                        </a:rPr>
                        <a:t>dBm</a:t>
                      </a:r>
                      <a:r>
                        <a:rPr lang="pt-BR" sz="1400" b="1" dirty="0">
                          <a:solidFill>
                            <a:schemeClr val="bg1"/>
                          </a:solidFill>
                          <a:latin typeface="Huawei Sans" panose="020C0503030203020204" pitchFamily="34" charset="0"/>
                        </a:rPr>
                        <a:t>)</a:t>
                      </a:r>
                      <a:endParaRPr lang="en-US" sz="1400" b="1" dirty="0">
                        <a:solidFill>
                          <a:schemeClr val="bg1"/>
                        </a:solidFill>
                        <a:latin typeface="Huawei Sans" panose="020C0503030203020204" pitchFamily="34" charset="0"/>
                      </a:endParaRP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52125">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B+)</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1"/>
                  </a:ext>
                </a:extLst>
              </a:tr>
              <a:tr h="252125">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–27</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2"/>
                  </a:ext>
                </a:extLst>
              </a:tr>
              <a:tr h="252125">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(CLASS C+)</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+3.0 to +7.0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l"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–12 to –32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3"/>
                  </a:ext>
                </a:extLst>
              </a:tr>
              <a:tr h="252125">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+0.5 to +5.0</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–8 to –30 (FEC enabled)</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4"/>
                  </a:ext>
                </a:extLst>
              </a:tr>
              <a:tr h="252125">
                <a:tc rowSpan="2">
                  <a:txBody>
                    <a:bodyPr/>
                    <a:lstStyle/>
                    <a:p>
                      <a:pPr algn="ctr" fontAlgn="ctr">
                        <a:spcAft>
                          <a:spcPts val="0"/>
                        </a:spcAft>
                      </a:pPr>
                      <a:r>
                        <a:rPr lang="en-US" sz="1200" dirty="0">
                          <a:latin typeface="Huawei Sans" panose="020C0503030203020204" pitchFamily="34" charset="0"/>
                          <a:cs typeface="Huawei Sans" panose="020C0503030203020204" pitchFamily="34" charset="0"/>
                        </a:rPr>
                        <a:t>XGS-GPON</a:t>
                      </a:r>
                      <a:r>
                        <a:rPr lang="en-US" sz="1200" baseline="0" dirty="0">
                          <a:latin typeface="Huawei Sans" panose="020C0503030203020204" pitchFamily="34" charset="0"/>
                          <a:cs typeface="Huawei Sans" panose="020C0503030203020204" pitchFamily="34" charset="0"/>
                        </a:rPr>
                        <a:t> </a:t>
                      </a:r>
                      <a:r>
                        <a:rPr lang="en-US" sz="1200" dirty="0">
                          <a:latin typeface="Huawei Sans" panose="020C0503030203020204" pitchFamily="34" charset="0"/>
                          <a:cs typeface="Huawei Sans" panose="020C0503030203020204" pitchFamily="34" charset="0"/>
                        </a:rPr>
                        <a:t>(N1)</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OLT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+2 to +5</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–5 to –26</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5"/>
                  </a:ext>
                </a:extLst>
              </a:tr>
              <a:tr h="252125">
                <a:tc vMerge="1">
                  <a:txBody>
                    <a:bodyPr/>
                    <a:lstStyle/>
                    <a:p>
                      <a:pPr algn="l" rtl="0">
                        <a:spcAft>
                          <a:spcPts val="0"/>
                        </a:spcAft>
                      </a:pPr>
                      <a:endParaRPr lang="zh-CN" sz="1200" kern="100" dirty="0">
                        <a:effectLst/>
                        <a:latin typeface="Huawei Sans" panose="020C0503030203020204" pitchFamily="34" charset="0"/>
                        <a:ea typeface="宋体" panose="02010600030101010101" pitchFamily="2" charset="-122"/>
                        <a:cs typeface="Huawei Sans" panose="020C0503030203020204" pitchFamily="34" charset="0"/>
                      </a:endParaRPr>
                    </a:p>
                  </a:txBody>
                  <a:tcPr marL="68580" marR="68580" marT="0" marB="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XGS-PON ONT</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+4 to +9</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tc>
                  <a:txBody>
                    <a:bodyPr/>
                    <a:lstStyle/>
                    <a:p>
                      <a:pPr algn="just" fontAlgn="ctr">
                        <a:spcAft>
                          <a:spcPts val="0"/>
                        </a:spcAft>
                      </a:pPr>
                      <a:r>
                        <a:rPr lang="en-US" sz="1200" dirty="0">
                          <a:solidFill>
                            <a:schemeClr val="tx1"/>
                          </a:solidFill>
                          <a:latin typeface="Huawei Sans" panose="020C0503030203020204" pitchFamily="34" charset="0"/>
                          <a:ea typeface="+mn-ea"/>
                          <a:cs typeface="Huawei Sans" panose="020C0503030203020204" pitchFamily="34" charset="0"/>
                        </a:rPr>
                        <a:t>–9 to –28</a:t>
                      </a:r>
                    </a:p>
                  </a:txBody>
                  <a:tcPr marL="90000" marR="90000" marT="46800" marB="468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Picture 4" descr="J00790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7105" y="4927583"/>
            <a:ext cx="2557128" cy="137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104"/>
          <p:cNvSpPr>
            <a:spLocks noChangeArrowheads="1"/>
          </p:cNvSpPr>
          <p:nvPr/>
        </p:nvSpPr>
        <p:spPr bwMode="auto">
          <a:xfrm>
            <a:off x="7323875" y="5056758"/>
            <a:ext cx="3315904" cy="1367069"/>
          </a:xfrm>
          <a:prstGeom prst="cloudCallout">
            <a:avLst>
              <a:gd name="adj1" fmla="val -73488"/>
              <a:gd name="adj2" fmla="val 31244"/>
            </a:avLst>
          </a:prstGeom>
          <a:solidFill>
            <a:srgbClr val="CCFF99"/>
          </a:solidFill>
          <a:ln w="9525">
            <a:solidFill>
              <a:schemeClr val="tx1"/>
            </a:solidFill>
            <a:round/>
            <a:headEnd/>
            <a:tailEnd/>
          </a:ln>
        </p:spPr>
        <p:txBody>
          <a:bodyPr wrap="square" lIns="36000" tIns="39600" rIns="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pt-BR" sz="1200" i="0" dirty="0">
                <a:latin typeface="Huawei Sans" panose="020C0503030203020204" pitchFamily="34" charset="0"/>
                <a:ea typeface="方正兰亭黑简体" panose="02000000000000000000" pitchFamily="2" charset="-122"/>
              </a:rPr>
              <a:t>Sim. Se a atenuação ótica for anormal, outros parâmetros, como a perda de retorno, podem ser anormais, causando a desconexão da rede.</a:t>
            </a:r>
            <a:endParaRPr lang="en-US" sz="1200" i="0" dirty="0">
              <a:latin typeface="Huawei Sans" panose="020C0503030203020204" pitchFamily="34" charset="0"/>
              <a:ea typeface="方正兰亭黑简体" panose="02000000000000000000" pitchFamily="2" charset="-122"/>
            </a:endParaRPr>
          </a:p>
        </p:txBody>
      </p:sp>
      <p:sp>
        <p:nvSpPr>
          <p:cNvPr id="11" name="AutoShape 104"/>
          <p:cNvSpPr>
            <a:spLocks noChangeArrowheads="1"/>
          </p:cNvSpPr>
          <p:nvPr/>
        </p:nvSpPr>
        <p:spPr bwMode="auto">
          <a:xfrm>
            <a:off x="835902" y="5056758"/>
            <a:ext cx="3211609" cy="1367069"/>
          </a:xfrm>
          <a:prstGeom prst="cloudCallout">
            <a:avLst>
              <a:gd name="adj1" fmla="val 66432"/>
              <a:gd name="adj2" fmla="val 30710"/>
            </a:avLst>
          </a:prstGeom>
          <a:solidFill>
            <a:srgbClr val="CCFF99"/>
          </a:solidFill>
          <a:ln w="9525">
            <a:solidFill>
              <a:schemeClr val="tx1"/>
            </a:solidFill>
            <a:round/>
            <a:headEnd/>
            <a:tailEnd/>
          </a:ln>
        </p:spPr>
        <p:txBody>
          <a:bodyPr wrap="square" lIns="36000" tIns="39600" rIns="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eaLnBrk="1" fontAlgn="ctr" hangingPunct="1">
              <a:spcBef>
                <a:spcPct val="50000"/>
              </a:spcBef>
            </a:pPr>
            <a:r>
              <a:rPr lang="pt-BR" sz="1200" i="0" dirty="0">
                <a:latin typeface="Huawei Sans" panose="020C0503030203020204" pitchFamily="34" charset="0"/>
                <a:ea typeface="方正兰亭黑简体" panose="02000000000000000000" pitchFamily="2" charset="-122"/>
                <a:cs typeface="Huawei Sans" panose="020C0503030203020204" pitchFamily="34" charset="0"/>
              </a:rPr>
              <a:t>Embora a potência ótica de </a:t>
            </a:r>
            <a:r>
              <a:rPr lang="pt-BR" sz="1200" i="0" dirty="0" err="1">
                <a:latin typeface="Huawei Sans" panose="020C0503030203020204" pitchFamily="34" charset="0"/>
                <a:ea typeface="方正兰亭黑简体" panose="02000000000000000000" pitchFamily="2" charset="-122"/>
                <a:cs typeface="Huawei Sans" panose="020C0503030203020204" pitchFamily="34" charset="0"/>
              </a:rPr>
              <a:t>receção</a:t>
            </a:r>
            <a:r>
              <a:rPr lang="pt-BR" sz="1200" i="0" dirty="0">
                <a:latin typeface="Huawei Sans" panose="020C0503030203020204" pitchFamily="34" charset="0"/>
                <a:ea typeface="方正兰亭黑简体" panose="02000000000000000000" pitchFamily="2" charset="-122"/>
                <a:cs typeface="Huawei Sans" panose="020C0503030203020204" pitchFamily="34" charset="0"/>
              </a:rPr>
              <a:t> seja 9 dB inferior ao limite, o valor está dentro do intervalo de trabalho. É necessário verificar a ligação</a:t>
            </a:r>
            <a:r>
              <a:rPr lang="en-US" sz="1200" i="0" dirty="0">
                <a:latin typeface="Huawei Sans" panose="020C0503030203020204" pitchFamily="34" charset="0"/>
                <a:ea typeface="方正兰亭黑简体" panose="02000000000000000000" pitchFamily="2" charset="-122"/>
                <a:cs typeface="Huawei Sans" panose="020C0503030203020204" pitchFamily="34" charset="0"/>
              </a:rPr>
              <a:t>?</a:t>
            </a:r>
          </a:p>
        </p:txBody>
      </p:sp>
      <p:sp>
        <p:nvSpPr>
          <p:cNvPr id="15" name="燕尾形 14"/>
          <p:cNvSpPr/>
          <p:nvPr/>
        </p:nvSpPr>
        <p:spPr bwMode="auto">
          <a:xfrm>
            <a:off x="10172851" y="44957"/>
            <a:ext cx="1585202" cy="389215"/>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err="1">
                <a:latin typeface="Huawei Sans" panose="020C0503030203020204" pitchFamily="34" charset="0"/>
                <a:ea typeface="方正兰亭黑简体" panose="02000000000000000000" pitchFamily="2" charset="-122"/>
              </a:rPr>
              <a:t>Precauções</a:t>
            </a:r>
            <a:r>
              <a:rPr lang="en-US" altLang="zh-CN" sz="1200" dirty="0">
                <a:latin typeface="Huawei Sans" panose="020C0503030203020204" pitchFamily="34" charset="0"/>
                <a:ea typeface="方正兰亭黑简体" panose="02000000000000000000" pitchFamily="2" charset="-122"/>
              </a:rPr>
              <a:t> de O&amp;M</a:t>
            </a:r>
          </a:p>
        </p:txBody>
      </p:sp>
      <p:sp>
        <p:nvSpPr>
          <p:cNvPr id="17" name="五边形 16"/>
          <p:cNvSpPr/>
          <p:nvPr/>
        </p:nvSpPr>
        <p:spPr bwMode="auto">
          <a:xfrm>
            <a:off x="7858125" y="44958"/>
            <a:ext cx="2404088" cy="365442"/>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pt-BR" altLang="zh-CN" sz="1200" dirty="0">
                <a:solidFill>
                  <a:schemeClr val="bg1"/>
                </a:solidFill>
                <a:latin typeface="Huawei Sans" panose="020C0503030203020204" pitchFamily="34" charset="0"/>
                <a:ea typeface="方正兰亭黑简体" panose="02000000000000000000" pitchFamily="2" charset="-122"/>
              </a:rPr>
              <a:t>Teste de provisionamento de serviços</a:t>
            </a:r>
            <a:endParaRPr lang="en-US" altLang="zh-CN" sz="1200" dirty="0">
              <a:solidFill>
                <a:schemeClr val="bg1"/>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61038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pPr>
              <a:lnSpc>
                <a:spcPct val="150000"/>
              </a:lnSpc>
              <a:spcBef>
                <a:spcPts val="0"/>
              </a:spcBef>
              <a:spcAft>
                <a:spcPts val="0"/>
              </a:spcAft>
            </a:pPr>
            <a:r>
              <a:rPr lang="pt-BR" altLang="zh-CN" sz="1600" dirty="0">
                <a:solidFill>
                  <a:prstClr val="black"/>
                </a:solidFill>
                <a:latin typeface="Huawei Sans" panose="020C0503030203020204" pitchFamily="34" charset="0"/>
              </a:rPr>
              <a:t>O GPON suporta uma taxa máxima de divisão de 1:128, enquanto o GPON 10G suporta 1:256. Em aplicações reais de FTTH, é comum o uso de 1:32 ou 1:64. A POL utiliza uma taxa de divisão menor.</a:t>
            </a:r>
          </a:p>
          <a:p>
            <a:pPr>
              <a:lnSpc>
                <a:spcPct val="150000"/>
              </a:lnSpc>
              <a:spcBef>
                <a:spcPts val="0"/>
              </a:spcBef>
              <a:spcAft>
                <a:spcPts val="0"/>
              </a:spcAft>
            </a:pPr>
            <a:r>
              <a:rPr lang="pt-BR" altLang="zh-CN" sz="1600" dirty="0">
                <a:solidFill>
                  <a:prstClr val="black"/>
                </a:solidFill>
                <a:latin typeface="Huawei Sans" panose="020C0503030203020204" pitchFamily="34" charset="0"/>
              </a:rPr>
              <a:t>Recomenda-se um máximo de dois níveis de divisão na ODN.</a:t>
            </a:r>
          </a:p>
          <a:p>
            <a:pPr>
              <a:lnSpc>
                <a:spcPct val="150000"/>
              </a:lnSpc>
              <a:spcBef>
                <a:spcPts val="0"/>
              </a:spcBef>
              <a:spcAft>
                <a:spcPts val="0"/>
              </a:spcAft>
            </a:pPr>
            <a:r>
              <a:rPr lang="pt-BR" altLang="zh-CN" sz="1600" dirty="0">
                <a:solidFill>
                  <a:prstClr val="black"/>
                </a:solidFill>
                <a:latin typeface="Huawei Sans" panose="020C0503030203020204" pitchFamily="34" charset="0"/>
              </a:rPr>
              <a:t>Estudo de caso: Uma ODN GPON utiliza divisão em dois níveis, conforme mostrado na figura a seguir</a:t>
            </a:r>
            <a:r>
              <a:rPr lang="en-US" altLang="zh-CN" sz="16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Taxa de Divisão da ODN</a:t>
            </a:r>
            <a:endParaRPr lang="en-US" dirty="0">
              <a:latin typeface="Huawei Sans" panose="020C0503030203020204" pitchFamily="34" charset="0"/>
            </a:endParaRPr>
          </a:p>
        </p:txBody>
      </p:sp>
      <p:sp>
        <p:nvSpPr>
          <p:cNvPr id="5" name="Line 7"/>
          <p:cNvSpPr>
            <a:spLocks noChangeShapeType="1"/>
          </p:cNvSpPr>
          <p:nvPr/>
        </p:nvSpPr>
        <p:spPr bwMode="auto">
          <a:xfrm>
            <a:off x="3982628" y="4326495"/>
            <a:ext cx="501031" cy="43053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6" name="Line 15"/>
          <p:cNvSpPr>
            <a:spLocks noChangeShapeType="1"/>
          </p:cNvSpPr>
          <p:nvPr/>
        </p:nvSpPr>
        <p:spPr bwMode="auto">
          <a:xfrm>
            <a:off x="3981626" y="4233663"/>
            <a:ext cx="2114851" cy="3782"/>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7" name="Line 24"/>
          <p:cNvSpPr>
            <a:spLocks noChangeShapeType="1"/>
          </p:cNvSpPr>
          <p:nvPr/>
        </p:nvSpPr>
        <p:spPr bwMode="auto">
          <a:xfrm>
            <a:off x="1757145" y="4222506"/>
            <a:ext cx="1862393" cy="0"/>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8" name="Text Box 34"/>
          <p:cNvSpPr txBox="1">
            <a:spLocks noChangeArrowheads="1"/>
          </p:cNvSpPr>
          <p:nvPr/>
        </p:nvSpPr>
        <p:spPr bwMode="auto">
          <a:xfrm>
            <a:off x="3064240" y="4401402"/>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 16 splitter</a:t>
            </a:r>
          </a:p>
        </p:txBody>
      </p:sp>
      <p:pic>
        <p:nvPicPr>
          <p:cNvPr id="9" name="图片 8"/>
          <p:cNvPicPr>
            <a:picLocks noChangeAspect="1"/>
          </p:cNvPicPr>
          <p:nvPr/>
        </p:nvPicPr>
        <p:blipFill>
          <a:blip r:embed="rId3"/>
          <a:stretch>
            <a:fillRect/>
          </a:stretch>
        </p:blipFill>
        <p:spPr>
          <a:xfrm rot="10800000">
            <a:off x="3619540" y="4047542"/>
            <a:ext cx="363088" cy="358671"/>
          </a:xfrm>
          <a:prstGeom prst="rect">
            <a:avLst/>
          </a:prstGeom>
        </p:spPr>
      </p:pic>
      <p:pic>
        <p:nvPicPr>
          <p:cNvPr id="10" name="图片 9"/>
          <p:cNvPicPr>
            <a:picLocks noChangeAspect="1"/>
          </p:cNvPicPr>
          <p:nvPr/>
        </p:nvPicPr>
        <p:blipFill>
          <a:blip r:embed="rId4"/>
          <a:stretch>
            <a:fillRect/>
          </a:stretch>
        </p:blipFill>
        <p:spPr>
          <a:xfrm>
            <a:off x="1273516" y="3842863"/>
            <a:ext cx="502259" cy="768030"/>
          </a:xfrm>
          <a:prstGeom prst="rect">
            <a:avLst/>
          </a:prstGeom>
        </p:spPr>
      </p:pic>
      <p:sp>
        <p:nvSpPr>
          <p:cNvPr id="11" name="文本框 10"/>
          <p:cNvSpPr txBox="1"/>
          <p:nvPr/>
        </p:nvSpPr>
        <p:spPr bwMode="auto">
          <a:xfrm>
            <a:off x="1283769" y="4562587"/>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12" name="Text Box 34"/>
          <p:cNvSpPr txBox="1">
            <a:spLocks noChangeArrowheads="1"/>
          </p:cNvSpPr>
          <p:nvPr/>
        </p:nvSpPr>
        <p:spPr bwMode="auto">
          <a:xfrm>
            <a:off x="3944856" y="4205600"/>
            <a:ext cx="1094196" cy="307760"/>
          </a:xfrm>
          <a:prstGeom prst="rect">
            <a:avLst/>
          </a:prstGeom>
          <a:noFill/>
          <a:ln w="9525" algn="ctr">
            <a:noFill/>
            <a:miter lim="800000"/>
            <a:headEnd/>
            <a:tailEnd/>
          </a:ln>
        </p:spPr>
        <p:txBody>
          <a:bodyPr wrap="square" lIns="91424" tIns="45712" rIns="91424" bIns="45712">
            <a:noAutofit/>
          </a:bodyPr>
          <a:lstStyle/>
          <a:p>
            <a:pPr eaLnBrk="1" fontAlgn="ctr" hangingPunct="1"/>
            <a:r>
              <a:rPr kumimoji="1" lang="en-US" sz="1400" b="1" dirty="0">
                <a:solidFill>
                  <a:schemeClr val="accent4"/>
                </a:solidFill>
                <a:latin typeface="Huawei Sans" panose="020C0503030203020204" pitchFamily="34" charset="0"/>
              </a:rPr>
              <a:t>...</a:t>
            </a:r>
          </a:p>
        </p:txBody>
      </p:sp>
      <p:cxnSp>
        <p:nvCxnSpPr>
          <p:cNvPr id="13" name="直接连接符 12"/>
          <p:cNvCxnSpPr>
            <a:endCxn id="14" idx="3"/>
          </p:cNvCxnSpPr>
          <p:nvPr/>
        </p:nvCxnSpPr>
        <p:spPr>
          <a:xfrm flipV="1">
            <a:off x="3946582" y="3706997"/>
            <a:ext cx="501031" cy="410494"/>
          </a:xfrm>
          <a:prstGeom prst="line">
            <a:avLst/>
          </a:prstGeom>
          <a:noFill/>
          <a:ln w="19050">
            <a:solidFill>
              <a:srgbClr val="FF9900"/>
            </a:solidFill>
            <a:round/>
            <a:headEnd/>
            <a:tailEnd/>
          </a:ln>
        </p:spPr>
      </p:cxnSp>
      <p:pic>
        <p:nvPicPr>
          <p:cNvPr id="14" name="图片 13"/>
          <p:cNvPicPr>
            <a:picLocks noChangeAspect="1"/>
          </p:cNvPicPr>
          <p:nvPr/>
        </p:nvPicPr>
        <p:blipFill>
          <a:blip r:embed="rId3"/>
          <a:stretch>
            <a:fillRect/>
          </a:stretch>
        </p:blipFill>
        <p:spPr>
          <a:xfrm rot="10800000">
            <a:off x="4447613" y="3527662"/>
            <a:ext cx="363088" cy="358671"/>
          </a:xfrm>
          <a:prstGeom prst="rect">
            <a:avLst/>
          </a:prstGeom>
        </p:spPr>
      </p:pic>
      <p:pic>
        <p:nvPicPr>
          <p:cNvPr id="15" name="图片 14"/>
          <p:cNvPicPr>
            <a:picLocks noChangeAspect="1"/>
          </p:cNvPicPr>
          <p:nvPr/>
        </p:nvPicPr>
        <p:blipFill>
          <a:blip r:embed="rId3"/>
          <a:stretch>
            <a:fillRect/>
          </a:stretch>
        </p:blipFill>
        <p:spPr>
          <a:xfrm rot="10800000">
            <a:off x="4447613" y="4562587"/>
            <a:ext cx="363088" cy="358671"/>
          </a:xfrm>
          <a:prstGeom prst="rect">
            <a:avLst/>
          </a:prstGeom>
        </p:spPr>
      </p:pic>
      <p:sp>
        <p:nvSpPr>
          <p:cNvPr id="16" name="Line 24"/>
          <p:cNvSpPr>
            <a:spLocks noChangeShapeType="1"/>
          </p:cNvSpPr>
          <p:nvPr/>
        </p:nvSpPr>
        <p:spPr bwMode="auto">
          <a:xfrm>
            <a:off x="4803775" y="3696462"/>
            <a:ext cx="1274221" cy="3146"/>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pic>
        <p:nvPicPr>
          <p:cNvPr id="17" name="图片 16"/>
          <p:cNvPicPr>
            <a:picLocks noChangeAspect="1"/>
          </p:cNvPicPr>
          <p:nvPr/>
        </p:nvPicPr>
        <p:blipFill>
          <a:blip r:embed="rId3"/>
          <a:stretch>
            <a:fillRect/>
          </a:stretch>
        </p:blipFill>
        <p:spPr>
          <a:xfrm rot="10800000">
            <a:off x="4453512" y="4039682"/>
            <a:ext cx="363088" cy="358671"/>
          </a:xfrm>
          <a:prstGeom prst="rect">
            <a:avLst/>
          </a:prstGeom>
        </p:spPr>
      </p:pic>
      <p:sp>
        <p:nvSpPr>
          <p:cNvPr id="18" name="Line 24"/>
          <p:cNvSpPr>
            <a:spLocks noChangeShapeType="1"/>
          </p:cNvSpPr>
          <p:nvPr/>
        </p:nvSpPr>
        <p:spPr bwMode="auto">
          <a:xfrm>
            <a:off x="4803486" y="4738428"/>
            <a:ext cx="1274221" cy="3146"/>
          </a:xfrm>
          <a:prstGeom prst="line">
            <a:avLst/>
          </a:prstGeom>
          <a:noFill/>
          <a:ln w="19050">
            <a:solidFill>
              <a:srgbClr val="FF9900"/>
            </a:solidFill>
            <a:round/>
            <a:headEnd/>
            <a:tailEnd/>
          </a:ln>
        </p:spPr>
        <p:txBody>
          <a:bodyPr wrap="square">
            <a:noAutofit/>
          </a:bodyPr>
          <a:lstStyle/>
          <a:p>
            <a:pPr fontAlgn="ctr"/>
            <a:endParaRPr lang="en-US" altLang="zh-CN" sz="1050" dirty="0">
              <a:latin typeface="Huawei Sans" panose="020C0503030203020204" pitchFamily="34" charset="0"/>
            </a:endParaRPr>
          </a:p>
        </p:txBody>
      </p:sp>
      <p:sp>
        <p:nvSpPr>
          <p:cNvPr id="19" name="Text Box 34"/>
          <p:cNvSpPr txBox="1">
            <a:spLocks noChangeArrowheads="1"/>
          </p:cNvSpPr>
          <p:nvPr/>
        </p:nvSpPr>
        <p:spPr bwMode="auto">
          <a:xfrm>
            <a:off x="4044727" y="3820846"/>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 16 splitter</a:t>
            </a:r>
          </a:p>
        </p:txBody>
      </p:sp>
      <p:sp>
        <p:nvSpPr>
          <p:cNvPr id="20" name="Text Box 34"/>
          <p:cNvSpPr txBox="1">
            <a:spLocks noChangeArrowheads="1"/>
          </p:cNvSpPr>
          <p:nvPr/>
        </p:nvSpPr>
        <p:spPr bwMode="auto">
          <a:xfrm>
            <a:off x="4038957" y="4308403"/>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1:8 splitter</a:t>
            </a:r>
          </a:p>
        </p:txBody>
      </p:sp>
      <p:sp>
        <p:nvSpPr>
          <p:cNvPr id="21" name="Text Box 34"/>
          <p:cNvSpPr txBox="1">
            <a:spLocks noChangeArrowheads="1"/>
          </p:cNvSpPr>
          <p:nvPr/>
        </p:nvSpPr>
        <p:spPr bwMode="auto">
          <a:xfrm>
            <a:off x="4038957" y="4843886"/>
            <a:ext cx="1230978"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1:8 splitter</a:t>
            </a:r>
          </a:p>
        </p:txBody>
      </p:sp>
      <p:sp>
        <p:nvSpPr>
          <p:cNvPr id="22" name="Oval 4"/>
          <p:cNvSpPr>
            <a:spLocks noChangeAspect="1"/>
          </p:cNvSpPr>
          <p:nvPr/>
        </p:nvSpPr>
        <p:spPr>
          <a:xfrm>
            <a:off x="6190578" y="3579429"/>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1</a:t>
            </a:r>
          </a:p>
        </p:txBody>
      </p:sp>
      <p:sp>
        <p:nvSpPr>
          <p:cNvPr id="23" name="Oval 4"/>
          <p:cNvSpPr>
            <a:spLocks noChangeAspect="1"/>
          </p:cNvSpPr>
          <p:nvPr/>
        </p:nvSpPr>
        <p:spPr>
          <a:xfrm>
            <a:off x="6190578" y="4089012"/>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2</a:t>
            </a:r>
          </a:p>
        </p:txBody>
      </p:sp>
      <p:sp>
        <p:nvSpPr>
          <p:cNvPr id="24" name="Oval 4"/>
          <p:cNvSpPr>
            <a:spLocks noChangeAspect="1"/>
          </p:cNvSpPr>
          <p:nvPr/>
        </p:nvSpPr>
        <p:spPr>
          <a:xfrm>
            <a:off x="6190578" y="4621840"/>
            <a:ext cx="233175" cy="233175"/>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spcBef>
                <a:spcPts val="0"/>
              </a:spcBef>
              <a:spcAft>
                <a:spcPts val="0"/>
              </a:spcAft>
            </a:pPr>
            <a:r>
              <a:rPr lang="en-US" sz="1400" b="1" dirty="0">
                <a:solidFill>
                  <a:prstClr val="black"/>
                </a:solidFill>
                <a:latin typeface="Huawei Sans" panose="020C0503030203020204" pitchFamily="34" charset="0"/>
              </a:rPr>
              <a:t>3</a:t>
            </a:r>
          </a:p>
        </p:txBody>
      </p:sp>
      <p:sp>
        <p:nvSpPr>
          <p:cNvPr id="25" name="AutoShape 104"/>
          <p:cNvSpPr>
            <a:spLocks noChangeArrowheads="1"/>
          </p:cNvSpPr>
          <p:nvPr/>
        </p:nvSpPr>
        <p:spPr bwMode="auto">
          <a:xfrm>
            <a:off x="1605571" y="4858984"/>
            <a:ext cx="2195512" cy="831004"/>
          </a:xfrm>
          <a:prstGeom prst="cloudCallout">
            <a:avLst>
              <a:gd name="adj1" fmla="val 57910"/>
              <a:gd name="adj2" fmla="val -71524"/>
            </a:avLst>
          </a:prstGeom>
          <a:solidFill>
            <a:srgbClr val="CCFF99"/>
          </a:solidFill>
          <a:ln w="9525">
            <a:solidFill>
              <a:schemeClr val="tx1"/>
            </a:solidFill>
            <a:round/>
            <a:headEnd/>
            <a:tailEnd/>
          </a:ln>
        </p:spPr>
        <p:txBody>
          <a:bodyPr wrap="square" lIns="79200" tIns="39600" rIns="79200" bIns="39600" anchor="ctr">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pt-BR" sz="1200" i="0" dirty="0">
                <a:latin typeface="Huawei Sans" panose="020C0503030203020204" pitchFamily="34" charset="0"/>
                <a:ea typeface="+mn-ea"/>
              </a:rPr>
              <a:t>Esta rede atende aos requisitos</a:t>
            </a:r>
            <a:r>
              <a:rPr lang="en-US" sz="1200" i="0" dirty="0">
                <a:latin typeface="Huawei Sans" panose="020C0503030203020204" pitchFamily="34" charset="0"/>
                <a:ea typeface="+mn-ea"/>
              </a:rPr>
              <a:t>?</a:t>
            </a:r>
          </a:p>
        </p:txBody>
      </p:sp>
      <p:sp>
        <p:nvSpPr>
          <p:cNvPr id="26" name="TextBox 18"/>
          <p:cNvSpPr txBox="1"/>
          <p:nvPr/>
        </p:nvSpPr>
        <p:spPr>
          <a:xfrm>
            <a:off x="6506623" y="3428121"/>
            <a:ext cx="4599626" cy="1938992"/>
          </a:xfrm>
          <a:prstGeom prst="rect">
            <a:avLst/>
          </a:prstGeom>
          <a:noFill/>
        </p:spPr>
        <p:txBody>
          <a:bodyPr wrap="square" rtlCol="0">
            <a:noAutofit/>
          </a:bodyPr>
          <a:lstStyle/>
          <a:p>
            <a:pPr fontAlgn="ctr">
              <a:lnSpc>
                <a:spcPts val="2400"/>
              </a:lnSpc>
              <a:spcBef>
                <a:spcPts val="600"/>
              </a:spcBef>
              <a:spcAft>
                <a:spcPts val="600"/>
              </a:spcAft>
            </a:pPr>
            <a:r>
              <a:rPr lang="en-US" sz="1600" dirty="0">
                <a:solidFill>
                  <a:prstClr val="black"/>
                </a:solidFill>
                <a:latin typeface="Huawei Sans" panose="020C0503030203020204" pitchFamily="34" charset="0"/>
                <a:cs typeface="Huawei Sans" panose="020C0503030203020204" pitchFamily="34" charset="0"/>
              </a:rPr>
              <a:t>Link 1: (1:16) x (1:16) = 1:256</a:t>
            </a:r>
          </a:p>
          <a:p>
            <a:pPr fontAlgn="ctr">
              <a:lnSpc>
                <a:spcPts val="2400"/>
              </a:lnSpc>
              <a:spcBef>
                <a:spcPts val="600"/>
              </a:spcBef>
              <a:spcAft>
                <a:spcPts val="600"/>
              </a:spcAft>
            </a:pPr>
            <a:r>
              <a:rPr lang="en-US" sz="1600" dirty="0">
                <a:solidFill>
                  <a:prstClr val="black"/>
                </a:solidFill>
                <a:latin typeface="Huawei Sans" panose="020C0503030203020204" pitchFamily="34" charset="0"/>
                <a:cs typeface="Huawei Sans" panose="020C0503030203020204" pitchFamily="34" charset="0"/>
              </a:rPr>
              <a:t>Link 2 e 3: (1:16) x (1:8) = 1:128</a:t>
            </a:r>
          </a:p>
          <a:p>
            <a:pPr fontAlgn="ctr">
              <a:lnSpc>
                <a:spcPts val="2400"/>
              </a:lnSpc>
              <a:spcBef>
                <a:spcPts val="600"/>
              </a:spcBef>
              <a:spcAft>
                <a:spcPts val="600"/>
              </a:spcAft>
            </a:pPr>
            <a:r>
              <a:rPr lang="pt-BR" sz="1600" dirty="0">
                <a:solidFill>
                  <a:prstClr val="black"/>
                </a:solidFill>
                <a:latin typeface="Huawei Sans" panose="020C0503030203020204" pitchFamily="34" charset="0"/>
                <a:cs typeface="Huawei Sans" panose="020C0503030203020204" pitchFamily="34" charset="0"/>
              </a:rPr>
              <a:t>A taxa de divisão do link 1 excede a taxa máxima, não atendendo aos requisitos</a:t>
            </a:r>
            <a:r>
              <a:rPr lang="en-US" sz="1600" dirty="0">
                <a:solidFill>
                  <a:prstClr val="black"/>
                </a:solidFill>
                <a:latin typeface="Huawei Sans" panose="020C0503030203020204" pitchFamily="34" charset="0"/>
                <a:cs typeface="Huawei Sans" panose="020C0503030203020204" pitchFamily="34" charset="0"/>
              </a:rPr>
              <a:t>.</a:t>
            </a:r>
          </a:p>
        </p:txBody>
      </p:sp>
    </p:spTree>
    <p:extLst>
      <p:ext uri="{BB962C8B-B14F-4D97-AF65-F5344CB8AC3E}">
        <p14:creationId xmlns:p14="http://schemas.microsoft.com/office/powerpoint/2010/main" val="22219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400" dirty="0">
                <a:latin typeface="Huawei Sans" panose="020C0503030203020204" pitchFamily="34" charset="0"/>
              </a:rPr>
              <a:t>Utilizar um OPM para testar a ONT e assegurar que o módulo ótico não transmite continuamente sinais ópticos. Em casos normais, o módulo ótico da ONT não transmite sinais ópticos antes de ser ligado à PON. Se se verificar que o módulo ótico transmite sinais ópticos (ou seja, podem ser detectados sinais ópticos estáveis), substitua a ONT ou desative o modo contínuo</a:t>
            </a:r>
            <a:r>
              <a:rPr lang="en-US" altLang="zh-CN" sz="1400" dirty="0">
                <a:latin typeface="Huawei Sans" panose="020C0503030203020204" pitchFamily="34" charset="0"/>
              </a:rPr>
              <a:t>.</a:t>
            </a: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endParaRPr lang="en-US" altLang="zh-CN" sz="1400" dirty="0">
              <a:latin typeface="Huawei Sans" panose="020C0503030203020204" pitchFamily="34" charset="0"/>
            </a:endParaRPr>
          </a:p>
          <a:p>
            <a:r>
              <a:rPr lang="pt-BR" altLang="zh-CN" sz="1400" dirty="0">
                <a:latin typeface="Huawei Sans" panose="020C0503030203020204" pitchFamily="34" charset="0"/>
              </a:rPr>
              <a:t>Assegurar que os tipos de conectores são consistentes e que os conectores </a:t>
            </a:r>
            <a:r>
              <a:rPr lang="pt-BR" altLang="zh-CN" sz="1400" dirty="0" err="1">
                <a:latin typeface="Huawei Sans" panose="020C0503030203020204" pitchFamily="34" charset="0"/>
              </a:rPr>
              <a:t>pigtail</a:t>
            </a:r>
            <a:r>
              <a:rPr lang="pt-BR" altLang="zh-CN" sz="1400" dirty="0">
                <a:latin typeface="Huawei Sans" panose="020C0503030203020204" pitchFamily="34" charset="0"/>
              </a:rPr>
              <a:t> estão limpos.</a:t>
            </a:r>
          </a:p>
          <a:p>
            <a:pPr lvl="1"/>
            <a:r>
              <a:rPr lang="pt-BR" altLang="zh-CN" sz="1000" dirty="0">
                <a:latin typeface="Huawei Sans" panose="020C0503030203020204" pitchFamily="34" charset="0"/>
              </a:rPr>
              <a:t>Por exemplo, se o tipo de conetor da Huawei ONT for SC/APC, ambas as extremidades do adaptador devem ser SC/APC. SC/PC não pode ser ligado a SC/APC.</a:t>
            </a:r>
          </a:p>
          <a:p>
            <a:pPr lvl="1"/>
            <a:r>
              <a:rPr lang="pt-BR" altLang="zh-CN" sz="1200" dirty="0">
                <a:latin typeface="Huawei Sans" panose="020C0503030203020204" pitchFamily="34" charset="0"/>
              </a:rPr>
              <a:t>Quando o SC/PC está interligado com o SC/APC, pode ser gerada uma atenuação máxima de 20 dB. Além disso, a atenuação pode ser normal durante o ensaio, mas tornar-se anormal em qualquer altura na rede em funcionamento</a:t>
            </a:r>
            <a:r>
              <a:rPr lang="en-US" altLang="zh-CN" sz="1200" dirty="0">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pt-BR" dirty="0">
                <a:latin typeface="Huawei Sans" panose="020C0503030203020204" pitchFamily="34" charset="0"/>
              </a:rPr>
              <a:t>Teste de Provisionamento de Serviços (2)</a:t>
            </a:r>
            <a:endParaRPr lang="en-US" dirty="0">
              <a:latin typeface="Huawei Sans" panose="020C0503030203020204" pitchFamily="34" charset="0"/>
            </a:endParaRPr>
          </a:p>
        </p:txBody>
      </p:sp>
      <p:sp>
        <p:nvSpPr>
          <p:cNvPr id="7" name="Text Box 31"/>
          <p:cNvSpPr txBox="1">
            <a:spLocks noChangeArrowheads="1"/>
          </p:cNvSpPr>
          <p:nvPr/>
        </p:nvSpPr>
        <p:spPr bwMode="auto">
          <a:xfrm>
            <a:off x="4705533" y="3201405"/>
            <a:ext cx="1295400" cy="5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Optical splitter</a:t>
            </a:r>
          </a:p>
        </p:txBody>
      </p:sp>
      <p:sp>
        <p:nvSpPr>
          <p:cNvPr id="8" name="Text Box 33"/>
          <p:cNvSpPr txBox="1">
            <a:spLocks noChangeArrowheads="1"/>
          </p:cNvSpPr>
          <p:nvPr/>
        </p:nvSpPr>
        <p:spPr bwMode="auto">
          <a:xfrm>
            <a:off x="2437281" y="3361297"/>
            <a:ext cx="613704" cy="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noAutofit/>
          </a:bodyPr>
          <a:lstStyle>
            <a:lvl1pPr defTabSz="801688" eaLnBrk="0" hangingPunct="0">
              <a:defRPr i="1">
                <a:solidFill>
                  <a:schemeClr val="tx1"/>
                </a:solidFill>
                <a:latin typeface="Arial" panose="020B0604020202020204" pitchFamily="34" charset="0"/>
                <a:ea typeface="SimSun" panose="02010600030101010101" pitchFamily="2" charset="-122"/>
              </a:defRPr>
            </a:lvl1pPr>
            <a:lvl2pPr marL="742950" indent="-285750" defTabSz="801688" eaLnBrk="0" hangingPunct="0">
              <a:defRPr i="1">
                <a:solidFill>
                  <a:schemeClr val="tx1"/>
                </a:solidFill>
                <a:latin typeface="Arial" panose="020B0604020202020204" pitchFamily="34" charset="0"/>
                <a:ea typeface="SimSun" panose="02010600030101010101" pitchFamily="2" charset="-122"/>
              </a:defRPr>
            </a:lvl2pPr>
            <a:lvl3pPr marL="1143000" indent="-228600" defTabSz="801688" eaLnBrk="0" hangingPunct="0">
              <a:defRPr i="1">
                <a:solidFill>
                  <a:schemeClr val="tx1"/>
                </a:solidFill>
                <a:latin typeface="Arial" panose="020B0604020202020204" pitchFamily="34" charset="0"/>
                <a:ea typeface="SimSun" panose="02010600030101010101" pitchFamily="2" charset="-122"/>
              </a:defRPr>
            </a:lvl3pPr>
            <a:lvl4pPr marL="1600200" indent="-228600" defTabSz="801688" eaLnBrk="0" hangingPunct="0">
              <a:defRPr i="1">
                <a:solidFill>
                  <a:schemeClr val="tx1"/>
                </a:solidFill>
                <a:latin typeface="Arial" panose="020B0604020202020204" pitchFamily="34" charset="0"/>
                <a:ea typeface="SimSun" panose="02010600030101010101" pitchFamily="2" charset="-122"/>
              </a:defRPr>
            </a:lvl4pPr>
            <a:lvl5pPr marL="2057400" indent="-228600" defTabSz="801688" eaLnBrk="0" hangingPunct="0">
              <a:defRPr i="1">
                <a:solidFill>
                  <a:schemeClr val="tx1"/>
                </a:solidFill>
                <a:latin typeface="Arial" panose="020B0604020202020204" pitchFamily="34" charset="0"/>
                <a:ea typeface="SimSun" panose="02010600030101010101" pitchFamily="2" charset="-122"/>
              </a:defRPr>
            </a:lvl5pPr>
            <a:lvl6pPr marL="25146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801688"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spcBef>
                <a:spcPct val="50000"/>
              </a:spcBef>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OLT</a:t>
            </a:r>
          </a:p>
        </p:txBody>
      </p:sp>
      <p:sp>
        <p:nvSpPr>
          <p:cNvPr id="9" name="Rectangle 45"/>
          <p:cNvSpPr>
            <a:spLocks noChangeAspect="1" noChangeArrowheads="1"/>
          </p:cNvSpPr>
          <p:nvPr/>
        </p:nvSpPr>
        <p:spPr bwMode="auto">
          <a:xfrm>
            <a:off x="8521957" y="3347423"/>
            <a:ext cx="595035"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1066800" eaLnBrk="0" hangingPunct="0">
              <a:defRPr i="1">
                <a:solidFill>
                  <a:schemeClr val="tx1"/>
                </a:solidFill>
                <a:latin typeface="Arial" panose="020B0604020202020204" pitchFamily="34" charset="0"/>
                <a:ea typeface="SimSun" panose="02010600030101010101" pitchFamily="2" charset="-122"/>
              </a:defRPr>
            </a:lvl1pPr>
            <a:lvl2pPr marL="742950" indent="-285750" defTabSz="1066800" eaLnBrk="0" hangingPunct="0">
              <a:defRPr i="1">
                <a:solidFill>
                  <a:schemeClr val="tx1"/>
                </a:solidFill>
                <a:latin typeface="Arial" panose="020B0604020202020204" pitchFamily="34" charset="0"/>
                <a:ea typeface="SimSun" panose="02010600030101010101" pitchFamily="2" charset="-122"/>
              </a:defRPr>
            </a:lvl2pPr>
            <a:lvl3pPr marL="1143000" indent="-228600" defTabSz="1066800" eaLnBrk="0" hangingPunct="0">
              <a:defRPr i="1">
                <a:solidFill>
                  <a:schemeClr val="tx1"/>
                </a:solidFill>
                <a:latin typeface="Arial" panose="020B0604020202020204" pitchFamily="34" charset="0"/>
                <a:ea typeface="SimSun" panose="02010600030101010101" pitchFamily="2" charset="-122"/>
              </a:defRPr>
            </a:lvl3pPr>
            <a:lvl4pPr marL="1600200" indent="-228600" defTabSz="1066800" eaLnBrk="0" hangingPunct="0">
              <a:defRPr i="1">
                <a:solidFill>
                  <a:schemeClr val="tx1"/>
                </a:solidFill>
                <a:latin typeface="Arial" panose="020B0604020202020204" pitchFamily="34" charset="0"/>
                <a:ea typeface="SimSun" panose="02010600030101010101" pitchFamily="2" charset="-122"/>
              </a:defRPr>
            </a:lvl4pPr>
            <a:lvl5pPr marL="2057400" indent="-228600" defTabSz="1066800" eaLnBrk="0" hangingPunct="0">
              <a:defRPr i="1">
                <a:solidFill>
                  <a:schemeClr val="tx1"/>
                </a:solidFill>
                <a:latin typeface="Arial" panose="020B0604020202020204" pitchFamily="34" charset="0"/>
                <a:ea typeface="SimSun" panose="02010600030101010101" pitchFamily="2" charset="-122"/>
              </a:defRPr>
            </a:lvl5pPr>
            <a:lvl6pPr marL="25146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6pPr>
            <a:lvl7pPr marL="29718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7pPr>
            <a:lvl8pPr marL="34290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8pPr>
            <a:lvl9pPr marL="3886200" indent="-228600" defTabSz="1066800" eaLnBrk="0" fontAlgn="t" hangingPunct="0">
              <a:spcBef>
                <a:spcPct val="0"/>
              </a:spcBef>
              <a:spcAft>
                <a:spcPct val="0"/>
              </a:spcAft>
              <a:defRPr i="1">
                <a:solidFill>
                  <a:schemeClr val="tx1"/>
                </a:solidFill>
                <a:latin typeface="Arial" panose="020B0604020202020204" pitchFamily="34" charset="0"/>
                <a:ea typeface="SimSun" panose="02010600030101010101" pitchFamily="2" charset="-122"/>
              </a:defRPr>
            </a:lvl9pPr>
          </a:lstStyle>
          <a:p>
            <a:pPr algn="ctr" eaLnBrk="1" fontAlgn="ctr" hangingPunct="1">
              <a:lnSpc>
                <a:spcPct val="125000"/>
              </a:lnSpc>
              <a:spcBef>
                <a:spcPct val="20000"/>
              </a:spcBef>
              <a:buClr>
                <a:srgbClr val="990000"/>
              </a:buClr>
            </a:pPr>
            <a:r>
              <a:rPr lang="en-US" sz="1400" i="0" dirty="0">
                <a:latin typeface="Huawei Sans" panose="020C0503030203020204" pitchFamily="34" charset="0"/>
                <a:ea typeface="方正兰亭黑简体" panose="02000000000000000000" pitchFamily="2" charset="-122"/>
                <a:cs typeface="Huawei Sans" panose="020C0503030203020204" pitchFamily="34" charset="0"/>
              </a:rPr>
              <a:t>ONU</a:t>
            </a:r>
          </a:p>
        </p:txBody>
      </p:sp>
      <p:cxnSp>
        <p:nvCxnSpPr>
          <p:cNvPr id="10" name="直接连接符 9"/>
          <p:cNvCxnSpPr>
            <a:endCxn id="12" idx="1"/>
          </p:cNvCxnSpPr>
          <p:nvPr/>
        </p:nvCxnSpPr>
        <p:spPr bwMode="auto">
          <a:xfrm flipV="1">
            <a:off x="3011709" y="2838129"/>
            <a:ext cx="5407098" cy="9244"/>
          </a:xfrm>
          <a:prstGeom prst="line">
            <a:avLst/>
          </a:prstGeom>
          <a:solidFill>
            <a:schemeClr val="accent1"/>
          </a:solidFill>
          <a:ln w="25400" cap="flat" cmpd="sng" algn="ctr">
            <a:solidFill>
              <a:srgbClr val="F89939"/>
            </a:solidFill>
            <a:prstDash val="solid"/>
            <a:round/>
            <a:headEnd type="none" w="med" len="med"/>
            <a:tailEnd type="none" w="med" len="med"/>
          </a:ln>
          <a:effectLst/>
        </p:spPr>
      </p:cxnSp>
      <p:pic>
        <p:nvPicPr>
          <p:cNvPr id="11" name="图片 10"/>
          <p:cNvPicPr>
            <a:picLocks noChangeAspect="1"/>
          </p:cNvPicPr>
          <p:nvPr/>
        </p:nvPicPr>
        <p:blipFill>
          <a:blip r:embed="rId3" cstate="print"/>
          <a:stretch>
            <a:fillRect/>
          </a:stretch>
        </p:blipFill>
        <p:spPr>
          <a:xfrm>
            <a:off x="2404650" y="2330092"/>
            <a:ext cx="697510" cy="1016073"/>
          </a:xfrm>
          <a:prstGeom prst="rect">
            <a:avLst/>
          </a:prstGeom>
        </p:spPr>
      </p:pic>
      <p:pic>
        <p:nvPicPr>
          <p:cNvPr id="12" name="图片 11"/>
          <p:cNvPicPr>
            <a:picLocks noChangeAspect="1"/>
          </p:cNvPicPr>
          <p:nvPr/>
        </p:nvPicPr>
        <p:blipFill>
          <a:blip r:embed="rId4" cstate="print"/>
          <a:stretch>
            <a:fillRect/>
          </a:stretch>
        </p:blipFill>
        <p:spPr>
          <a:xfrm>
            <a:off x="8418807" y="2601811"/>
            <a:ext cx="716498" cy="472635"/>
          </a:xfrm>
          <a:prstGeom prst="rect">
            <a:avLst/>
          </a:prstGeom>
        </p:spPr>
      </p:pic>
      <p:pic>
        <p:nvPicPr>
          <p:cNvPr id="13" name="图片 12"/>
          <p:cNvPicPr>
            <a:picLocks noChangeAspect="1"/>
          </p:cNvPicPr>
          <p:nvPr/>
        </p:nvPicPr>
        <p:blipFill>
          <a:blip r:embed="rId5" cstate="print"/>
          <a:stretch>
            <a:fillRect/>
          </a:stretch>
        </p:blipFill>
        <p:spPr>
          <a:xfrm flipH="1">
            <a:off x="5065573" y="2561788"/>
            <a:ext cx="503893" cy="552680"/>
          </a:xfrm>
          <a:prstGeom prst="rect">
            <a:avLst/>
          </a:prstGeom>
        </p:spPr>
      </p:pic>
      <p:pic>
        <p:nvPicPr>
          <p:cNvPr id="14"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7331" y="3210867"/>
            <a:ext cx="87630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46"/>
          <p:cNvGraphicFramePr>
            <a:graphicFrameLocks noChangeAspect="1"/>
          </p:cNvGraphicFramePr>
          <p:nvPr>
            <p:extLst>
              <p:ext uri="{D42A27DB-BD31-4B8C-83A1-F6EECF244321}">
                <p14:modId xmlns:p14="http://schemas.microsoft.com/office/powerpoint/2010/main" val="1014043241"/>
              </p:ext>
            </p:extLst>
          </p:nvPr>
        </p:nvGraphicFramePr>
        <p:xfrm>
          <a:off x="7986474" y="2738629"/>
          <a:ext cx="214313" cy="217487"/>
        </p:xfrm>
        <a:graphic>
          <a:graphicData uri="http://schemas.openxmlformats.org/presentationml/2006/ole">
            <mc:AlternateContent xmlns:mc="http://schemas.openxmlformats.org/markup-compatibility/2006">
              <mc:Choice xmlns:v="urn:schemas-microsoft-com:vml" Requires="v">
                <p:oleObj name="绘图" r:id="rId7" imgW="2721600" imgH="2754000" progId="FLW3Drawing">
                  <p:embed/>
                </p:oleObj>
              </mc:Choice>
              <mc:Fallback>
                <p:oleObj name="绘图" r:id="rId7" imgW="2721600" imgH="2754000" progId="FLW3Drawing">
                  <p:embed/>
                  <p:pic>
                    <p:nvPicPr>
                      <p:cNvPr id="15"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6474" y="2738629"/>
                        <a:ext cx="214313"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pic>
                </p:oleObj>
              </mc:Fallback>
            </mc:AlternateContent>
          </a:graphicData>
        </a:graphic>
      </p:graphicFrame>
      <p:sp>
        <p:nvSpPr>
          <p:cNvPr id="16" name="任意多边形 15"/>
          <p:cNvSpPr/>
          <p:nvPr/>
        </p:nvSpPr>
        <p:spPr>
          <a:xfrm>
            <a:off x="7667889" y="2846800"/>
            <a:ext cx="778934" cy="524934"/>
          </a:xfrm>
          <a:custGeom>
            <a:avLst/>
            <a:gdLst>
              <a:gd name="connsiteX0" fmla="*/ 0 w 778934"/>
              <a:gd name="connsiteY0" fmla="*/ 524934 h 524934"/>
              <a:gd name="connsiteX1" fmla="*/ 93134 w 778934"/>
              <a:gd name="connsiteY1" fmla="*/ 313267 h 524934"/>
              <a:gd name="connsiteX2" fmla="*/ 541867 w 778934"/>
              <a:gd name="connsiteY2" fmla="*/ 127000 h 524934"/>
              <a:gd name="connsiteX3" fmla="*/ 778934 w 778934"/>
              <a:gd name="connsiteY3" fmla="*/ 0 h 524934"/>
            </a:gdLst>
            <a:ahLst/>
            <a:cxnLst>
              <a:cxn ang="0">
                <a:pos x="connsiteX0" y="connsiteY0"/>
              </a:cxn>
              <a:cxn ang="0">
                <a:pos x="connsiteX1" y="connsiteY1"/>
              </a:cxn>
              <a:cxn ang="0">
                <a:pos x="connsiteX2" y="connsiteY2"/>
              </a:cxn>
              <a:cxn ang="0">
                <a:pos x="connsiteX3" y="connsiteY3"/>
              </a:cxn>
            </a:cxnLst>
            <a:rect l="l" t="t" r="r" b="b"/>
            <a:pathLst>
              <a:path w="778934" h="524934">
                <a:moveTo>
                  <a:pt x="0" y="524934"/>
                </a:moveTo>
                <a:cubicBezTo>
                  <a:pt x="1411" y="452261"/>
                  <a:pt x="2823" y="379589"/>
                  <a:pt x="93134" y="313267"/>
                </a:cubicBezTo>
                <a:cubicBezTo>
                  <a:pt x="183445" y="246945"/>
                  <a:pt x="427567" y="179211"/>
                  <a:pt x="541867" y="127000"/>
                </a:cubicBezTo>
                <a:cubicBezTo>
                  <a:pt x="656167" y="74789"/>
                  <a:pt x="778934" y="0"/>
                  <a:pt x="778934" y="0"/>
                </a:cubicBezTo>
              </a:path>
            </a:pathLst>
          </a:custGeom>
          <a:noFill/>
          <a:ln w="19050">
            <a:solidFill>
              <a:schemeClr val="tx1"/>
            </a:solidFill>
          </a:ln>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9" name="燕尾形 18"/>
          <p:cNvSpPr/>
          <p:nvPr/>
        </p:nvSpPr>
        <p:spPr bwMode="auto">
          <a:xfrm>
            <a:off x="10172851" y="44958"/>
            <a:ext cx="1585202" cy="24533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O&amp;M precautions</a:t>
            </a:r>
          </a:p>
        </p:txBody>
      </p:sp>
      <p:sp>
        <p:nvSpPr>
          <p:cNvPr id="20" name="五边形 19"/>
          <p:cNvSpPr/>
          <p:nvPr/>
        </p:nvSpPr>
        <p:spPr bwMode="auto">
          <a:xfrm>
            <a:off x="8314387" y="44958"/>
            <a:ext cx="1947826" cy="245330"/>
          </a:xfrm>
          <a:prstGeom prst="homePlate">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Service provisioning test</a:t>
            </a:r>
          </a:p>
        </p:txBody>
      </p:sp>
      <p:sp>
        <p:nvSpPr>
          <p:cNvPr id="4" name="燕尾形 10">
            <a:extLst>
              <a:ext uri="{FF2B5EF4-FFF2-40B4-BE49-F238E27FC236}">
                <a16:creationId xmlns:a16="http://schemas.microsoft.com/office/drawing/2014/main" id="{DD78AFF7-F59B-F598-963F-358B478CF345}"/>
              </a:ext>
            </a:extLst>
          </p:cNvPr>
          <p:cNvSpPr/>
          <p:nvPr/>
        </p:nvSpPr>
        <p:spPr bwMode="auto">
          <a:xfrm>
            <a:off x="10172851" y="44958"/>
            <a:ext cx="1585202" cy="365442"/>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err="1">
                <a:solidFill>
                  <a:schemeClr val="bg1"/>
                </a:solidFill>
                <a:latin typeface="Huawei Sans" panose="020C0503030203020204" pitchFamily="34" charset="0"/>
                <a:ea typeface="方正兰亭黑简体" panose="02000000000000000000" pitchFamily="2" charset="-122"/>
              </a:rPr>
              <a:t>Precauções</a:t>
            </a:r>
            <a:r>
              <a:rPr lang="en-US" altLang="zh-CN" sz="1200" dirty="0">
                <a:solidFill>
                  <a:schemeClr val="bg1"/>
                </a:solidFill>
                <a:latin typeface="Huawei Sans" panose="020C0503030203020204" pitchFamily="34" charset="0"/>
                <a:ea typeface="方正兰亭黑简体" panose="02000000000000000000" pitchFamily="2" charset="-122"/>
              </a:rPr>
              <a:t> de O&amp;M</a:t>
            </a:r>
          </a:p>
        </p:txBody>
      </p:sp>
      <p:sp>
        <p:nvSpPr>
          <p:cNvPr id="5" name="五边形 11">
            <a:extLst>
              <a:ext uri="{FF2B5EF4-FFF2-40B4-BE49-F238E27FC236}">
                <a16:creationId xmlns:a16="http://schemas.microsoft.com/office/drawing/2014/main" id="{797CCC89-300E-8C0C-AD48-92E8867584EE}"/>
              </a:ext>
            </a:extLst>
          </p:cNvPr>
          <p:cNvSpPr/>
          <p:nvPr/>
        </p:nvSpPr>
        <p:spPr bwMode="auto">
          <a:xfrm>
            <a:off x="7942729" y="44958"/>
            <a:ext cx="2319484" cy="365442"/>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pt-BR" altLang="zh-CN" sz="1200" dirty="0">
                <a:latin typeface="Huawei Sans" panose="020C0503030203020204" pitchFamily="34" charset="0"/>
                <a:ea typeface="方正兰亭黑简体" panose="02000000000000000000" pitchFamily="2" charset="-122"/>
              </a:rPr>
              <a:t>Teste de provisionamento de serviços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86678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wrap="square">
            <a:noAutofit/>
          </a:bodyPr>
          <a:lstStyle/>
          <a:p>
            <a:r>
              <a:rPr lang="pt-BR" altLang="zh-CN" sz="1800" dirty="0">
                <a:solidFill>
                  <a:prstClr val="black"/>
                </a:solidFill>
                <a:latin typeface="Huawei Sans" panose="020C0503030203020204" pitchFamily="34" charset="0"/>
              </a:rPr>
              <a:t>Geralmente, os links são detectados usando ODTR para comparar os dados detectados com os dados de referência e determinar se ocorre um corte de fibra, contaminação ou flexão</a:t>
            </a:r>
            <a:r>
              <a:rPr lang="en-US" altLang="zh-CN" sz="1800" dirty="0">
                <a:solidFill>
                  <a:prstClr val="black"/>
                </a:solidFill>
                <a:latin typeface="Huawei Sans" panose="020C0503030203020204" pitchFamily="34" charset="0"/>
              </a:rPr>
              <a:t>.</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O&amp;M (1)</a:t>
            </a:r>
          </a:p>
        </p:txBody>
      </p:sp>
      <p:pic>
        <p:nvPicPr>
          <p:cNvPr id="7" name="Picture 3"/>
          <p:cNvPicPr>
            <a:picLocks noChangeAspect="1" noChangeArrowheads="1"/>
          </p:cNvPicPr>
          <p:nvPr/>
        </p:nvPicPr>
        <p:blipFill>
          <a:blip r:embed="rId3" cstate="print"/>
          <a:srcRect/>
          <a:stretch>
            <a:fillRect/>
          </a:stretch>
        </p:blipFill>
        <p:spPr bwMode="auto">
          <a:xfrm>
            <a:off x="1200782" y="2888816"/>
            <a:ext cx="4607186" cy="1512168"/>
          </a:xfrm>
          <a:prstGeom prst="rect">
            <a:avLst/>
          </a:prstGeom>
          <a:noFill/>
          <a:ln w="9525">
            <a:noFill/>
            <a:miter lim="800000"/>
            <a:headEnd/>
            <a:tailEnd/>
          </a:ln>
        </p:spPr>
      </p:pic>
      <p:grpSp>
        <p:nvGrpSpPr>
          <p:cNvPr id="8" name="组合 7"/>
          <p:cNvGrpSpPr/>
          <p:nvPr/>
        </p:nvGrpSpPr>
        <p:grpSpPr>
          <a:xfrm>
            <a:off x="6744072" y="2888815"/>
            <a:ext cx="4720495" cy="1509844"/>
            <a:chOff x="5807968" y="2240868"/>
            <a:chExt cx="3135957" cy="905172"/>
          </a:xfrm>
        </p:grpSpPr>
        <p:pic>
          <p:nvPicPr>
            <p:cNvPr id="9" name="Picture 4"/>
            <p:cNvPicPr>
              <a:picLocks noChangeAspect="1" noChangeArrowheads="1"/>
            </p:cNvPicPr>
            <p:nvPr/>
          </p:nvPicPr>
          <p:blipFill>
            <a:blip r:embed="rId4" cstate="print"/>
            <a:srcRect/>
            <a:stretch>
              <a:fillRect/>
            </a:stretch>
          </p:blipFill>
          <p:spPr bwMode="auto">
            <a:xfrm>
              <a:off x="5807968" y="2240868"/>
              <a:ext cx="2940624" cy="905172"/>
            </a:xfrm>
            <a:prstGeom prst="rect">
              <a:avLst/>
            </a:prstGeom>
            <a:noFill/>
            <a:ln w="9525">
              <a:noFill/>
              <a:miter lim="800000"/>
              <a:headEnd/>
              <a:tailEnd/>
            </a:ln>
          </p:spPr>
        </p:pic>
        <p:sp>
          <p:nvSpPr>
            <p:cNvPr id="10" name="TextBox 86"/>
            <p:cNvSpPr txBox="1"/>
            <p:nvPr/>
          </p:nvSpPr>
          <p:spPr>
            <a:xfrm>
              <a:off x="7030553" y="2467693"/>
              <a:ext cx="1913372" cy="648747"/>
            </a:xfrm>
            <a:prstGeom prst="rect">
              <a:avLst/>
            </a:prstGeom>
            <a:noFill/>
          </p:spPr>
          <p:txBody>
            <a:bodyPr wrap="square" rtlCol="0">
              <a:no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pt-BR" sz="1200" b="0" i="0" u="none" strike="noStrike" cap="none" normalizeH="0" baseline="0" noProof="0" dirty="0">
                  <a:ln>
                    <a:noFill/>
                  </a:ln>
                  <a:uLnTx/>
                  <a:uFillTx/>
                  <a:latin typeface="Huawei Sans" panose="020C0503030203020204" pitchFamily="34" charset="0"/>
                  <a:ea typeface="方正兰亭黑简体" panose="02000000000000000000" pitchFamily="2" charset="-122"/>
                </a:rPr>
                <a:t>Determinar o ponto de falha através da análise de reflexão ótica.</a:t>
              </a:r>
              <a:endParaRPr kumimoji="0" lang="en-US" sz="1200" b="0" i="0" u="none" strike="noStrike" cap="none" normalizeH="0" baseline="0" noProof="0" dirty="0">
                <a:ln>
                  <a:noFill/>
                </a:ln>
                <a:uLnTx/>
                <a:uFillTx/>
                <a:latin typeface="Huawei Sans" panose="020C0503030203020204" pitchFamily="34" charset="0"/>
                <a:ea typeface="方正兰亭黑简体" panose="02000000000000000000" pitchFamily="2" charset="-122"/>
              </a:endParaRPr>
            </a:p>
          </p:txBody>
        </p:sp>
        <p:cxnSp>
          <p:nvCxnSpPr>
            <p:cNvPr id="11" name="直接箭头连接符 10"/>
            <p:cNvCxnSpPr/>
            <p:nvPr/>
          </p:nvCxnSpPr>
          <p:spPr bwMode="auto">
            <a:xfrm flipH="1">
              <a:off x="6809359" y="2611748"/>
              <a:ext cx="221194" cy="110764"/>
            </a:xfrm>
            <a:prstGeom prst="straightConnector1">
              <a:avLst/>
            </a:prstGeom>
            <a:noFill/>
            <a:ln w="19050" cap="flat" cmpd="sng" algn="ctr">
              <a:solidFill>
                <a:srgbClr val="FF0000"/>
              </a:solidFill>
              <a:prstDash val="solid"/>
              <a:round/>
              <a:headEnd type="none" w="lg"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矩形 11"/>
          <p:cNvSpPr/>
          <p:nvPr/>
        </p:nvSpPr>
        <p:spPr>
          <a:xfrm>
            <a:off x="981513" y="4499419"/>
            <a:ext cx="5141151" cy="307777"/>
          </a:xfrm>
          <a:prstGeom prst="rect">
            <a:avLst/>
          </a:prstGeom>
        </p:spPr>
        <p:txBody>
          <a:bodyPr wrap="square">
            <a:noAutofit/>
          </a:bodyPr>
          <a:lstStyle/>
          <a:p>
            <a:pPr fontAlgn="ctr"/>
            <a:r>
              <a:rPr lang="pt-BR" sz="1400" dirty="0">
                <a:latin typeface="Huawei Sans" panose="020C0503030203020204" pitchFamily="34" charset="0"/>
                <a:ea typeface="方正兰亭黑简体" panose="02000000000000000000" pitchFamily="2" charset="-122"/>
                <a:cs typeface="Huawei Sans" panose="020C0503030203020204" pitchFamily="34" charset="0"/>
              </a:rPr>
              <a:t>Sinais de reflexão do percurso ótico normal detectados pelo OTDR</a:t>
            </a:r>
            <a:endParaRPr lang="en-US" sz="14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3" name="矩形 12"/>
          <p:cNvSpPr/>
          <p:nvPr/>
        </p:nvSpPr>
        <p:spPr>
          <a:xfrm>
            <a:off x="7082077" y="4499419"/>
            <a:ext cx="3868367" cy="307777"/>
          </a:xfrm>
          <a:prstGeom prst="rect">
            <a:avLst/>
          </a:prstGeom>
        </p:spPr>
        <p:txBody>
          <a:bodyPr wrap="square">
            <a:noAutofit/>
          </a:bodyPr>
          <a:lstStyle/>
          <a:p>
            <a:pPr fontAlgn="ctr"/>
            <a:r>
              <a:rPr lang="pt-BR" sz="1400" dirty="0">
                <a:latin typeface="Huawei Sans" panose="020C0503030203020204" pitchFamily="34" charset="0"/>
                <a:ea typeface="方正兰亭黑简体" panose="02000000000000000000" pitchFamily="2" charset="-122"/>
                <a:cs typeface="Huawei Sans" panose="020C0503030203020204" pitchFamily="34" charset="0"/>
              </a:rPr>
              <a:t>Ponto de falha determinado por deteção OTDR</a:t>
            </a:r>
            <a:endParaRPr lang="en-US" sz="14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下箭头 63"/>
          <p:cNvSpPr/>
          <p:nvPr/>
        </p:nvSpPr>
        <p:spPr>
          <a:xfrm rot="5400000" flipV="1">
            <a:off x="5751117" y="3258882"/>
            <a:ext cx="887452" cy="769712"/>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 fmla="*/ 258884 w 1035535"/>
              <a:gd name="connsiteY0" fmla="*/ 0 h 794114"/>
              <a:gd name="connsiteX1" fmla="*/ 776651 w 1035535"/>
              <a:gd name="connsiteY1" fmla="*/ 0 h 794114"/>
              <a:gd name="connsiteX2" fmla="*/ 776651 w 1035535"/>
              <a:gd name="connsiteY2" fmla="*/ 468495 h 794114"/>
              <a:gd name="connsiteX3" fmla="*/ 1035535 w 1035535"/>
              <a:gd name="connsiteY3" fmla="*/ 468495 h 794114"/>
              <a:gd name="connsiteX4" fmla="*/ 517768 w 1035535"/>
              <a:gd name="connsiteY4" fmla="*/ 794114 h 794114"/>
              <a:gd name="connsiteX5" fmla="*/ 0 w 1035535"/>
              <a:gd name="connsiteY5" fmla="*/ 468495 h 794114"/>
              <a:gd name="connsiteX6" fmla="*/ 258884 w 1035535"/>
              <a:gd name="connsiteY6" fmla="*/ 468495 h 794114"/>
              <a:gd name="connsiteX7" fmla="*/ 350324 w 1035535"/>
              <a:gd name="connsiteY7" fmla="*/ 91440 h 794114"/>
              <a:gd name="connsiteX0" fmla="*/ 258884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6121 w 1035535"/>
              <a:gd name="connsiteY0" fmla="*/ 0 h 794114"/>
              <a:gd name="connsiteX1" fmla="*/ 776651 w 1035535"/>
              <a:gd name="connsiteY1" fmla="*/ 468495 h 794114"/>
              <a:gd name="connsiteX2" fmla="*/ 1035535 w 1035535"/>
              <a:gd name="connsiteY2" fmla="*/ 468495 h 794114"/>
              <a:gd name="connsiteX3" fmla="*/ 517768 w 1035535"/>
              <a:gd name="connsiteY3" fmla="*/ 794114 h 794114"/>
              <a:gd name="connsiteX4" fmla="*/ 0 w 1035535"/>
              <a:gd name="connsiteY4" fmla="*/ 468495 h 794114"/>
              <a:gd name="connsiteX5" fmla="*/ 258884 w 1035535"/>
              <a:gd name="connsiteY5" fmla="*/ 468495 h 794114"/>
              <a:gd name="connsiteX6" fmla="*/ 350324 w 1035535"/>
              <a:gd name="connsiteY6" fmla="*/ 91440 h 794114"/>
              <a:gd name="connsiteX0" fmla="*/ 1018222 w 1037636"/>
              <a:gd name="connsiteY0" fmla="*/ 0 h 794114"/>
              <a:gd name="connsiteX1" fmla="*/ 778752 w 1037636"/>
              <a:gd name="connsiteY1" fmla="*/ 468495 h 794114"/>
              <a:gd name="connsiteX2" fmla="*/ 1037636 w 1037636"/>
              <a:gd name="connsiteY2" fmla="*/ 468495 h 794114"/>
              <a:gd name="connsiteX3" fmla="*/ 519869 w 1037636"/>
              <a:gd name="connsiteY3" fmla="*/ 794114 h 794114"/>
              <a:gd name="connsiteX4" fmla="*/ 2101 w 1037636"/>
              <a:gd name="connsiteY4" fmla="*/ 468495 h 794114"/>
              <a:gd name="connsiteX5" fmla="*/ 260985 w 1037636"/>
              <a:gd name="connsiteY5" fmla="*/ 468495 h 794114"/>
              <a:gd name="connsiteX6" fmla="*/ 0 w 1037636"/>
              <a:gd name="connsiteY6" fmla="*/ 86678 h 794114"/>
              <a:gd name="connsiteX0" fmla="*/ 1027747 w 1047161"/>
              <a:gd name="connsiteY0" fmla="*/ 0 h 794114"/>
              <a:gd name="connsiteX1" fmla="*/ 788277 w 1047161"/>
              <a:gd name="connsiteY1" fmla="*/ 468495 h 794114"/>
              <a:gd name="connsiteX2" fmla="*/ 1047161 w 1047161"/>
              <a:gd name="connsiteY2" fmla="*/ 468495 h 794114"/>
              <a:gd name="connsiteX3" fmla="*/ 529394 w 1047161"/>
              <a:gd name="connsiteY3" fmla="*/ 794114 h 794114"/>
              <a:gd name="connsiteX4" fmla="*/ 11626 w 1047161"/>
              <a:gd name="connsiteY4" fmla="*/ 468495 h 794114"/>
              <a:gd name="connsiteX5" fmla="*/ 270510 w 1047161"/>
              <a:gd name="connsiteY5" fmla="*/ 468495 h 794114"/>
              <a:gd name="connsiteX6" fmla="*/ 0 w 1047161"/>
              <a:gd name="connsiteY6" fmla="*/ 10478 h 794114"/>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258884 w 1035535"/>
              <a:gd name="connsiteY5" fmla="*/ 481830 h 807449"/>
              <a:gd name="connsiteX6" fmla="*/ 12187 w 1035535"/>
              <a:gd name="connsiteY6" fmla="*/ 0 h 807449"/>
              <a:gd name="connsiteX0" fmla="*/ 1016121 w 1035535"/>
              <a:gd name="connsiteY0" fmla="*/ 13335 h 807449"/>
              <a:gd name="connsiteX1" fmla="*/ 776651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16121 w 1035535"/>
              <a:gd name="connsiteY0" fmla="*/ 13335 h 807449"/>
              <a:gd name="connsiteX1" fmla="*/ 619488 w 1035535"/>
              <a:gd name="connsiteY1" fmla="*/ 481830 h 807449"/>
              <a:gd name="connsiteX2" fmla="*/ 1035535 w 1035535"/>
              <a:gd name="connsiteY2" fmla="*/ 481830 h 807449"/>
              <a:gd name="connsiteX3" fmla="*/ 517768 w 1035535"/>
              <a:gd name="connsiteY3" fmla="*/ 807449 h 807449"/>
              <a:gd name="connsiteX4" fmla="*/ 0 w 1035535"/>
              <a:gd name="connsiteY4" fmla="*/ 481830 h 807449"/>
              <a:gd name="connsiteX5" fmla="*/ 392234 w 1035535"/>
              <a:gd name="connsiteY5" fmla="*/ 486592 h 807449"/>
              <a:gd name="connsiteX6" fmla="*/ 12187 w 1035535"/>
              <a:gd name="connsiteY6" fmla="*/ 0 h 807449"/>
              <a:gd name="connsiteX0" fmla="*/ 1044696 w 1044696"/>
              <a:gd name="connsiteY0" fmla="*/ 0 h 832214"/>
              <a:gd name="connsiteX1" fmla="*/ 619488 w 1044696"/>
              <a:gd name="connsiteY1" fmla="*/ 506595 h 832214"/>
              <a:gd name="connsiteX2" fmla="*/ 1035535 w 1044696"/>
              <a:gd name="connsiteY2" fmla="*/ 506595 h 832214"/>
              <a:gd name="connsiteX3" fmla="*/ 517768 w 1044696"/>
              <a:gd name="connsiteY3" fmla="*/ 832214 h 832214"/>
              <a:gd name="connsiteX4" fmla="*/ 0 w 1044696"/>
              <a:gd name="connsiteY4" fmla="*/ 506595 h 832214"/>
              <a:gd name="connsiteX5" fmla="*/ 392234 w 1044696"/>
              <a:gd name="connsiteY5" fmla="*/ 511357 h 832214"/>
              <a:gd name="connsiteX6" fmla="*/ 12187 w 1044696"/>
              <a:gd name="connsiteY6" fmla="*/ 24765 h 832214"/>
              <a:gd name="connsiteX0" fmla="*/ 1032509 w 1032509"/>
              <a:gd name="connsiteY0" fmla="*/ 0 h 832214"/>
              <a:gd name="connsiteX1" fmla="*/ 607301 w 1032509"/>
              <a:gd name="connsiteY1" fmla="*/ 506595 h 832214"/>
              <a:gd name="connsiteX2" fmla="*/ 1023348 w 1032509"/>
              <a:gd name="connsiteY2" fmla="*/ 506595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832214"/>
              <a:gd name="connsiteX1" fmla="*/ 607301 w 1032509"/>
              <a:gd name="connsiteY1" fmla="*/ 506595 h 832214"/>
              <a:gd name="connsiteX2" fmla="*/ 804276 w 1032509"/>
              <a:gd name="connsiteY2" fmla="*/ 513741 h 832214"/>
              <a:gd name="connsiteX3" fmla="*/ 505581 w 1032509"/>
              <a:gd name="connsiteY3" fmla="*/ 832214 h 832214"/>
              <a:gd name="connsiteX4" fmla="*/ 237844 w 1032509"/>
              <a:gd name="connsiteY4" fmla="*/ 508976 h 832214"/>
              <a:gd name="connsiteX5" fmla="*/ 380047 w 1032509"/>
              <a:gd name="connsiteY5" fmla="*/ 511357 h 832214"/>
              <a:gd name="connsiteX6" fmla="*/ 0 w 1032509"/>
              <a:gd name="connsiteY6" fmla="*/ 24765 h 832214"/>
              <a:gd name="connsiteX0" fmla="*/ 1032509 w 1032509"/>
              <a:gd name="connsiteY0" fmla="*/ 0 h 722679"/>
              <a:gd name="connsiteX1" fmla="*/ 607301 w 1032509"/>
              <a:gd name="connsiteY1" fmla="*/ 506595 h 722679"/>
              <a:gd name="connsiteX2" fmla="*/ 804276 w 1032509"/>
              <a:gd name="connsiteY2" fmla="*/ 513741 h 722679"/>
              <a:gd name="connsiteX3" fmla="*/ 507965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804276 w 1032509"/>
              <a:gd name="connsiteY2" fmla="*/ 513741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2679"/>
              <a:gd name="connsiteX1" fmla="*/ 607301 w 1032509"/>
              <a:gd name="connsiteY1" fmla="*/ 506595 h 722679"/>
              <a:gd name="connsiteX2" fmla="*/ 792369 w 1032509"/>
              <a:gd name="connsiteY2" fmla="*/ 515732 h 722679"/>
              <a:gd name="connsiteX3" fmla="*/ 498440 w 1032509"/>
              <a:gd name="connsiteY3" fmla="*/ 722679 h 722679"/>
              <a:gd name="connsiteX4" fmla="*/ 237844 w 1032509"/>
              <a:gd name="connsiteY4" fmla="*/ 508976 h 722679"/>
              <a:gd name="connsiteX5" fmla="*/ 380047 w 1032509"/>
              <a:gd name="connsiteY5" fmla="*/ 511357 h 722679"/>
              <a:gd name="connsiteX6" fmla="*/ 0 w 1032509"/>
              <a:gd name="connsiteY6" fmla="*/ 24765 h 722679"/>
              <a:gd name="connsiteX0" fmla="*/ 1032509 w 1032509"/>
              <a:gd name="connsiteY0" fmla="*/ 0 h 720688"/>
              <a:gd name="connsiteX1" fmla="*/ 607301 w 1032509"/>
              <a:gd name="connsiteY1" fmla="*/ 506595 h 720688"/>
              <a:gd name="connsiteX2" fmla="*/ 792369 w 1032509"/>
              <a:gd name="connsiteY2" fmla="*/ 515732 h 720688"/>
              <a:gd name="connsiteX3" fmla="*/ 503202 w 1032509"/>
              <a:gd name="connsiteY3" fmla="*/ 720688 h 720688"/>
              <a:gd name="connsiteX4" fmla="*/ 237844 w 1032509"/>
              <a:gd name="connsiteY4" fmla="*/ 508976 h 720688"/>
              <a:gd name="connsiteX5" fmla="*/ 380047 w 1032509"/>
              <a:gd name="connsiteY5" fmla="*/ 511357 h 720688"/>
              <a:gd name="connsiteX6" fmla="*/ 0 w 1032509"/>
              <a:gd name="connsiteY6" fmla="*/ 24765 h 720688"/>
              <a:gd name="connsiteX0" fmla="*/ 1044414 w 1044414"/>
              <a:gd name="connsiteY0" fmla="*/ 0 h 720688"/>
              <a:gd name="connsiteX1" fmla="*/ 619206 w 1044414"/>
              <a:gd name="connsiteY1" fmla="*/ 506595 h 720688"/>
              <a:gd name="connsiteX2" fmla="*/ 804274 w 1044414"/>
              <a:gd name="connsiteY2" fmla="*/ 515732 h 720688"/>
              <a:gd name="connsiteX3" fmla="*/ 515107 w 1044414"/>
              <a:gd name="connsiteY3" fmla="*/ 720688 h 720688"/>
              <a:gd name="connsiteX4" fmla="*/ 249749 w 1044414"/>
              <a:gd name="connsiteY4" fmla="*/ 508976 h 720688"/>
              <a:gd name="connsiteX5" fmla="*/ 391952 w 1044414"/>
              <a:gd name="connsiteY5" fmla="*/ 511357 h 720688"/>
              <a:gd name="connsiteX6" fmla="*/ 0 w 1044414"/>
              <a:gd name="connsiteY6" fmla="*/ 4852 h 720688"/>
              <a:gd name="connsiteX0" fmla="*/ 1082514 w 1082514"/>
              <a:gd name="connsiteY0" fmla="*/ 0 h 722679"/>
              <a:gd name="connsiteX1" fmla="*/ 619206 w 1082514"/>
              <a:gd name="connsiteY1" fmla="*/ 508586 h 722679"/>
              <a:gd name="connsiteX2" fmla="*/ 804274 w 1082514"/>
              <a:gd name="connsiteY2" fmla="*/ 517723 h 722679"/>
              <a:gd name="connsiteX3" fmla="*/ 515107 w 1082514"/>
              <a:gd name="connsiteY3" fmla="*/ 722679 h 722679"/>
              <a:gd name="connsiteX4" fmla="*/ 249749 w 1082514"/>
              <a:gd name="connsiteY4" fmla="*/ 510967 h 722679"/>
              <a:gd name="connsiteX5" fmla="*/ 391952 w 1082514"/>
              <a:gd name="connsiteY5" fmla="*/ 513348 h 722679"/>
              <a:gd name="connsiteX6" fmla="*/ 0 w 1082514"/>
              <a:gd name="connsiteY6" fmla="*/ 6843 h 722679"/>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91952 w 1082514"/>
              <a:gd name="connsiteY5" fmla="*/ 513348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49749 w 1082514"/>
              <a:gd name="connsiteY4" fmla="*/ 510967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3080 w 1082514"/>
              <a:gd name="connsiteY4" fmla="*/ 526899 h 724672"/>
              <a:gd name="connsiteX5" fmla="*/ 380046 w 1082514"/>
              <a:gd name="connsiteY5" fmla="*/ 533263 h 724672"/>
              <a:gd name="connsiteX6" fmla="*/ 0 w 1082514"/>
              <a:gd name="connsiteY6" fmla="*/ 6843 h 724672"/>
              <a:gd name="connsiteX0" fmla="*/ 1082514 w 1082514"/>
              <a:gd name="connsiteY0" fmla="*/ 0 h 724672"/>
              <a:gd name="connsiteX1" fmla="*/ 619206 w 1082514"/>
              <a:gd name="connsiteY1" fmla="*/ 508586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04274 w 1082514"/>
              <a:gd name="connsiteY2" fmla="*/ 517723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380046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37842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830468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90644 w 1082514"/>
              <a:gd name="connsiteY1" fmla="*/ 532484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 name="connsiteX0" fmla="*/ 1082514 w 1082514"/>
              <a:gd name="connsiteY0" fmla="*/ 0 h 724672"/>
              <a:gd name="connsiteX1" fmla="*/ 638256 w 1082514"/>
              <a:gd name="connsiteY1" fmla="*/ 534476 h 724672"/>
              <a:gd name="connsiteX2" fmla="*/ 768555 w 1082514"/>
              <a:gd name="connsiteY2" fmla="*/ 531664 h 724672"/>
              <a:gd name="connsiteX3" fmla="*/ 534160 w 1082514"/>
              <a:gd name="connsiteY3" fmla="*/ 724672 h 724672"/>
              <a:gd name="connsiteX4" fmla="*/ 297373 w 1082514"/>
              <a:gd name="connsiteY4" fmla="*/ 532873 h 724672"/>
              <a:gd name="connsiteX5" fmla="*/ 434815 w 1082514"/>
              <a:gd name="connsiteY5" fmla="*/ 533263 h 724672"/>
              <a:gd name="connsiteX6" fmla="*/ 0 w 1082514"/>
              <a:gd name="connsiteY6" fmla="*/ 6843 h 7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gradFill flip="none" rotWithShape="1">
            <a:gsLst>
              <a:gs pos="15000">
                <a:srgbClr val="FFC000"/>
              </a:gs>
              <a:gs pos="100000">
                <a:schemeClr val="bg1">
                  <a:alpha val="0"/>
                </a:schemeClr>
              </a:gs>
            </a:gsLst>
            <a:lin ang="16200000" scaled="1"/>
            <a:tileRect/>
          </a:gradFill>
          <a:ln w="19050">
            <a:gradFill flip="none" rotWithShape="1">
              <a:gsLst>
                <a:gs pos="100000">
                  <a:schemeClr val="bg1">
                    <a:lumMod val="100000"/>
                    <a:alpha val="0"/>
                  </a:schemeClr>
                </a:gs>
                <a:gs pos="31000">
                  <a:srgbClr val="FF9933"/>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spcBef>
                <a:spcPts val="0"/>
              </a:spcBef>
              <a:spcAft>
                <a:spcPts val="0"/>
              </a:spcAft>
            </a:pPr>
            <a:endParaRPr lang="en-US" altLang="zh-CN" sz="1800" dirty="0">
              <a:solidFill>
                <a:prstClr val="white"/>
              </a:solidFill>
              <a:latin typeface="Huawei Sans" panose="020C0503030203020204" pitchFamily="34" charset="0"/>
            </a:endParaRPr>
          </a:p>
        </p:txBody>
      </p:sp>
      <p:sp>
        <p:nvSpPr>
          <p:cNvPr id="15" name="燕尾形 14"/>
          <p:cNvSpPr/>
          <p:nvPr/>
        </p:nvSpPr>
        <p:spPr bwMode="auto">
          <a:xfrm>
            <a:off x="10172851" y="44958"/>
            <a:ext cx="1585202" cy="245330"/>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a:solidFill>
                  <a:schemeClr val="bg1"/>
                </a:solidFill>
                <a:latin typeface="Huawei Sans" panose="020C0503030203020204" pitchFamily="34" charset="0"/>
                <a:ea typeface="方正兰亭黑简体" panose="02000000000000000000" pitchFamily="2" charset="-122"/>
              </a:rPr>
              <a:t>O&amp;M precautions</a:t>
            </a:r>
          </a:p>
        </p:txBody>
      </p:sp>
      <p:sp>
        <p:nvSpPr>
          <p:cNvPr id="16" name="五边形 15"/>
          <p:cNvSpPr/>
          <p:nvPr/>
        </p:nvSpPr>
        <p:spPr bwMode="auto">
          <a:xfrm>
            <a:off x="8314387" y="44958"/>
            <a:ext cx="1947826" cy="24533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en-US" altLang="zh-CN" sz="1200" dirty="0">
                <a:latin typeface="Huawei Sans" panose="020C0503030203020204" pitchFamily="34" charset="0"/>
                <a:ea typeface="方正兰亭黑简体" panose="02000000000000000000" pitchFamily="2" charset="-122"/>
              </a:rPr>
              <a:t>Service provisioning test</a:t>
            </a:r>
          </a:p>
        </p:txBody>
      </p:sp>
      <p:sp>
        <p:nvSpPr>
          <p:cNvPr id="4" name="燕尾形 10">
            <a:extLst>
              <a:ext uri="{FF2B5EF4-FFF2-40B4-BE49-F238E27FC236}">
                <a16:creationId xmlns:a16="http://schemas.microsoft.com/office/drawing/2014/main" id="{FEA1DD8C-8F63-BB86-8717-8E0051751136}"/>
              </a:ext>
            </a:extLst>
          </p:cNvPr>
          <p:cNvSpPr/>
          <p:nvPr/>
        </p:nvSpPr>
        <p:spPr bwMode="auto">
          <a:xfrm>
            <a:off x="10172851" y="44958"/>
            <a:ext cx="1585202" cy="365442"/>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err="1">
                <a:solidFill>
                  <a:schemeClr val="bg1"/>
                </a:solidFill>
                <a:latin typeface="Huawei Sans" panose="020C0503030203020204" pitchFamily="34" charset="0"/>
                <a:ea typeface="方正兰亭黑简体" panose="02000000000000000000" pitchFamily="2" charset="-122"/>
              </a:rPr>
              <a:t>Precauções</a:t>
            </a:r>
            <a:r>
              <a:rPr lang="en-US" altLang="zh-CN" sz="1200" dirty="0">
                <a:solidFill>
                  <a:schemeClr val="bg1"/>
                </a:solidFill>
                <a:latin typeface="Huawei Sans" panose="020C0503030203020204" pitchFamily="34" charset="0"/>
                <a:ea typeface="方正兰亭黑简体" panose="02000000000000000000" pitchFamily="2" charset="-122"/>
              </a:rPr>
              <a:t> de O&amp;M</a:t>
            </a:r>
          </a:p>
        </p:txBody>
      </p:sp>
      <p:sp>
        <p:nvSpPr>
          <p:cNvPr id="5" name="五边形 11">
            <a:extLst>
              <a:ext uri="{FF2B5EF4-FFF2-40B4-BE49-F238E27FC236}">
                <a16:creationId xmlns:a16="http://schemas.microsoft.com/office/drawing/2014/main" id="{A285E029-CD6D-E8D0-3379-66A004050F1E}"/>
              </a:ext>
            </a:extLst>
          </p:cNvPr>
          <p:cNvSpPr/>
          <p:nvPr/>
        </p:nvSpPr>
        <p:spPr bwMode="auto">
          <a:xfrm>
            <a:off x="7942729" y="44958"/>
            <a:ext cx="2319484" cy="365442"/>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pt-BR" altLang="zh-CN" sz="1200" dirty="0">
                <a:latin typeface="Huawei Sans" panose="020C0503030203020204" pitchFamily="34" charset="0"/>
                <a:ea typeface="方正兰亭黑简体" panose="02000000000000000000" pitchFamily="2" charset="-122"/>
              </a:rPr>
              <a:t>Teste de provisionamento de serviços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49113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242453"/>
            <a:ext cx="6873343" cy="4680000"/>
          </a:xfrm>
        </p:spPr>
        <p:txBody>
          <a:bodyPr wrap="square">
            <a:noAutofit/>
          </a:bodyPr>
          <a:lstStyle/>
          <a:p>
            <a:pPr algn="l"/>
            <a:r>
              <a:rPr lang="pt-BR" altLang="zh-CN" sz="1600" dirty="0">
                <a:latin typeface="Huawei Sans" panose="020C0503030203020204" pitchFamily="34" charset="0"/>
              </a:rPr>
              <a:t>Gestão de informações sobre etiquetas e linhas: As etiquetas de linha e as tabelas de percurso ótico são a base da manutenção de rotina</a:t>
            </a:r>
            <a:r>
              <a:rPr lang="en-US" altLang="zh-CN" sz="1600" dirty="0">
                <a:latin typeface="Huawei Sans" panose="020C0503030203020204" pitchFamily="34" charset="0"/>
              </a:rPr>
              <a:t>.</a:t>
            </a:r>
          </a:p>
          <a:p>
            <a:pPr lvl="1"/>
            <a:r>
              <a:rPr lang="pt-BR" altLang="zh-CN" sz="1400" dirty="0">
                <a:latin typeface="Huawei Sans" panose="020C0503030203020204" pitchFamily="34" charset="0"/>
              </a:rPr>
              <a:t>Durante a entrega do projeto, as etiquetas das linhas completas e preparadas e a tabela do percurso ótico devem estar disponíveis para cada ponto de ligação</a:t>
            </a:r>
            <a:r>
              <a:rPr lang="en-US" altLang="zh-CN" sz="1400" dirty="0">
                <a:latin typeface="Huawei Sans" panose="020C0503030203020204" pitchFamily="34" charset="0"/>
              </a:rPr>
              <a:t>.</a:t>
            </a:r>
          </a:p>
          <a:p>
            <a:pPr lvl="1"/>
            <a:r>
              <a:rPr lang="pt-BR" altLang="zh-CN" sz="1400" dirty="0">
                <a:latin typeface="Huawei Sans" panose="020C0503030203020204" pitchFamily="34" charset="0"/>
              </a:rPr>
              <a:t>Durante a manutenção de rotina, se um caminho ótico for ajustado, as etiquetas de linha e a tabela de caminhos ópticos também devem ser ajustadas</a:t>
            </a:r>
            <a:r>
              <a:rPr lang="en-US" altLang="zh-CN" sz="1400" dirty="0">
                <a:latin typeface="Huawei Sans" panose="020C0503030203020204" pitchFamily="34" charset="0"/>
              </a:rPr>
              <a:t>.</a:t>
            </a:r>
          </a:p>
          <a:p>
            <a:pPr algn="l"/>
            <a:r>
              <a:rPr lang="en-US" altLang="zh-CN" sz="1600" dirty="0" err="1">
                <a:latin typeface="Huawei Sans" panose="020C0503030203020204" pitchFamily="34" charset="0"/>
              </a:rPr>
              <a:t>Gestão</a:t>
            </a:r>
            <a:r>
              <a:rPr lang="en-US" altLang="zh-CN" sz="1600" dirty="0">
                <a:latin typeface="Huawei Sans" panose="020C0503030203020204" pitchFamily="34" charset="0"/>
              </a:rPr>
              <a:t> de </a:t>
            </a:r>
            <a:r>
              <a:rPr lang="en-US" altLang="zh-CN" sz="1600" dirty="0" err="1">
                <a:latin typeface="Huawei Sans" panose="020C0503030203020204" pitchFamily="34" charset="0"/>
              </a:rPr>
              <a:t>cabeamento</a:t>
            </a:r>
            <a:r>
              <a:rPr lang="en-US" altLang="zh-CN" sz="1600" dirty="0">
                <a:latin typeface="Huawei Sans" panose="020C0503030203020204" pitchFamily="34" charset="0"/>
              </a:rPr>
              <a:t> </a:t>
            </a:r>
            <a:r>
              <a:rPr lang="en-US" altLang="zh-CN" sz="1600" dirty="0" err="1">
                <a:latin typeface="Huawei Sans" panose="020C0503030203020204" pitchFamily="34" charset="0"/>
              </a:rPr>
              <a:t>padrão</a:t>
            </a:r>
            <a:r>
              <a:rPr lang="en-US" altLang="zh-CN" sz="1600" dirty="0">
                <a:latin typeface="Huawei Sans" panose="020C0503030203020204" pitchFamily="34" charset="0"/>
              </a:rPr>
              <a:t> :</a:t>
            </a:r>
          </a:p>
          <a:p>
            <a:pPr lvl="1"/>
            <a:r>
              <a:rPr lang="pt-BR" altLang="zh-CN" sz="1400" dirty="0">
                <a:latin typeface="Huawei Sans" panose="020C0503030203020204" pitchFamily="34" charset="0"/>
              </a:rPr>
              <a:t>Durante a entrega do projeto, os cabos/fibras ópticas do ODF, do FDT, da câmara de visita e dos pontos de ligação são encaminhados de forma ordenada e clara, e o raio de curvatura cumpre os requisitos</a:t>
            </a:r>
            <a:r>
              <a:rPr lang="en-US" altLang="zh-CN" sz="1400" dirty="0">
                <a:latin typeface="Huawei Sans" panose="020C0503030203020204" pitchFamily="34" charset="0"/>
              </a:rPr>
              <a:t>.</a:t>
            </a:r>
          </a:p>
          <a:p>
            <a:pPr lvl="1"/>
            <a:r>
              <a:rPr lang="en-US" altLang="zh-CN" sz="1400" dirty="0">
                <a:latin typeface="Huawei Sans" panose="020C0503030203020204" pitchFamily="34" charset="0"/>
              </a:rPr>
              <a:t>During routine maintenance, for example, adding fiber patch cords, new lines must be routed in order, with clear routes and bending radius meeting requirements.</a:t>
            </a:r>
          </a:p>
        </p:txBody>
      </p:sp>
      <p:sp>
        <p:nvSpPr>
          <p:cNvPr id="2" name="标题 1"/>
          <p:cNvSpPr>
            <a:spLocks noGrp="1"/>
          </p:cNvSpPr>
          <p:nvPr>
            <p:ph type="title"/>
          </p:nvPr>
        </p:nvSpPr>
        <p:spPr/>
        <p:txBody>
          <a:bodyPr wrap="square">
            <a:noAutofit/>
          </a:bodyPr>
          <a:lstStyle/>
          <a:p>
            <a:r>
              <a:rPr lang="en-US" dirty="0">
                <a:latin typeface="Huawei Sans" panose="020C0503030203020204" pitchFamily="34" charset="0"/>
              </a:rPr>
              <a:t>ODN O&amp;M (2)</a:t>
            </a:r>
          </a:p>
        </p:txBody>
      </p:sp>
      <p:pic>
        <p:nvPicPr>
          <p:cNvPr id="7" name="图片 164" descr="IMG_0647.jpg"/>
          <p:cNvPicPr>
            <a:picLocks noChangeAspect="1"/>
          </p:cNvPicPr>
          <p:nvPr/>
        </p:nvPicPr>
        <p:blipFill>
          <a:blip r:embed="rId3" cstate="print"/>
          <a:srcRect/>
          <a:stretch>
            <a:fillRect/>
          </a:stretch>
        </p:blipFill>
        <p:spPr bwMode="auto">
          <a:xfrm>
            <a:off x="9726459" y="1846621"/>
            <a:ext cx="2022629" cy="2279809"/>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325220" y="1843186"/>
            <a:ext cx="2037848" cy="2283245"/>
          </a:xfrm>
          <a:prstGeom prst="rect">
            <a:avLst/>
          </a:prstGeom>
          <a:noFill/>
          <a:ln w="9525">
            <a:noFill/>
            <a:miter lim="800000"/>
            <a:headEnd/>
            <a:tailEnd/>
          </a:ln>
        </p:spPr>
      </p:pic>
      <p:sp>
        <p:nvSpPr>
          <p:cNvPr id="11" name="燕尾形 10"/>
          <p:cNvSpPr/>
          <p:nvPr/>
        </p:nvSpPr>
        <p:spPr bwMode="auto">
          <a:xfrm>
            <a:off x="10172851" y="44958"/>
            <a:ext cx="1585202" cy="365442"/>
          </a:xfrm>
          <a:prstGeom prst="chevron">
            <a:avLst/>
          </a:prstGeom>
          <a:solidFill>
            <a:srgbClr val="00B0F0"/>
          </a:solid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noAutofit/>
          </a:bodyPr>
          <a:lstStyle/>
          <a:p>
            <a:pPr algn="ctr" fontAlgn="ctr"/>
            <a:r>
              <a:rPr lang="en-US" altLang="zh-CN" sz="1200" dirty="0" err="1">
                <a:solidFill>
                  <a:schemeClr val="bg1"/>
                </a:solidFill>
                <a:latin typeface="Huawei Sans" panose="020C0503030203020204" pitchFamily="34" charset="0"/>
                <a:ea typeface="方正兰亭黑简体" panose="02000000000000000000" pitchFamily="2" charset="-122"/>
              </a:rPr>
              <a:t>Precauções</a:t>
            </a:r>
            <a:r>
              <a:rPr lang="en-US" altLang="zh-CN" sz="1200" dirty="0">
                <a:solidFill>
                  <a:schemeClr val="bg1"/>
                </a:solidFill>
                <a:latin typeface="Huawei Sans" panose="020C0503030203020204" pitchFamily="34" charset="0"/>
                <a:ea typeface="方正兰亭黑简体" panose="02000000000000000000" pitchFamily="2" charset="-122"/>
              </a:rPr>
              <a:t> de O&amp;M</a:t>
            </a:r>
          </a:p>
        </p:txBody>
      </p:sp>
      <p:sp>
        <p:nvSpPr>
          <p:cNvPr id="12" name="五边形 11"/>
          <p:cNvSpPr/>
          <p:nvPr/>
        </p:nvSpPr>
        <p:spPr bwMode="auto">
          <a:xfrm>
            <a:off x="7942729" y="44958"/>
            <a:ext cx="2319484" cy="365442"/>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ctr"/>
            <a:r>
              <a:rPr lang="pt-BR" altLang="zh-CN" sz="1200" dirty="0">
                <a:latin typeface="Huawei Sans" panose="020C0503030203020204" pitchFamily="34" charset="0"/>
                <a:ea typeface="方正兰亭黑简体" panose="02000000000000000000" pitchFamily="2" charset="-122"/>
              </a:rPr>
              <a:t>Teste de provisionamento de serviços</a:t>
            </a:r>
            <a:endParaRPr lang="en-US" altLang="zh-CN"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825264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dirty="0"/>
              <a:t>(Múltipla escolha) Qual das seguintes opções deve ser evitada durante a implantação de ODN</a:t>
            </a:r>
            <a:r>
              <a:rPr lang="en-US" altLang="zh-CN" dirty="0"/>
              <a:t>? ( )</a:t>
            </a:r>
          </a:p>
          <a:p>
            <a:pPr lvl="1"/>
            <a:r>
              <a:rPr lang="pt-BR" altLang="zh-CN" dirty="0"/>
              <a:t>Durante o levantamento, implantar SCC em áreas baixas propensas a intrusão de água no percurso ótico</a:t>
            </a:r>
            <a:r>
              <a:rPr lang="en-US" altLang="zh-CN" dirty="0"/>
              <a:t>.</a:t>
            </a:r>
          </a:p>
          <a:p>
            <a:pPr lvl="1"/>
            <a:r>
              <a:rPr lang="pt-BR" altLang="zh-CN" dirty="0"/>
              <a:t>Não fixar a tampa do conetor de fibra ótica durante a construção do projeto e a manutenção de rotina</a:t>
            </a:r>
            <a:r>
              <a:rPr lang="en-US" altLang="zh-CN" dirty="0"/>
              <a:t>.</a:t>
            </a:r>
          </a:p>
          <a:p>
            <a:pPr lvl="1"/>
            <a:r>
              <a:rPr lang="en-US" altLang="zh-CN" dirty="0" err="1"/>
              <a:t>Utilizar</a:t>
            </a:r>
            <a:r>
              <a:rPr lang="en-US" altLang="zh-CN" dirty="0"/>
              <a:t> </a:t>
            </a:r>
            <a:r>
              <a:rPr lang="en-US" altLang="zh-CN" dirty="0" err="1"/>
              <a:t>fibras</a:t>
            </a:r>
            <a:r>
              <a:rPr lang="en-US" altLang="zh-CN" dirty="0"/>
              <a:t> </a:t>
            </a:r>
            <a:r>
              <a:rPr lang="en-US" altLang="zh-CN" dirty="0" err="1"/>
              <a:t>ópticas</a:t>
            </a:r>
            <a:r>
              <a:rPr lang="en-US" altLang="zh-CN" dirty="0"/>
              <a:t> </a:t>
            </a:r>
            <a:r>
              <a:rPr lang="en-US" altLang="zh-CN" dirty="0" err="1"/>
              <a:t>monomodo</a:t>
            </a:r>
            <a:r>
              <a:rPr lang="en-US" altLang="zh-CN" dirty="0"/>
              <a:t> e </a:t>
            </a:r>
            <a:r>
              <a:rPr lang="en-US" altLang="zh-CN" dirty="0" err="1"/>
              <a:t>multimodo</a:t>
            </a:r>
            <a:r>
              <a:rPr lang="en-US" altLang="zh-CN" dirty="0"/>
              <a:t>.</a:t>
            </a:r>
          </a:p>
          <a:p>
            <a:pPr lvl="1"/>
            <a:r>
              <a:rPr lang="pt-BR" altLang="zh-CN" dirty="0"/>
              <a:t>Arrastar cabos ópticos sem utilizar as ferramentas de cablagem necessárias</a:t>
            </a:r>
            <a:r>
              <a:rPr lang="en-US" altLang="zh-CN" dirty="0"/>
              <a:t>.</a:t>
            </a:r>
          </a:p>
          <a:p>
            <a:pPr lvl="1"/>
            <a:r>
              <a:rPr lang="pt-BR" altLang="zh-CN" dirty="0"/>
              <a:t>Não atualizar as etiquetas das linhas depois de os cabos ópticos e os dispositivos de ligação RDN serem instalados, mantidos e ajustados</a:t>
            </a:r>
            <a:r>
              <a:rPr lang="en-US" altLang="zh-CN" dirty="0"/>
              <a:t>.</a:t>
            </a:r>
          </a:p>
          <a:p>
            <a:endParaRPr lang="zh-CN" altLang="en-US" dirty="0"/>
          </a:p>
        </p:txBody>
      </p:sp>
    </p:spTree>
    <p:extLst>
      <p:ext uri="{BB962C8B-B14F-4D97-AF65-F5344CB8AC3E}">
        <p14:creationId xmlns:p14="http://schemas.microsoft.com/office/powerpoint/2010/main" val="478769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dirty="0"/>
              <a:t>(Verdadeiro ou falso) Os produtos ODN em diferentes formas são utilizados para ramificar, programar ou ligar caminhos ópticos</a:t>
            </a:r>
            <a:r>
              <a:rPr lang="en-US" altLang="zh-CN" dirty="0"/>
              <a:t>. ( )</a:t>
            </a:r>
          </a:p>
          <a:p>
            <a:pPr lvl="1"/>
            <a:r>
              <a:rPr lang="en-US" altLang="zh-CN" dirty="0" err="1"/>
              <a:t>Verdadeiro</a:t>
            </a:r>
            <a:endParaRPr lang="en-US" altLang="zh-CN" dirty="0"/>
          </a:p>
          <a:p>
            <a:pPr lvl="1"/>
            <a:r>
              <a:rPr lang="en-US" altLang="zh-CN" dirty="0" err="1"/>
              <a:t>Falso</a:t>
            </a:r>
            <a:endParaRPr lang="en-US" altLang="zh-CN" dirty="0"/>
          </a:p>
          <a:p>
            <a:endParaRPr lang="zh-CN" altLang="en-US" dirty="0"/>
          </a:p>
        </p:txBody>
      </p:sp>
    </p:spTree>
    <p:extLst>
      <p:ext uri="{BB962C8B-B14F-4D97-AF65-F5344CB8AC3E}">
        <p14:creationId xmlns:p14="http://schemas.microsoft.com/office/powerpoint/2010/main" val="55700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pt-BR" altLang="zh-CN" sz="2000" dirty="0"/>
              <a:t>A implementação da engenharia da rede ODN inclui a disposição dos cabos ópticos e a instalação de dispositivos ODN. A implementação deve estar em conformidade com os requisitos de segurança de implementação de produtos, procedimentos de implementação e requisitos de qualidade relacionados</a:t>
            </a:r>
            <a:r>
              <a:rPr lang="en-US" altLang="zh-CN" sz="2000" dirty="0"/>
              <a:t>.</a:t>
            </a:r>
          </a:p>
          <a:p>
            <a:r>
              <a:rPr lang="pt-BR" altLang="zh-CN" sz="2000" dirty="0"/>
              <a:t>O orçamento da atenuação do percurso ótico e o teste de aceitação da engenharia são importantes para a implantação da rede ODN e o fornecimento de serviços. Se a atenuação do percurso ótico não satisfizer os requisitos, os serviços não podem ser fornecidos. O teste de atenuação do percurso ótico pode ser implementado em vários modos, que podem ser selecionados com base no investimento, nas competências do operador e na operacionalidade</a:t>
            </a:r>
            <a:r>
              <a:rPr lang="en-US" altLang="zh-CN" sz="2000" dirty="0"/>
              <a:t>.</a:t>
            </a:r>
          </a:p>
          <a:p>
            <a:r>
              <a:rPr lang="pt-BR" altLang="zh-CN" sz="2000" dirty="0"/>
              <a:t>Durante a manutenção de rotina da RDN, deve prestar-se especial atenção à atualização da informação do percurso ótico. As operações de O&amp;M devem cumprir os requisitos de qualidade</a:t>
            </a:r>
            <a:r>
              <a:rPr lang="en-US" altLang="zh-CN" sz="2000" dirty="0"/>
              <a:t>.</a:t>
            </a:r>
          </a:p>
          <a:p>
            <a:endParaRPr lang="zh-CN" altLang="en-US" sz="2000" dirty="0"/>
          </a:p>
        </p:txBody>
      </p:sp>
    </p:spTree>
    <p:extLst>
      <p:ext uri="{BB962C8B-B14F-4D97-AF65-F5344CB8AC3E}">
        <p14:creationId xmlns:p14="http://schemas.microsoft.com/office/powerpoint/2010/main" val="352054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pt-BR" altLang="zh-CN" dirty="0"/>
              <a:t>Saiba mais sobre a ODN em 4 minutos</a:t>
            </a:r>
          </a:p>
          <a:p>
            <a:r>
              <a:rPr lang="pt-BR" altLang="zh-CN" dirty="0"/>
              <a:t>Documentos de descrição de produtos ODN e guias de instalação</a:t>
            </a:r>
            <a:endParaRPr lang="zh-CN" altLang="en-US" dirty="0"/>
          </a:p>
        </p:txBody>
      </p:sp>
    </p:spTree>
    <p:extLst>
      <p:ext uri="{BB962C8B-B14F-4D97-AF65-F5344CB8AC3E}">
        <p14:creationId xmlns:p14="http://schemas.microsoft.com/office/powerpoint/2010/main" val="1295211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Compreendendo Gradualmente </a:t>
            </a:r>
            <a:r>
              <a:rPr lang="pt-BR" dirty="0" err="1">
                <a:latin typeface="Huawei Sans" panose="020C0503030203020204" pitchFamily="34" charset="0"/>
              </a:rPr>
              <a:t>ODNs</a:t>
            </a:r>
            <a:r>
              <a:rPr lang="pt-BR" dirty="0">
                <a:latin typeface="Huawei Sans" panose="020C0503030203020204" pitchFamily="34" charset="0"/>
              </a:rPr>
              <a:t> mais Complexas</a:t>
            </a:r>
            <a:r>
              <a:rPr lang="en-US" dirty="0">
                <a:latin typeface="Huawei Sans" panose="020C0503030203020204" pitchFamily="34" charset="0"/>
              </a:rPr>
              <a:t> (1)</a:t>
            </a:r>
          </a:p>
        </p:txBody>
      </p:sp>
      <p:pic>
        <p:nvPicPr>
          <p:cNvPr id="4" name="图片 3"/>
          <p:cNvPicPr>
            <a:picLocks noChangeAspect="1"/>
          </p:cNvPicPr>
          <p:nvPr/>
        </p:nvPicPr>
        <p:blipFill>
          <a:blip r:embed="rId3" cstate="print"/>
          <a:stretch>
            <a:fillRect/>
          </a:stretch>
        </p:blipFill>
        <p:spPr>
          <a:xfrm>
            <a:off x="3215680" y="1578943"/>
            <a:ext cx="663600" cy="976967"/>
          </a:xfrm>
          <a:prstGeom prst="rect">
            <a:avLst/>
          </a:prstGeom>
        </p:spPr>
      </p:pic>
      <p:pic>
        <p:nvPicPr>
          <p:cNvPr id="5" name="图片 4"/>
          <p:cNvPicPr>
            <a:picLocks noChangeAspect="1"/>
          </p:cNvPicPr>
          <p:nvPr/>
        </p:nvPicPr>
        <p:blipFill>
          <a:blip r:embed="rId4" cstate="print"/>
          <a:stretch>
            <a:fillRect/>
          </a:stretch>
        </p:blipFill>
        <p:spPr>
          <a:xfrm>
            <a:off x="7665747" y="1840204"/>
            <a:ext cx="681666" cy="454444"/>
          </a:xfrm>
          <a:prstGeom prst="rect">
            <a:avLst/>
          </a:prstGeom>
        </p:spPr>
      </p:pic>
      <p:cxnSp>
        <p:nvCxnSpPr>
          <p:cNvPr id="6" name="直接连接符 5"/>
          <p:cNvCxnSpPr/>
          <p:nvPr/>
        </p:nvCxnSpPr>
        <p:spPr bwMode="auto">
          <a:xfrm>
            <a:off x="3844982" y="2067426"/>
            <a:ext cx="157155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 name="直接连接符 6"/>
          <p:cNvCxnSpPr/>
          <p:nvPr/>
        </p:nvCxnSpPr>
        <p:spPr bwMode="auto">
          <a:xfrm>
            <a:off x="4975893" y="2067424"/>
            <a:ext cx="2689854" cy="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 name="直接连接符 7"/>
          <p:cNvCxnSpPr/>
          <p:nvPr/>
        </p:nvCxnSpPr>
        <p:spPr bwMode="auto">
          <a:xfrm flipV="1">
            <a:off x="5271110" y="1879178"/>
            <a:ext cx="564752" cy="18825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9" name="直接连接符 8"/>
          <p:cNvCxnSpPr/>
          <p:nvPr/>
        </p:nvCxnSpPr>
        <p:spPr bwMode="auto">
          <a:xfrm>
            <a:off x="5271110" y="2067428"/>
            <a:ext cx="564752" cy="18825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0" name="图片 9"/>
          <p:cNvPicPr>
            <a:picLocks noChangeAspect="1"/>
          </p:cNvPicPr>
          <p:nvPr/>
        </p:nvPicPr>
        <p:blipFill>
          <a:blip r:embed="rId5" cstate="print"/>
          <a:stretch>
            <a:fillRect/>
          </a:stretch>
        </p:blipFill>
        <p:spPr>
          <a:xfrm flipH="1">
            <a:off x="4975893" y="1791086"/>
            <a:ext cx="503893" cy="552680"/>
          </a:xfrm>
          <a:prstGeom prst="rect">
            <a:avLst/>
          </a:prstGeom>
        </p:spPr>
      </p:pic>
      <p:sp>
        <p:nvSpPr>
          <p:cNvPr id="11" name="Text Box 34"/>
          <p:cNvSpPr txBox="1">
            <a:spLocks noChangeArrowheads="1"/>
          </p:cNvSpPr>
          <p:nvPr/>
        </p:nvSpPr>
        <p:spPr bwMode="auto">
          <a:xfrm>
            <a:off x="4829775" y="2495300"/>
            <a:ext cx="1005241"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Splitter</a:t>
            </a:r>
          </a:p>
        </p:txBody>
      </p:sp>
      <p:sp>
        <p:nvSpPr>
          <p:cNvPr id="12" name="文本框 11"/>
          <p:cNvSpPr txBox="1"/>
          <p:nvPr/>
        </p:nvSpPr>
        <p:spPr bwMode="auto">
          <a:xfrm>
            <a:off x="3276215" y="2497655"/>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13" name="文本框 12"/>
          <p:cNvSpPr txBox="1"/>
          <p:nvPr/>
        </p:nvSpPr>
        <p:spPr bwMode="auto">
          <a:xfrm>
            <a:off x="7725532" y="2497655"/>
            <a:ext cx="55136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14" name="图片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10350" y="3274450"/>
            <a:ext cx="1244320" cy="968789"/>
          </a:xfrm>
          <a:prstGeom prst="rect">
            <a:avLst/>
          </a:prstGeom>
        </p:spPr>
      </p:pic>
      <p:pic>
        <p:nvPicPr>
          <p:cNvPr id="15" name="d0e300"/>
          <p:cNvPicPr/>
          <p:nvPr/>
        </p:nvPicPr>
        <p:blipFill>
          <a:blip r:embed="rId7" cstate="print"/>
          <a:srcRect/>
          <a:stretch>
            <a:fillRect/>
          </a:stretch>
        </p:blipFill>
        <p:spPr bwMode="auto">
          <a:xfrm>
            <a:off x="4643269" y="3425332"/>
            <a:ext cx="1673033" cy="624509"/>
          </a:xfrm>
          <a:prstGeom prst="rect">
            <a:avLst/>
          </a:prstGeom>
          <a:noFill/>
          <a:ln w="9525">
            <a:noFill/>
            <a:miter lim="800000"/>
            <a:headEnd/>
            <a:tailEnd/>
          </a:ln>
        </p:spPr>
      </p:pic>
      <p:pic>
        <p:nvPicPr>
          <p:cNvPr id="1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397" y="3223857"/>
            <a:ext cx="1153666" cy="946368"/>
          </a:xfrm>
          <a:prstGeom prst="rect">
            <a:avLst/>
          </a:prstGeom>
          <a:ln>
            <a:noFill/>
          </a:ln>
        </p:spPr>
      </p:pic>
      <p:sp>
        <p:nvSpPr>
          <p:cNvPr id="17" name="矩形 16"/>
          <p:cNvSpPr/>
          <p:nvPr/>
        </p:nvSpPr>
        <p:spPr>
          <a:xfrm>
            <a:off x="6976174" y="4800905"/>
            <a:ext cx="1028296"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Splicing point</a:t>
            </a:r>
          </a:p>
        </p:txBody>
      </p:sp>
      <p:sp>
        <p:nvSpPr>
          <p:cNvPr id="18" name="矩形 17"/>
          <p:cNvSpPr/>
          <p:nvPr/>
        </p:nvSpPr>
        <p:spPr>
          <a:xfrm>
            <a:off x="7971455" y="4800905"/>
            <a:ext cx="1101204" cy="276999"/>
          </a:xfrm>
          <a:prstGeom prst="rect">
            <a:avLst/>
          </a:prstGeom>
        </p:spPr>
        <p:txBody>
          <a:bodyPr wrap="square" anchor="ctr">
            <a:noAutofit/>
          </a:bodyPr>
          <a:lstStyle/>
          <a:p>
            <a:pPr fontAlgn="ctr"/>
            <a:r>
              <a:rPr lang="en-US" sz="1200">
                <a:solidFill>
                  <a:srgbClr val="231F20"/>
                </a:solidFill>
                <a:latin typeface="Huawei Sans" panose="020C0503030203020204" pitchFamily="34" charset="0"/>
              </a:rPr>
              <a:t>Adapter</a:t>
            </a:r>
            <a:endParaRPr lang="en-US" sz="1200" dirty="0">
              <a:solidFill>
                <a:srgbClr val="231F20"/>
              </a:solidFill>
              <a:latin typeface="Huawei Sans" panose="020C0503030203020204" pitchFamily="34" charset="0"/>
            </a:endParaRPr>
          </a:p>
        </p:txBody>
      </p:sp>
      <p:sp>
        <p:nvSpPr>
          <p:cNvPr id="19" name="流程图: 汇总连接 18"/>
          <p:cNvSpPr/>
          <p:nvPr/>
        </p:nvSpPr>
        <p:spPr>
          <a:xfrm>
            <a:off x="6853430" y="4848059"/>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20" name="组合 19"/>
          <p:cNvGrpSpPr/>
          <p:nvPr/>
        </p:nvGrpSpPr>
        <p:grpSpPr>
          <a:xfrm>
            <a:off x="7810315" y="4801896"/>
            <a:ext cx="222915" cy="275019"/>
            <a:chOff x="6397414" y="2531533"/>
            <a:chExt cx="159172" cy="143934"/>
          </a:xfrm>
        </p:grpSpPr>
        <p:sp>
          <p:nvSpPr>
            <p:cNvPr id="21" name="流程图: 过程 20"/>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22" name="流程图: 过程 21"/>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23" name="流程图: 过程 22"/>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24" name="直接连接符 23"/>
          <p:cNvCxnSpPr/>
          <p:nvPr/>
        </p:nvCxnSpPr>
        <p:spPr bwMode="auto">
          <a:xfrm>
            <a:off x="3216011" y="4939405"/>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25" name="Text Box 34"/>
          <p:cNvSpPr txBox="1">
            <a:spLocks noChangeArrowheads="1"/>
          </p:cNvSpPr>
          <p:nvPr/>
        </p:nvSpPr>
        <p:spPr bwMode="auto">
          <a:xfrm>
            <a:off x="3335908" y="4441107"/>
            <a:ext cx="1146781" cy="1015647"/>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Indoor terminal flexible cable</a:t>
            </a:r>
          </a:p>
        </p:txBody>
      </p:sp>
      <p:cxnSp>
        <p:nvCxnSpPr>
          <p:cNvPr id="26" name="直接连接符 25"/>
          <p:cNvCxnSpPr/>
          <p:nvPr/>
        </p:nvCxnSpPr>
        <p:spPr bwMode="auto">
          <a:xfrm>
            <a:off x="4290703" y="4939405"/>
            <a:ext cx="257064" cy="0"/>
          </a:xfrm>
          <a:prstGeom prst="line">
            <a:avLst/>
          </a:prstGeom>
          <a:noFill/>
          <a:ln w="19050">
            <a:solidFill>
              <a:srgbClr val="FF9900"/>
            </a:solidFill>
            <a:round/>
            <a:headEnd/>
            <a:tailEnd/>
          </a:ln>
        </p:spPr>
      </p:cxnSp>
      <p:sp>
        <p:nvSpPr>
          <p:cNvPr id="27" name="Text Box 34"/>
          <p:cNvSpPr txBox="1">
            <a:spLocks noChangeArrowheads="1"/>
          </p:cNvSpPr>
          <p:nvPr/>
        </p:nvSpPr>
        <p:spPr bwMode="auto">
          <a:xfrm>
            <a:off x="4370574" y="4708580"/>
            <a:ext cx="846388" cy="461649"/>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28" name="Text Box 34"/>
          <p:cNvSpPr txBox="1">
            <a:spLocks noChangeArrowheads="1"/>
          </p:cNvSpPr>
          <p:nvPr/>
        </p:nvSpPr>
        <p:spPr bwMode="auto">
          <a:xfrm>
            <a:off x="5260779" y="4800914"/>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29" name="组合 28"/>
          <p:cNvGrpSpPr/>
          <p:nvPr/>
        </p:nvGrpSpPr>
        <p:grpSpPr>
          <a:xfrm>
            <a:off x="5158723" y="4916546"/>
            <a:ext cx="265962" cy="45719"/>
            <a:chOff x="9061862" y="1030647"/>
            <a:chExt cx="231665" cy="35848"/>
          </a:xfrm>
        </p:grpSpPr>
        <p:cxnSp>
          <p:nvCxnSpPr>
            <p:cNvPr id="30" name="直接连接符 29"/>
            <p:cNvCxnSpPr/>
            <p:nvPr/>
          </p:nvCxnSpPr>
          <p:spPr bwMode="auto">
            <a:xfrm>
              <a:off x="9061862" y="1048538"/>
              <a:ext cx="218348" cy="0"/>
            </a:xfrm>
            <a:prstGeom prst="line">
              <a:avLst/>
            </a:prstGeom>
            <a:noFill/>
            <a:ln w="19050">
              <a:solidFill>
                <a:srgbClr val="FF9900"/>
              </a:solidFill>
              <a:round/>
              <a:headEnd/>
              <a:tailEnd/>
            </a:ln>
          </p:spPr>
        </p:cxnSp>
        <p:sp>
          <p:nvSpPr>
            <p:cNvPr id="31" name="矩形 30"/>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32" name="直接连接符 31"/>
          <p:cNvCxnSpPr/>
          <p:nvPr/>
        </p:nvCxnSpPr>
        <p:spPr bwMode="auto">
          <a:xfrm>
            <a:off x="5985410" y="4939405"/>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3" name="Text Box 34"/>
          <p:cNvSpPr txBox="1">
            <a:spLocks noChangeArrowheads="1"/>
          </p:cNvSpPr>
          <p:nvPr/>
        </p:nvSpPr>
        <p:spPr bwMode="auto">
          <a:xfrm>
            <a:off x="6192081" y="4800913"/>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Fiber</a:t>
            </a:r>
          </a:p>
        </p:txBody>
      </p:sp>
      <p:sp>
        <p:nvSpPr>
          <p:cNvPr id="34" name="TextBox 18"/>
          <p:cNvSpPr txBox="1"/>
          <p:nvPr/>
        </p:nvSpPr>
        <p:spPr>
          <a:xfrm>
            <a:off x="1570230" y="5430920"/>
            <a:ext cx="10566400" cy="461665"/>
          </a:xfrm>
          <a:prstGeom prst="rect">
            <a:avLst/>
          </a:prstGeom>
          <a:noFill/>
        </p:spPr>
        <p:txBody>
          <a:bodyPr wrap="square" rtlCol="0">
            <a:noAutofit/>
          </a:bodyPr>
          <a:lstStyle/>
          <a:p>
            <a:pPr fontAlgn="ctr">
              <a:lnSpc>
                <a:spcPct val="150000"/>
              </a:lnSpc>
              <a:spcBef>
                <a:spcPts val="0"/>
              </a:spcBef>
              <a:spcAft>
                <a:spcPts val="0"/>
              </a:spcAft>
            </a:pPr>
            <a:r>
              <a:rPr lang="pt-BR" sz="1600" dirty="0">
                <a:solidFill>
                  <a:prstClr val="black"/>
                </a:solidFill>
                <a:latin typeface="Huawei Sans" panose="020C0503030203020204" pitchFamily="34" charset="0"/>
                <a:cs typeface="Huawei Sans" panose="020C0503030203020204" pitchFamily="34" charset="0"/>
              </a:rPr>
              <a:t>ODN mais simples: conexão direta entre </a:t>
            </a:r>
            <a:r>
              <a:rPr lang="pt-BR" sz="1600" dirty="0" err="1">
                <a:solidFill>
                  <a:prstClr val="black"/>
                </a:solidFill>
                <a:latin typeface="Huawei Sans" panose="020C0503030203020204" pitchFamily="34" charset="0"/>
                <a:cs typeface="Huawei Sans" panose="020C0503030203020204" pitchFamily="34" charset="0"/>
              </a:rPr>
              <a:t>OLTs</a:t>
            </a:r>
            <a:r>
              <a:rPr lang="pt-BR" sz="1600" dirty="0">
                <a:solidFill>
                  <a:prstClr val="black"/>
                </a:solidFill>
                <a:latin typeface="Huawei Sans" panose="020C0503030203020204" pitchFamily="34" charset="0"/>
                <a:cs typeface="Huawei Sans" panose="020C0503030203020204" pitchFamily="34" charset="0"/>
              </a:rPr>
              <a:t> e divisores ópticos, o que raramente é utilizado</a:t>
            </a:r>
            <a:r>
              <a:rPr lang="en-US" sz="1600" dirty="0">
                <a:solidFill>
                  <a:prstClr val="black"/>
                </a:solidFill>
                <a:latin typeface="Huawei Sans" panose="020C0503030203020204" pitchFamily="34" charset="0"/>
              </a:rPr>
              <a:t>.</a:t>
            </a:r>
          </a:p>
        </p:txBody>
      </p:sp>
    </p:spTree>
    <p:extLst>
      <p:ext uri="{BB962C8B-B14F-4D97-AF65-F5344CB8AC3E}">
        <p14:creationId xmlns:p14="http://schemas.microsoft.com/office/powerpoint/2010/main" val="402892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pt-BR" dirty="0">
                <a:latin typeface="Huawei Sans" panose="020C0503030203020204" pitchFamily="34" charset="0"/>
              </a:rPr>
              <a:t>Compreendendo Gradualmente </a:t>
            </a:r>
            <a:r>
              <a:rPr lang="pt-BR" dirty="0" err="1">
                <a:latin typeface="Huawei Sans" panose="020C0503030203020204" pitchFamily="34" charset="0"/>
              </a:rPr>
              <a:t>ODNs</a:t>
            </a:r>
            <a:r>
              <a:rPr lang="pt-BR" dirty="0">
                <a:latin typeface="Huawei Sans" panose="020C0503030203020204" pitchFamily="34" charset="0"/>
              </a:rPr>
              <a:t> mais Complexas </a:t>
            </a:r>
            <a:r>
              <a:rPr lang="en-US" dirty="0">
                <a:latin typeface="Huawei Sans" panose="020C0503030203020204" pitchFamily="34" charset="0"/>
              </a:rPr>
              <a:t>(2)</a:t>
            </a:r>
          </a:p>
        </p:txBody>
      </p:sp>
      <p:sp>
        <p:nvSpPr>
          <p:cNvPr id="4" name="矩形 3"/>
          <p:cNvSpPr/>
          <p:nvPr/>
        </p:nvSpPr>
        <p:spPr>
          <a:xfrm>
            <a:off x="6976174" y="4748322"/>
            <a:ext cx="1028296" cy="276999"/>
          </a:xfrm>
          <a:prstGeom prst="rect">
            <a:avLst/>
          </a:prstGeom>
        </p:spPr>
        <p:txBody>
          <a:bodyPr wrap="square" anchor="ctr">
            <a:noAutofit/>
          </a:bodyPr>
          <a:lstStyle/>
          <a:p>
            <a:pPr fontAlgn="ctr"/>
            <a:r>
              <a:rPr lang="en-US" sz="1200" dirty="0">
                <a:solidFill>
                  <a:srgbClr val="231F20"/>
                </a:solidFill>
                <a:latin typeface="Huawei Sans" panose="020C0503030203020204" pitchFamily="34" charset="0"/>
              </a:rPr>
              <a:t>Splicing point</a:t>
            </a:r>
          </a:p>
        </p:txBody>
      </p:sp>
      <p:sp>
        <p:nvSpPr>
          <p:cNvPr id="5" name="矩形 4"/>
          <p:cNvSpPr/>
          <p:nvPr/>
        </p:nvSpPr>
        <p:spPr>
          <a:xfrm>
            <a:off x="7971455" y="4748322"/>
            <a:ext cx="1101204" cy="276999"/>
          </a:xfrm>
          <a:prstGeom prst="rect">
            <a:avLst/>
          </a:prstGeom>
        </p:spPr>
        <p:txBody>
          <a:bodyPr wrap="square" anchor="ctr">
            <a:noAutofit/>
          </a:bodyPr>
          <a:lstStyle/>
          <a:p>
            <a:pPr fontAlgn="ctr"/>
            <a:r>
              <a:rPr lang="en-US" sz="1200">
                <a:solidFill>
                  <a:srgbClr val="231F20"/>
                </a:solidFill>
                <a:latin typeface="Huawei Sans" panose="020C0503030203020204" pitchFamily="34" charset="0"/>
              </a:rPr>
              <a:t>Adapter</a:t>
            </a:r>
            <a:endParaRPr lang="en-US" sz="1200" dirty="0">
              <a:solidFill>
                <a:srgbClr val="231F20"/>
              </a:solidFill>
              <a:latin typeface="Huawei Sans" panose="020C0503030203020204" pitchFamily="34" charset="0"/>
            </a:endParaRPr>
          </a:p>
        </p:txBody>
      </p:sp>
      <p:sp>
        <p:nvSpPr>
          <p:cNvPr id="6" name="流程图: 汇总连接 5"/>
          <p:cNvSpPr/>
          <p:nvPr/>
        </p:nvSpPr>
        <p:spPr>
          <a:xfrm>
            <a:off x="6853430" y="4795476"/>
            <a:ext cx="176844" cy="182692"/>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200" dirty="0">
              <a:latin typeface="Huawei Sans" panose="020C0503030203020204" pitchFamily="34" charset="0"/>
            </a:endParaRPr>
          </a:p>
        </p:txBody>
      </p:sp>
      <p:grpSp>
        <p:nvGrpSpPr>
          <p:cNvPr id="7" name="组合 6"/>
          <p:cNvGrpSpPr/>
          <p:nvPr/>
        </p:nvGrpSpPr>
        <p:grpSpPr>
          <a:xfrm>
            <a:off x="7810315" y="4749313"/>
            <a:ext cx="222915" cy="275019"/>
            <a:chOff x="6397414" y="2531533"/>
            <a:chExt cx="159172" cy="143934"/>
          </a:xfrm>
        </p:grpSpPr>
        <p:sp>
          <p:nvSpPr>
            <p:cNvPr id="8" name="流程图: 过程 7"/>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9" name="流程图: 过程 8"/>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sp>
          <p:nvSpPr>
            <p:cNvPr id="10" name="流程图: 过程 9"/>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dirty="0">
                <a:latin typeface="Huawei Sans" panose="020C0503030203020204" pitchFamily="34" charset="0"/>
              </a:endParaRPr>
            </a:p>
          </p:txBody>
        </p:sp>
      </p:grpSp>
      <p:cxnSp>
        <p:nvCxnSpPr>
          <p:cNvPr id="11" name="直接连接符 10"/>
          <p:cNvCxnSpPr/>
          <p:nvPr/>
        </p:nvCxnSpPr>
        <p:spPr bwMode="auto">
          <a:xfrm>
            <a:off x="3216011" y="4886822"/>
            <a:ext cx="30932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2" name="Text Box 34"/>
          <p:cNvSpPr txBox="1">
            <a:spLocks noChangeArrowheads="1"/>
          </p:cNvSpPr>
          <p:nvPr/>
        </p:nvSpPr>
        <p:spPr bwMode="auto">
          <a:xfrm>
            <a:off x="3498589" y="4655998"/>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Drop/</a:t>
            </a:r>
          </a:p>
          <a:p>
            <a:pPr eaLnBrk="1" fontAlgn="ctr" hangingPunct="1"/>
            <a:r>
              <a:rPr kumimoji="1" lang="en-US" sz="1200" dirty="0">
                <a:latin typeface="Huawei Sans" panose="020C0503030203020204" pitchFamily="34" charset="0"/>
                <a:cs typeface="Huawei Sans" panose="020C0503030203020204" pitchFamily="34" charset="0"/>
              </a:rPr>
              <a:t>Access cable</a:t>
            </a:r>
          </a:p>
        </p:txBody>
      </p:sp>
      <p:cxnSp>
        <p:nvCxnSpPr>
          <p:cNvPr id="13" name="直接连接符 12"/>
          <p:cNvCxnSpPr/>
          <p:nvPr/>
        </p:nvCxnSpPr>
        <p:spPr bwMode="auto">
          <a:xfrm>
            <a:off x="4290703" y="4886822"/>
            <a:ext cx="257064" cy="0"/>
          </a:xfrm>
          <a:prstGeom prst="line">
            <a:avLst/>
          </a:prstGeom>
          <a:noFill/>
          <a:ln w="19050">
            <a:solidFill>
              <a:srgbClr val="FF9900"/>
            </a:solidFill>
            <a:round/>
            <a:headEnd/>
            <a:tailEnd/>
          </a:ln>
        </p:spPr>
      </p:cxnSp>
      <p:sp>
        <p:nvSpPr>
          <p:cNvPr id="14" name="Text Box 34"/>
          <p:cNvSpPr txBox="1">
            <a:spLocks noChangeArrowheads="1"/>
          </p:cNvSpPr>
          <p:nvPr/>
        </p:nvSpPr>
        <p:spPr bwMode="auto">
          <a:xfrm>
            <a:off x="4493983" y="4655997"/>
            <a:ext cx="846388" cy="461649"/>
          </a:xfrm>
          <a:prstGeom prst="rect">
            <a:avLst/>
          </a:prstGeom>
          <a:noFill/>
          <a:ln w="9525" algn="ctr">
            <a:noFill/>
            <a:miter lim="800000"/>
            <a:headEnd/>
            <a:tailEnd/>
          </a:ln>
        </p:spPr>
        <p:txBody>
          <a:bodyPr wrap="square" lIns="91424" tIns="45712" rIns="91424" bIns="45712" anchor="ctr">
            <a:noAutofit/>
          </a:bodyPr>
          <a:lstStyle/>
          <a:p>
            <a:pPr eaLnBrk="1" fontAlgn="ctr" hangingPunct="1"/>
            <a:r>
              <a:rPr kumimoji="1" lang="en-US" sz="1200" dirty="0">
                <a:latin typeface="Huawei Sans" panose="020C0503030203020204" pitchFamily="34" charset="0"/>
                <a:cs typeface="Huawei Sans" panose="020C0503030203020204" pitchFamily="34" charset="0"/>
              </a:rPr>
              <a:t>Patch cord</a:t>
            </a:r>
          </a:p>
        </p:txBody>
      </p:sp>
      <p:sp>
        <p:nvSpPr>
          <p:cNvPr id="15" name="Text Box 34"/>
          <p:cNvSpPr txBox="1">
            <a:spLocks noChangeArrowheads="1"/>
          </p:cNvSpPr>
          <p:nvPr/>
        </p:nvSpPr>
        <p:spPr bwMode="auto">
          <a:xfrm>
            <a:off x="5280169" y="4748331"/>
            <a:ext cx="846388"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Pigtail</a:t>
            </a:r>
          </a:p>
        </p:txBody>
      </p:sp>
      <p:grpSp>
        <p:nvGrpSpPr>
          <p:cNvPr id="16" name="组合 15"/>
          <p:cNvGrpSpPr/>
          <p:nvPr/>
        </p:nvGrpSpPr>
        <p:grpSpPr>
          <a:xfrm>
            <a:off x="5158723" y="4863963"/>
            <a:ext cx="265962" cy="45719"/>
            <a:chOff x="9061862" y="1030647"/>
            <a:chExt cx="231665" cy="35848"/>
          </a:xfrm>
        </p:grpSpPr>
        <p:cxnSp>
          <p:nvCxnSpPr>
            <p:cNvPr id="17" name="直接连接符 16"/>
            <p:cNvCxnSpPr/>
            <p:nvPr/>
          </p:nvCxnSpPr>
          <p:spPr bwMode="auto">
            <a:xfrm>
              <a:off x="9061862" y="1048538"/>
              <a:ext cx="218348" cy="0"/>
            </a:xfrm>
            <a:prstGeom prst="line">
              <a:avLst/>
            </a:prstGeom>
            <a:noFill/>
            <a:ln w="19050">
              <a:solidFill>
                <a:srgbClr val="FF9900"/>
              </a:solidFill>
              <a:round/>
              <a:headEnd/>
              <a:tailEnd/>
            </a:ln>
          </p:spPr>
        </p:cxnSp>
        <p:sp>
          <p:nvSpPr>
            <p:cNvPr id="18" name="矩形 17"/>
            <p:cNvSpPr/>
            <p:nvPr/>
          </p:nvSpPr>
          <p:spPr>
            <a:xfrm>
              <a:off x="9232461" y="1030647"/>
              <a:ext cx="61066" cy="35848"/>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200" dirty="0">
                <a:latin typeface="Huawei Sans" panose="020C0503030203020204" pitchFamily="34" charset="0"/>
                <a:cs typeface="Huawei Sans" panose="020C0503030203020204" pitchFamily="34" charset="0"/>
              </a:endParaRPr>
            </a:p>
          </p:txBody>
        </p:sp>
      </p:grpSp>
      <p:cxnSp>
        <p:nvCxnSpPr>
          <p:cNvPr id="19" name="直接连接符 18"/>
          <p:cNvCxnSpPr/>
          <p:nvPr/>
        </p:nvCxnSpPr>
        <p:spPr bwMode="auto">
          <a:xfrm>
            <a:off x="5985410" y="4886822"/>
            <a:ext cx="27220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Text Box 34"/>
          <p:cNvSpPr txBox="1">
            <a:spLocks noChangeArrowheads="1"/>
          </p:cNvSpPr>
          <p:nvPr/>
        </p:nvSpPr>
        <p:spPr bwMode="auto">
          <a:xfrm>
            <a:off x="6192081" y="4748330"/>
            <a:ext cx="578805" cy="276983"/>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Fiber</a:t>
            </a:r>
          </a:p>
        </p:txBody>
      </p:sp>
      <p:sp>
        <p:nvSpPr>
          <p:cNvPr id="21" name="TextBox 18"/>
          <p:cNvSpPr txBox="1"/>
          <p:nvPr/>
        </p:nvSpPr>
        <p:spPr>
          <a:xfrm>
            <a:off x="481144" y="5164313"/>
            <a:ext cx="11290825" cy="830997"/>
          </a:xfrm>
          <a:prstGeom prst="rect">
            <a:avLst/>
          </a:prstGeom>
          <a:noFill/>
        </p:spPr>
        <p:txBody>
          <a:bodyPr wrap="square" rtlCol="0">
            <a:noAutofit/>
          </a:bodyPr>
          <a:lstStyle/>
          <a:p>
            <a:pPr marL="285750" indent="-285750" algn="just" fontAlgn="ctr">
              <a:lnSpc>
                <a:spcPct val="150000"/>
              </a:lnSpc>
              <a:spcBef>
                <a:spcPts val="0"/>
              </a:spcBef>
              <a:spcAft>
                <a:spcPts val="0"/>
              </a:spcAft>
              <a:buFont typeface="Arial" panose="020B0604020202020204" pitchFamily="34" charset="0"/>
              <a:buChar char="•"/>
            </a:pPr>
            <a:r>
              <a:rPr lang="pt-BR" sz="1600" dirty="0">
                <a:solidFill>
                  <a:prstClr val="black"/>
                </a:solidFill>
                <a:latin typeface="Huawei Sans" panose="020C0503030203020204" pitchFamily="34" charset="0"/>
              </a:rPr>
              <a:t>ODN de </a:t>
            </a:r>
            <a:r>
              <a:rPr lang="pt-BR" sz="1600" dirty="0" err="1">
                <a:solidFill>
                  <a:prstClr val="black"/>
                </a:solidFill>
                <a:latin typeface="Huawei Sans" panose="020C0503030203020204" pitchFamily="34" charset="0"/>
              </a:rPr>
              <a:t>mini-campus</a:t>
            </a:r>
            <a:r>
              <a:rPr lang="pt-BR" sz="1600" dirty="0">
                <a:solidFill>
                  <a:prstClr val="black"/>
                </a:solidFill>
                <a:latin typeface="Huawei Sans" panose="020C0503030203020204" pitchFamily="34" charset="0"/>
              </a:rPr>
              <a:t>: A OLT, o </a:t>
            </a:r>
            <a:r>
              <a:rPr lang="pt-BR" sz="1600" dirty="0" err="1">
                <a:solidFill>
                  <a:prstClr val="black"/>
                </a:solidFill>
                <a:latin typeface="Huawei Sans" panose="020C0503030203020204" pitchFamily="34" charset="0"/>
              </a:rPr>
              <a:t>splitter</a:t>
            </a:r>
            <a:r>
              <a:rPr lang="pt-BR" sz="1600" dirty="0">
                <a:solidFill>
                  <a:prstClr val="black"/>
                </a:solidFill>
                <a:latin typeface="Huawei Sans" panose="020C0503030203020204" pitchFamily="34" charset="0"/>
              </a:rPr>
              <a:t> ótico montado em rack e o ODF integrado de emenda e terminação são instalados no mesmo gabinete, e os cabos </a:t>
            </a:r>
            <a:r>
              <a:rPr lang="pt-BR" sz="1600" dirty="0" err="1">
                <a:solidFill>
                  <a:prstClr val="black"/>
                </a:solidFill>
                <a:latin typeface="Huawei Sans" panose="020C0503030203020204" pitchFamily="34" charset="0"/>
              </a:rPr>
              <a:t>drop</a:t>
            </a:r>
            <a:r>
              <a:rPr lang="pt-BR" sz="1600" dirty="0">
                <a:solidFill>
                  <a:prstClr val="black"/>
                </a:solidFill>
                <a:latin typeface="Huawei Sans" panose="020C0503030203020204" pitchFamily="34" charset="0"/>
              </a:rPr>
              <a:t> internos são conectados à ONU</a:t>
            </a:r>
            <a:r>
              <a:rPr lang="en-US" sz="1600" dirty="0">
                <a:solidFill>
                  <a:prstClr val="black"/>
                </a:solidFill>
                <a:latin typeface="Huawei Sans" panose="020C0503030203020204" pitchFamily="34" charset="0"/>
              </a:rPr>
              <a:t>.</a:t>
            </a:r>
          </a:p>
        </p:txBody>
      </p:sp>
      <p:sp>
        <p:nvSpPr>
          <p:cNvPr id="22" name="Text Box 34"/>
          <p:cNvSpPr txBox="1">
            <a:spLocks noChangeArrowheads="1"/>
          </p:cNvSpPr>
          <p:nvPr/>
        </p:nvSpPr>
        <p:spPr bwMode="auto">
          <a:xfrm>
            <a:off x="3161694" y="2807111"/>
            <a:ext cx="1571349" cy="461649"/>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a:latin typeface="Huawei Sans" panose="020C0503030203020204" pitchFamily="34" charset="0"/>
                <a:cs typeface="Huawei Sans" panose="020C0503030203020204" pitchFamily="34" charset="0"/>
              </a:rPr>
              <a:t>Splitter</a:t>
            </a:r>
            <a:endParaRPr kumimoji="1" lang="en-US" sz="1200" dirty="0">
              <a:latin typeface="Huawei Sans" panose="020C0503030203020204" pitchFamily="34" charset="0"/>
              <a:cs typeface="Huawei Sans" panose="020C0503030203020204" pitchFamily="34" charset="0"/>
            </a:endParaRPr>
          </a:p>
        </p:txBody>
      </p:sp>
      <p:sp>
        <p:nvSpPr>
          <p:cNvPr id="23" name="文本框 22"/>
          <p:cNvSpPr txBox="1"/>
          <p:nvPr/>
        </p:nvSpPr>
        <p:spPr bwMode="auto">
          <a:xfrm>
            <a:off x="1416444" y="2886349"/>
            <a:ext cx="48724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OLT</a:t>
            </a:r>
          </a:p>
        </p:txBody>
      </p:sp>
      <p:sp>
        <p:nvSpPr>
          <p:cNvPr id="24" name="文本框 23"/>
          <p:cNvSpPr txBox="1"/>
          <p:nvPr/>
        </p:nvSpPr>
        <p:spPr bwMode="auto">
          <a:xfrm>
            <a:off x="10079048" y="2827284"/>
            <a:ext cx="551367" cy="285614"/>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200" dirty="0">
                <a:latin typeface="Huawei Sans" panose="020C0503030203020204" pitchFamily="34" charset="0"/>
                <a:cs typeface="Huawei Sans" panose="020C0503030203020204" pitchFamily="34" charset="0"/>
              </a:rPr>
              <a:t>ONU</a:t>
            </a:r>
          </a:p>
        </p:txBody>
      </p:sp>
      <p:pic>
        <p:nvPicPr>
          <p:cNvPr id="25" name="图片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436" y="3365761"/>
            <a:ext cx="1307903" cy="1007568"/>
          </a:xfrm>
          <a:prstGeom prst="rect">
            <a:avLst/>
          </a:prstGeom>
        </p:spPr>
      </p:pic>
      <p:pic>
        <p:nvPicPr>
          <p:cNvPr id="26"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96941" y="3497968"/>
            <a:ext cx="915583" cy="743154"/>
          </a:xfrm>
          <a:prstGeom prst="rect">
            <a:avLst/>
          </a:prstGeom>
          <a:ln>
            <a:noFill/>
          </a:ln>
        </p:spPr>
      </p:pic>
      <p:pic>
        <p:nvPicPr>
          <p:cNvPr id="27" name="图片 26"/>
          <p:cNvPicPr>
            <a:picLocks noChangeAspect="1"/>
          </p:cNvPicPr>
          <p:nvPr/>
        </p:nvPicPr>
        <p:blipFill>
          <a:blip r:embed="rId9" cstate="print"/>
          <a:stretch>
            <a:fillRect/>
          </a:stretch>
        </p:blipFill>
        <p:spPr>
          <a:xfrm>
            <a:off x="1338574" y="1925057"/>
            <a:ext cx="697510" cy="1016073"/>
          </a:xfrm>
          <a:prstGeom prst="rect">
            <a:avLst/>
          </a:prstGeom>
        </p:spPr>
      </p:pic>
      <p:pic>
        <p:nvPicPr>
          <p:cNvPr id="28" name="图片 27"/>
          <p:cNvPicPr>
            <a:picLocks noChangeAspect="1"/>
          </p:cNvPicPr>
          <p:nvPr/>
        </p:nvPicPr>
        <p:blipFill>
          <a:blip r:embed="rId10" cstate="print"/>
          <a:stretch>
            <a:fillRect/>
          </a:stretch>
        </p:blipFill>
        <p:spPr>
          <a:xfrm>
            <a:off x="9973188" y="2196776"/>
            <a:ext cx="716498" cy="472635"/>
          </a:xfrm>
          <a:prstGeom prst="rect">
            <a:avLst/>
          </a:prstGeom>
        </p:spPr>
      </p:pic>
      <p:pic>
        <p:nvPicPr>
          <p:cNvPr id="29" name="图片 28"/>
          <p:cNvPicPr>
            <a:picLocks noChangeAspect="1"/>
          </p:cNvPicPr>
          <p:nvPr/>
        </p:nvPicPr>
        <p:blipFill>
          <a:blip r:embed="rId11" cstate="print"/>
          <a:stretch>
            <a:fillRect/>
          </a:stretch>
        </p:blipFill>
        <p:spPr>
          <a:xfrm flipH="1">
            <a:off x="3692760" y="2145692"/>
            <a:ext cx="529641" cy="574802"/>
          </a:xfrm>
          <a:prstGeom prst="rect">
            <a:avLst/>
          </a:prstGeom>
        </p:spPr>
      </p:pic>
      <p:cxnSp>
        <p:nvCxnSpPr>
          <p:cNvPr id="30" name="直接连接符 29"/>
          <p:cNvCxnSpPr>
            <a:stCxn id="27" idx="3"/>
            <a:endCxn id="29" idx="3"/>
          </p:cNvCxnSpPr>
          <p:nvPr/>
        </p:nvCxnSpPr>
        <p:spPr bwMode="auto">
          <a:xfrm flipV="1">
            <a:off x="2036084" y="2433093"/>
            <a:ext cx="1656676" cy="1"/>
          </a:xfrm>
          <a:prstGeom prst="line">
            <a:avLst/>
          </a:prstGeom>
          <a:noFill/>
          <a:ln w="19050">
            <a:solidFill>
              <a:srgbClr val="FF9900"/>
            </a:solidFill>
            <a:round/>
            <a:headEnd/>
            <a:tailEnd/>
          </a:ln>
        </p:spPr>
      </p:cxnSp>
      <p:pic>
        <p:nvPicPr>
          <p:cNvPr id="31" name="图片 30"/>
          <p:cNvPicPr>
            <a:picLocks noChangeAspect="1"/>
          </p:cNvPicPr>
          <p:nvPr/>
        </p:nvPicPr>
        <p:blipFill>
          <a:blip r:embed="rId12"/>
          <a:stretch>
            <a:fillRect/>
          </a:stretch>
        </p:blipFill>
        <p:spPr>
          <a:xfrm>
            <a:off x="5660104" y="2158665"/>
            <a:ext cx="399892" cy="548856"/>
          </a:xfrm>
          <a:prstGeom prst="rect">
            <a:avLst/>
          </a:prstGeom>
        </p:spPr>
      </p:pic>
      <p:sp>
        <p:nvSpPr>
          <p:cNvPr id="32" name="Text Box 34"/>
          <p:cNvSpPr txBox="1">
            <a:spLocks noChangeArrowheads="1"/>
          </p:cNvSpPr>
          <p:nvPr/>
        </p:nvSpPr>
        <p:spPr bwMode="auto">
          <a:xfrm>
            <a:off x="5478756" y="2806414"/>
            <a:ext cx="759793" cy="276983"/>
          </a:xfrm>
          <a:prstGeom prst="rect">
            <a:avLst/>
          </a:prstGeom>
          <a:noFill/>
          <a:ln w="9525" algn="ctr">
            <a:noFill/>
            <a:miter lim="800000"/>
            <a:headEnd/>
            <a:tailEnd/>
          </a:ln>
        </p:spPr>
        <p:txBody>
          <a:bodyPr wrap="square" lIns="91424" tIns="45712" rIns="91424" bIns="45712">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ODF</a:t>
            </a:r>
          </a:p>
        </p:txBody>
      </p:sp>
      <p:sp>
        <p:nvSpPr>
          <p:cNvPr id="33" name="流程图: 汇总连接 32"/>
          <p:cNvSpPr/>
          <p:nvPr/>
        </p:nvSpPr>
        <p:spPr>
          <a:xfrm>
            <a:off x="6757955" y="220082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4" name="矩形 33"/>
          <p:cNvSpPr/>
          <p:nvPr/>
        </p:nvSpPr>
        <p:spPr>
          <a:xfrm>
            <a:off x="6034649" y="210916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5" name="直接连接符 34"/>
          <p:cNvCxnSpPr>
            <a:stCxn id="34" idx="3"/>
            <a:endCxn id="33" idx="2"/>
          </p:cNvCxnSpPr>
          <p:nvPr/>
        </p:nvCxnSpPr>
        <p:spPr bwMode="auto">
          <a:xfrm flipV="1">
            <a:off x="6114784" y="2293825"/>
            <a:ext cx="643171" cy="1"/>
          </a:xfrm>
          <a:prstGeom prst="line">
            <a:avLst/>
          </a:prstGeom>
          <a:noFill/>
          <a:ln w="19050">
            <a:solidFill>
              <a:srgbClr val="FF9900"/>
            </a:solidFill>
            <a:round/>
            <a:headEnd/>
            <a:tailEnd/>
          </a:ln>
        </p:spPr>
      </p:cxnSp>
      <p:sp>
        <p:nvSpPr>
          <p:cNvPr id="36" name="流程图: 汇总连接 35"/>
          <p:cNvSpPr/>
          <p:nvPr/>
        </p:nvSpPr>
        <p:spPr>
          <a:xfrm>
            <a:off x="6755764" y="2458901"/>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37" name="矩形 36"/>
          <p:cNvSpPr/>
          <p:nvPr/>
        </p:nvSpPr>
        <p:spPr>
          <a:xfrm>
            <a:off x="6036691" y="2367236"/>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38" name="直接连接符 37"/>
          <p:cNvCxnSpPr>
            <a:stCxn id="37" idx="3"/>
            <a:endCxn id="36" idx="2"/>
          </p:cNvCxnSpPr>
          <p:nvPr/>
        </p:nvCxnSpPr>
        <p:spPr bwMode="auto">
          <a:xfrm flipV="1">
            <a:off x="6116826" y="2551901"/>
            <a:ext cx="638938" cy="1"/>
          </a:xfrm>
          <a:prstGeom prst="line">
            <a:avLst/>
          </a:prstGeom>
          <a:noFill/>
          <a:ln w="19050">
            <a:solidFill>
              <a:srgbClr val="FF9900"/>
            </a:solidFill>
            <a:round/>
            <a:headEnd/>
            <a:tailEnd/>
          </a:ln>
        </p:spPr>
      </p:cxnSp>
      <p:sp>
        <p:nvSpPr>
          <p:cNvPr id="39" name="矩形 38"/>
          <p:cNvSpPr/>
          <p:nvPr/>
        </p:nvSpPr>
        <p:spPr>
          <a:xfrm>
            <a:off x="7176121" y="2242955"/>
            <a:ext cx="1077270" cy="369332"/>
          </a:xfrm>
          <a:prstGeom prst="rect">
            <a:avLst/>
          </a:prstGeom>
          <a:solidFill>
            <a:schemeClr val="tx1"/>
          </a:solidFill>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40" name="肘形连接符 39"/>
          <p:cNvCxnSpPr>
            <a:stCxn id="33" idx="6"/>
            <a:endCxn id="39" idx="1"/>
          </p:cNvCxnSpPr>
          <p:nvPr/>
        </p:nvCxnSpPr>
        <p:spPr bwMode="auto">
          <a:xfrm>
            <a:off x="6960096" y="2293825"/>
            <a:ext cx="216025" cy="13379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肘形连接符 40"/>
          <p:cNvCxnSpPr>
            <a:stCxn id="36" idx="6"/>
            <a:endCxn id="39" idx="1"/>
          </p:cNvCxnSpPr>
          <p:nvPr/>
        </p:nvCxnSpPr>
        <p:spPr bwMode="auto">
          <a:xfrm flipV="1">
            <a:off x="6957905" y="2427621"/>
            <a:ext cx="218216" cy="124280"/>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sp>
        <p:nvSpPr>
          <p:cNvPr id="42" name="矩形 41"/>
          <p:cNvSpPr/>
          <p:nvPr/>
        </p:nvSpPr>
        <p:spPr>
          <a:xfrm>
            <a:off x="9154456" y="2113206"/>
            <a:ext cx="59996" cy="645343"/>
          </a:xfrm>
          <a:prstGeom prst="rect">
            <a:avLst/>
          </a:prstGeom>
          <a:solidFill>
            <a:schemeClr val="tx1">
              <a:lumMod val="50000"/>
              <a:lumOff val="50000"/>
            </a:schemeClr>
          </a:solidFill>
          <a:ln>
            <a:no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43" name="流程图: 汇总连接 42"/>
          <p:cNvSpPr/>
          <p:nvPr/>
        </p:nvSpPr>
        <p:spPr>
          <a:xfrm>
            <a:off x="8558155" y="2176975"/>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sp>
        <p:nvSpPr>
          <p:cNvPr id="44" name="流程图: 汇总连接 43"/>
          <p:cNvSpPr/>
          <p:nvPr/>
        </p:nvSpPr>
        <p:spPr>
          <a:xfrm>
            <a:off x="8558155" y="2506723"/>
            <a:ext cx="202141" cy="186000"/>
          </a:xfrm>
          <a:prstGeom prst="flowChartSummingJunction">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ctr"/>
            <a:endParaRPr lang="en-US" altLang="zh-CN" sz="1100" dirty="0">
              <a:latin typeface="Huawei Sans" panose="020C0503030203020204" pitchFamily="34" charset="0"/>
            </a:endParaRPr>
          </a:p>
        </p:txBody>
      </p:sp>
      <p:grpSp>
        <p:nvGrpSpPr>
          <p:cNvPr id="45" name="组合 44"/>
          <p:cNvGrpSpPr/>
          <p:nvPr/>
        </p:nvGrpSpPr>
        <p:grpSpPr>
          <a:xfrm>
            <a:off x="9059155" y="2129904"/>
            <a:ext cx="254803" cy="284195"/>
            <a:chOff x="6397414" y="2531533"/>
            <a:chExt cx="159172" cy="143934"/>
          </a:xfrm>
        </p:grpSpPr>
        <p:sp>
          <p:nvSpPr>
            <p:cNvPr id="46" name="流程图: 过程 45"/>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47" name="流程图: 过程 46"/>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48" name="流程图: 过程 47"/>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grpSp>
        <p:nvGrpSpPr>
          <p:cNvPr id="49" name="组合 48"/>
          <p:cNvGrpSpPr/>
          <p:nvPr/>
        </p:nvGrpSpPr>
        <p:grpSpPr>
          <a:xfrm>
            <a:off x="9059155" y="2451831"/>
            <a:ext cx="254803" cy="284195"/>
            <a:chOff x="6397414" y="2531533"/>
            <a:chExt cx="159172" cy="143934"/>
          </a:xfrm>
        </p:grpSpPr>
        <p:sp>
          <p:nvSpPr>
            <p:cNvPr id="50" name="流程图: 过程 49"/>
            <p:cNvSpPr/>
            <p:nvPr/>
          </p:nvSpPr>
          <p:spPr>
            <a:xfrm>
              <a:off x="6397414" y="2578364"/>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sp>
          <p:nvSpPr>
            <p:cNvPr id="51" name="流程图: 过程 50"/>
            <p:cNvSpPr/>
            <p:nvPr/>
          </p:nvSpPr>
          <p:spPr>
            <a:xfrm>
              <a:off x="6443133" y="2531533"/>
              <a:ext cx="67734" cy="143934"/>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dirty="0">
                <a:latin typeface="Huawei Sans" panose="020C0503030203020204" pitchFamily="34" charset="0"/>
              </a:endParaRPr>
            </a:p>
          </p:txBody>
        </p:sp>
        <p:sp>
          <p:nvSpPr>
            <p:cNvPr id="52" name="流程图: 过程 51"/>
            <p:cNvSpPr/>
            <p:nvPr/>
          </p:nvSpPr>
          <p:spPr>
            <a:xfrm>
              <a:off x="6510867" y="2578363"/>
              <a:ext cx="45719" cy="50271"/>
            </a:xfrm>
            <a:prstGeom prst="flowChartProcess">
              <a:avLst/>
            </a:prstGeom>
            <a:noFill/>
            <a:ln w="6350">
              <a:solidFill>
                <a:srgbClr val="007AC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700" dirty="0">
                <a:latin typeface="Huawei Sans" panose="020C0503030203020204" pitchFamily="34" charset="0"/>
              </a:endParaRPr>
            </a:p>
          </p:txBody>
        </p:sp>
      </p:grpSp>
      <p:cxnSp>
        <p:nvCxnSpPr>
          <p:cNvPr id="53" name="直接连接符 52"/>
          <p:cNvCxnSpPr/>
          <p:nvPr/>
        </p:nvCxnSpPr>
        <p:spPr bwMode="auto">
          <a:xfrm flipV="1">
            <a:off x="8760296" y="2653329"/>
            <a:ext cx="216024" cy="1775"/>
          </a:xfrm>
          <a:prstGeom prst="line">
            <a:avLst/>
          </a:prstGeom>
          <a:noFill/>
          <a:ln w="19050">
            <a:solidFill>
              <a:srgbClr val="FF9900"/>
            </a:solidFill>
            <a:round/>
            <a:headEnd/>
            <a:tailEnd/>
          </a:ln>
        </p:spPr>
      </p:cxnSp>
      <p:sp>
        <p:nvSpPr>
          <p:cNvPr id="54" name="矩形 53"/>
          <p:cNvSpPr/>
          <p:nvPr/>
        </p:nvSpPr>
        <p:spPr>
          <a:xfrm>
            <a:off x="8976320" y="2413282"/>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5" name="直接连接符 54"/>
          <p:cNvCxnSpPr>
            <a:stCxn id="43" idx="6"/>
            <a:endCxn id="56" idx="1"/>
          </p:cNvCxnSpPr>
          <p:nvPr/>
        </p:nvCxnSpPr>
        <p:spPr bwMode="auto">
          <a:xfrm flipV="1">
            <a:off x="8760296" y="2269916"/>
            <a:ext cx="216024" cy="59"/>
          </a:xfrm>
          <a:prstGeom prst="line">
            <a:avLst/>
          </a:prstGeom>
          <a:noFill/>
          <a:ln w="19050">
            <a:solidFill>
              <a:srgbClr val="FF9900"/>
            </a:solidFill>
            <a:round/>
            <a:headEnd/>
            <a:tailEnd/>
          </a:ln>
        </p:spPr>
      </p:cxnSp>
      <p:sp>
        <p:nvSpPr>
          <p:cNvPr id="56" name="矩形 55"/>
          <p:cNvSpPr/>
          <p:nvPr/>
        </p:nvSpPr>
        <p:spPr>
          <a:xfrm>
            <a:off x="8976320" y="2085250"/>
            <a:ext cx="80135" cy="369332"/>
          </a:xfrm>
          <a:prstGeom prst="rect">
            <a:avLst/>
          </a:prstGeom>
          <a:solidFill>
            <a:srgbClr val="FF9900"/>
          </a:solidFill>
          <a:ln w="6350">
            <a:solidFill>
              <a:srgbClr val="FF9900"/>
            </a:solidFill>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cxnSp>
        <p:nvCxnSpPr>
          <p:cNvPr id="57" name="肘形连接符 56"/>
          <p:cNvCxnSpPr>
            <a:stCxn id="39" idx="3"/>
            <a:endCxn id="43" idx="2"/>
          </p:cNvCxnSpPr>
          <p:nvPr/>
        </p:nvCxnSpPr>
        <p:spPr bwMode="auto">
          <a:xfrm flipV="1">
            <a:off x="8253391" y="2269975"/>
            <a:ext cx="304764" cy="157646"/>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8" name="肘形连接符 57"/>
          <p:cNvCxnSpPr>
            <a:stCxn id="39" idx="3"/>
            <a:endCxn id="44" idx="2"/>
          </p:cNvCxnSpPr>
          <p:nvPr/>
        </p:nvCxnSpPr>
        <p:spPr bwMode="auto">
          <a:xfrm>
            <a:off x="8253391" y="2427621"/>
            <a:ext cx="304764" cy="17210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肘形连接符 58"/>
          <p:cNvCxnSpPr>
            <a:stCxn id="48" idx="3"/>
            <a:endCxn id="28" idx="1"/>
          </p:cNvCxnSpPr>
          <p:nvPr/>
        </p:nvCxnSpPr>
        <p:spPr bwMode="auto">
          <a:xfrm>
            <a:off x="9313958" y="2271999"/>
            <a:ext cx="659230" cy="161095"/>
          </a:xfrm>
          <a:prstGeom prst="bentConnector3">
            <a:avLst/>
          </a:prstGeom>
          <a:noFill/>
          <a:ln w="19050">
            <a:solidFill>
              <a:srgbClr val="FF9900"/>
            </a:solidFill>
            <a:round/>
            <a:headEnd/>
            <a:tailEnd/>
          </a:ln>
        </p:spPr>
      </p:cxnSp>
      <p:cxnSp>
        <p:nvCxnSpPr>
          <p:cNvPr id="60" name="直接连接符 59"/>
          <p:cNvCxnSpPr>
            <a:stCxn id="29" idx="1"/>
            <a:endCxn id="31" idx="1"/>
          </p:cNvCxnSpPr>
          <p:nvPr/>
        </p:nvCxnSpPr>
        <p:spPr bwMode="auto">
          <a:xfrm>
            <a:off x="4222401" y="2433093"/>
            <a:ext cx="1437703" cy="0"/>
          </a:xfrm>
          <a:prstGeom prst="line">
            <a:avLst/>
          </a:prstGeom>
          <a:noFill/>
          <a:ln w="19050">
            <a:solidFill>
              <a:srgbClr val="FF9900"/>
            </a:solidFill>
            <a:round/>
            <a:headEnd/>
            <a:tailEnd/>
          </a:ln>
        </p:spPr>
      </p:cxnSp>
      <p:pic>
        <p:nvPicPr>
          <p:cNvPr id="61" name="图片 60"/>
          <p:cNvPicPr>
            <a:picLocks noChangeAspect="1"/>
          </p:cNvPicPr>
          <p:nvPr/>
        </p:nvPicPr>
        <p:blipFill>
          <a:blip r:embed="rId13"/>
          <a:stretch>
            <a:fillRect/>
          </a:stretch>
        </p:blipFill>
        <p:spPr>
          <a:xfrm>
            <a:off x="3215680" y="3368876"/>
            <a:ext cx="1483800" cy="1001339"/>
          </a:xfrm>
          <a:prstGeom prst="rect">
            <a:avLst/>
          </a:prstGeom>
          <a:ln>
            <a:noFill/>
          </a:ln>
        </p:spPr>
      </p:pic>
      <p:pic>
        <p:nvPicPr>
          <p:cNvPr id="62" name="Picture 22" descr="FC to LC跳纤P21"/>
          <p:cNvPicPr>
            <a:picLocks noChangeAspect="1" noChangeArrowheads="1"/>
          </p:cNvPicPr>
          <p:nvPr>
            <p:custDataLst>
              <p:tags r:id="rId1"/>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6804" y="3633082"/>
            <a:ext cx="691189" cy="47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 descr="SC尾纤P12"/>
          <p:cNvPicPr>
            <a:picLocks noChangeAspect="1" noChangeArrowheads="1"/>
          </p:cNvPicPr>
          <p:nvPr>
            <p:custDataLst>
              <p:tags r:id="rId2"/>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1103" y="36890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8" descr="S7306484"/>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1904" y="3369361"/>
            <a:ext cx="1287868" cy="10003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5" name="图片 64"/>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76834" y="3479900"/>
            <a:ext cx="866961" cy="779290"/>
          </a:xfrm>
          <a:prstGeom prst="rect">
            <a:avLst/>
          </a:prstGeom>
          <a:noFill/>
          <a:ln>
            <a:noFill/>
          </a:ln>
        </p:spPr>
      </p:pic>
      <p:pic>
        <p:nvPicPr>
          <p:cNvPr id="66" name="Picture 22" descr="FC to LC跳纤P21"/>
          <p:cNvPicPr>
            <a:picLocks noChangeAspect="1" noChangeArrowheads="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1466" y="3633082"/>
            <a:ext cx="691189" cy="47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 descr="SC尾纤P12"/>
          <p:cNvPicPr>
            <a:picLocks noChangeAspect="1" noChangeArrowheads="1"/>
          </p:cNvPicPr>
          <p:nvPr>
            <p:custDataLst>
              <p:tags r:id="rId4"/>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0978" y="3689085"/>
            <a:ext cx="748594" cy="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矩形 67"/>
          <p:cNvSpPr/>
          <p:nvPr/>
        </p:nvSpPr>
        <p:spPr>
          <a:xfrm>
            <a:off x="731404" y="1286253"/>
            <a:ext cx="6518293"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69" name="Text Box 34"/>
          <p:cNvSpPr txBox="1">
            <a:spLocks noChangeArrowheads="1"/>
          </p:cNvSpPr>
          <p:nvPr/>
        </p:nvSpPr>
        <p:spPr bwMode="auto">
          <a:xfrm>
            <a:off x="3313966" y="1276985"/>
            <a:ext cx="1056608" cy="307760"/>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en-US" sz="1200" dirty="0">
                <a:latin typeface="Huawei Sans" panose="020C0503030203020204" pitchFamily="34" charset="0"/>
                <a:cs typeface="Huawei Sans" panose="020C0503030203020204" pitchFamily="34" charset="0"/>
              </a:rPr>
              <a:t>CO</a:t>
            </a:r>
          </a:p>
        </p:txBody>
      </p:sp>
      <p:sp>
        <p:nvSpPr>
          <p:cNvPr id="70" name="矩形 69"/>
          <p:cNvSpPr/>
          <p:nvPr/>
        </p:nvSpPr>
        <p:spPr>
          <a:xfrm>
            <a:off x="7392147" y="1286253"/>
            <a:ext cx="825438"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1" name="Text Box 34"/>
          <p:cNvSpPr txBox="1">
            <a:spLocks noChangeArrowheads="1"/>
          </p:cNvSpPr>
          <p:nvPr/>
        </p:nvSpPr>
        <p:spPr bwMode="auto">
          <a:xfrm>
            <a:off x="7350182" y="1232627"/>
            <a:ext cx="933988" cy="954091"/>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Poço de piso e de corrente fraca</a:t>
            </a:r>
            <a:endParaRPr kumimoji="1" lang="en-US" sz="1200" dirty="0">
              <a:latin typeface="Huawei Sans" panose="020C0503030203020204" pitchFamily="34" charset="0"/>
              <a:cs typeface="Huawei Sans" panose="020C0503030203020204" pitchFamily="34" charset="0"/>
            </a:endParaRPr>
          </a:p>
        </p:txBody>
      </p:sp>
      <p:sp>
        <p:nvSpPr>
          <p:cNvPr id="72" name="矩形 71"/>
          <p:cNvSpPr/>
          <p:nvPr/>
        </p:nvSpPr>
        <p:spPr>
          <a:xfrm>
            <a:off x="8333170" y="1286253"/>
            <a:ext cx="3093230" cy="1885507"/>
          </a:xfrm>
          <a:prstGeom prst="rect">
            <a:avLst/>
          </a:prstGeom>
          <a:ln w="19050">
            <a:solidFill>
              <a:schemeClr val="tx1"/>
            </a:solidFill>
            <a:prstDash val="dash"/>
          </a:ln>
        </p:spPr>
        <p:txBody>
          <a:bodyPr wrap="square" rtlCol="0" anchor="ctr">
            <a:noAutofit/>
          </a:bodyPr>
          <a:lstStyle/>
          <a:p>
            <a:pPr marL="342900" indent="-342900" algn="ctr" fontAlgn="ctr">
              <a:buFont typeface="+mj-lt"/>
              <a:buAutoNum type="arabicPeriod"/>
            </a:pPr>
            <a:endParaRPr lang="en-US" altLang="zh-CN" sz="1800" dirty="0">
              <a:latin typeface="Huawei Sans" panose="020C0503030203020204" pitchFamily="34" charset="0"/>
              <a:cs typeface="Huawei Sans" panose="020C0503030203020204" pitchFamily="34" charset="0"/>
            </a:endParaRPr>
          </a:p>
        </p:txBody>
      </p:sp>
      <p:sp>
        <p:nvSpPr>
          <p:cNvPr id="73" name="Text Box 34"/>
          <p:cNvSpPr txBox="1">
            <a:spLocks noChangeArrowheads="1"/>
          </p:cNvSpPr>
          <p:nvPr/>
        </p:nvSpPr>
        <p:spPr bwMode="auto">
          <a:xfrm>
            <a:off x="9016387" y="1078837"/>
            <a:ext cx="2012439" cy="738648"/>
          </a:xfrm>
          <a:prstGeom prst="rect">
            <a:avLst/>
          </a:prstGeom>
          <a:noFill/>
          <a:ln w="9525" algn="ctr">
            <a:noFill/>
            <a:miter lim="800000"/>
            <a:headEnd/>
            <a:tailEnd/>
          </a:ln>
        </p:spPr>
        <p:txBody>
          <a:bodyPr wrap="square" lIns="91424" tIns="45712" rIns="91424" bIns="45712" anchor="ctr">
            <a:noAutofit/>
          </a:bodyPr>
          <a:lstStyle/>
          <a:p>
            <a:pPr algn="ctr" eaLnBrk="1" fontAlgn="ctr" hangingPunct="1"/>
            <a:r>
              <a:rPr kumimoji="1" lang="pt-BR" sz="1200" dirty="0">
                <a:latin typeface="Huawei Sans" panose="020C0503030203020204" pitchFamily="34" charset="0"/>
                <a:cs typeface="Huawei Sans" panose="020C0503030203020204" pitchFamily="34" charset="0"/>
              </a:rPr>
              <a:t>Caixa de informações da ONU</a:t>
            </a:r>
            <a:endParaRPr kumimoji="1" lang="en-US" sz="1200" dirty="0">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73235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asvNtefE.files\slide0001_image001.jpg"/>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1ulL5XfU.files\slide0001_image001.jpg"/>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l8lIMHdv.files\slide0001_image001.png"/>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ote3m2J3.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t1DMVB0P.files\slide0001_image001.jpg"/>
</p:tagLst>
</file>

<file path=ppt/tags/tag2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I3JjofLJ.files\slide0001_image001.png"/>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sU3dmaeN.files\slide0001_image001.jpg"/>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3WIqGpq2.files\slide0001_image001.png"/>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OWBWFmDG.files\slide0001_image001.jpg"/>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asvNtefE.files\slide0001_image001.jpg"/>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xtQMZlwZ.files\slide0001_image001.png"/>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CQ4ZWDf7.files\slide0001_image001.jpg"/>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4sYeepsL.files\slide0001_image001.png"/>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OqpOmEFU.files\slide0001_image001.png"/>
</p:tagLst>
</file>

<file path=ppt/tags/tag2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Z4vjrnBs.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ykerRM1.files\slide0001_image001.jpg"/>
</p:tagLst>
</file>

<file path=ppt/tags/tag3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p2gPqcGv.files\slide0001_image001.png"/>
</p:tagLst>
</file>

<file path=ppt/tags/tag3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QiNCyqu5.files\slide0001_image001.png"/>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xdQ2wwwQ.files\slide0001_image001.jpg"/>
</p:tagLst>
</file>

<file path=ppt/tags/tag3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PZnXkk1n.files\slide0001_image001.png"/>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7POMNS7t.files\slide0001_image001.png"/>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gbEcIgO4.files\slide0001_image001.png"/>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2\z98720\LOCALS~1\Temp\articulate\presenter\imgtemp\SywzcMXC.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3132</TotalTime>
  <Words>14374</Words>
  <Application>Microsoft Office PowerPoint</Application>
  <PresentationFormat>Widescreen</PresentationFormat>
  <Paragraphs>1397</Paragraphs>
  <Slides>77</Slides>
  <Notes>71</Notes>
  <HiddenSlides>0</HiddenSlides>
  <MMClips>0</MMClips>
  <ScaleCrop>false</ScaleCrop>
  <HeadingPairs>
    <vt:vector size="4" baseType="variant">
      <vt:variant>
        <vt:lpstr>Tema</vt:lpstr>
      </vt:variant>
      <vt:variant>
        <vt:i4>1</vt:i4>
      </vt:variant>
      <vt:variant>
        <vt:lpstr>Títulos de slides</vt:lpstr>
      </vt:variant>
      <vt:variant>
        <vt:i4>77</vt:i4>
      </vt:variant>
    </vt:vector>
  </HeadingPairs>
  <TitlesOfParts>
    <vt:vector size="78" baseType="lpstr">
      <vt:lpstr>1_自定义设计方案</vt:lpstr>
      <vt:lpstr>Engenharia e Manutenção de ODN</vt:lpstr>
      <vt:lpstr>Apresentação do PowerPoint</vt:lpstr>
      <vt:lpstr>Apresentação do PowerPoint</vt:lpstr>
      <vt:lpstr>Apresentação do PowerPoint</vt:lpstr>
      <vt:lpstr>Definição e Composição (1)</vt:lpstr>
      <vt:lpstr>Definição e Composição (2)</vt:lpstr>
      <vt:lpstr>Taxa de Divisão da ODN</vt:lpstr>
      <vt:lpstr>Compreendendo Gradualmente ODNs mais Complexas (1)</vt:lpstr>
      <vt:lpstr>Compreendendo Gradualmente ODNs mais Complexas (2)</vt:lpstr>
      <vt:lpstr>Compreendendo Gradualmente ODNs mais Complexas (3)</vt:lpstr>
      <vt:lpstr>Compreendendo Gradualmente ODNs mais Complexas(4)</vt:lpstr>
      <vt:lpstr>Componentes da ODN (1) - Fibras e Cabos (1)</vt:lpstr>
      <vt:lpstr>Componentes da ODN (1) - Fibras e Cabos (2)</vt:lpstr>
      <vt:lpstr>Componentes da ODN (1) - Fibras e Cabos (3)</vt:lpstr>
      <vt:lpstr>Componentes da ODN (1) - Fibras e Cabos(4)</vt:lpstr>
      <vt:lpstr>Componentes da ODN (2) - Conectores de Fibra Óptica</vt:lpstr>
      <vt:lpstr>Componentes da ODN (3) - Divisores Ópticos</vt:lpstr>
      <vt:lpstr>Componentes da ODN(4) - Dispositivos de Conexão (1)</vt:lpstr>
      <vt:lpstr>Componentes da ODN(4) - Dispositivos de Conexão (2)</vt:lpstr>
      <vt:lpstr>Componentes da ODN(4) - Dispositivos de Conexão (3)</vt:lpstr>
      <vt:lpstr>Apresentação do PowerPoint</vt:lpstr>
      <vt:lpstr>Estudo de instalações externas</vt:lpstr>
      <vt:lpstr>Levantamento do interior da planta</vt:lpstr>
      <vt:lpstr>Design de baixo nível ODN</vt:lpstr>
      <vt:lpstr>Construção Civil de dutos</vt:lpstr>
      <vt:lpstr>Pólo Construção Civil</vt:lpstr>
      <vt:lpstr>Soterramento direto</vt:lpstr>
      <vt:lpstr>Encaminhamento de micro-cabos por sopro de ar (1)</vt:lpstr>
      <vt:lpstr>Encaminhamento de micro-cabos por sopro de ar (2)</vt:lpstr>
      <vt:lpstr>Passagem de cabos em duto Convencional</vt:lpstr>
      <vt:lpstr>Passagem de cabos aéreos tradicionais</vt:lpstr>
      <vt:lpstr>Figura-8 Encaminhamento do cabo aéreo</vt:lpstr>
      <vt:lpstr>Passagem de cabos aéreos ADSS</vt:lpstr>
      <vt:lpstr>Passagem direta de cabos enterrados</vt:lpstr>
      <vt:lpstr>Passagem de cabos no interior</vt:lpstr>
      <vt:lpstr>Apresentação do PowerPoint</vt:lpstr>
      <vt:lpstr>Instalação de FDT, FAT, Closure e TB (1)</vt:lpstr>
      <vt:lpstr>Instalação de FDT, FAT, Closure e TB (2)</vt:lpstr>
      <vt:lpstr>Emenda e terminação de fibra</vt:lpstr>
      <vt:lpstr>Equipamento de emenda de fibras</vt:lpstr>
      <vt:lpstr>Procedimento de conexão de fibras ópticas</vt:lpstr>
      <vt:lpstr>Decapagem do cabo ótico de passagem direta</vt:lpstr>
      <vt:lpstr>Decapagem do cabo ótico de fusão e junção</vt:lpstr>
      <vt:lpstr>Decapagem da fibra nua</vt:lpstr>
      <vt:lpstr>Corte da superfície da extremidade da fibra ótica</vt:lpstr>
      <vt:lpstr>Emenda de fibras ópticas e monitoramento da conexão(1)</vt:lpstr>
      <vt:lpstr>Emenda de fibras ópticas e monitoramento da conexão (2)</vt:lpstr>
      <vt:lpstr>Falhas comuns na engenharia de linhas ópticas</vt:lpstr>
      <vt:lpstr>Apresentação do PowerPoint</vt:lpstr>
      <vt:lpstr>Aprovação das obras de construção civil</vt:lpstr>
      <vt:lpstr>Verificação da disposição do cabo ótico</vt:lpstr>
      <vt:lpstr>Verificação da instalação de componentes</vt:lpstr>
      <vt:lpstr>Teste de aprovação do link (1)</vt:lpstr>
      <vt:lpstr>Teste de aprovação do link (2)</vt:lpstr>
      <vt:lpstr>Teste de aprovação do link (3)</vt:lpstr>
      <vt:lpstr>Atenuação do link ODN (1)</vt:lpstr>
      <vt:lpstr>Atenuação do link ODN (2) - Atenuação do cabo ótico</vt:lpstr>
      <vt:lpstr>Atenuação do link ODN (3) - Perda de inserção</vt:lpstr>
      <vt:lpstr>Atenuação do link ODN (4) - ORL</vt:lpstr>
      <vt:lpstr>Atenuação do link ODN (5)</vt:lpstr>
      <vt:lpstr>Atenuação do link ODN (6)</vt:lpstr>
      <vt:lpstr>Apresentação do PowerPoint</vt:lpstr>
      <vt:lpstr>Orçamento de atenuação do link ODN</vt:lpstr>
      <vt:lpstr>Componente de detecção de link ODN (1)</vt:lpstr>
      <vt:lpstr>Componente de deteção de link ODN (2)</vt:lpstr>
      <vt:lpstr>Componente de deteção de links ODN (3)</vt:lpstr>
      <vt:lpstr>Componente de deteção de link ODN (4)</vt:lpstr>
      <vt:lpstr>Apresentação do PowerPoint</vt:lpstr>
      <vt:lpstr>Teste de provisionamento de serviços(1)</vt:lpstr>
      <vt:lpstr>Teste de Provisionamento de Serviços (2)</vt:lpstr>
      <vt:lpstr>ODN O&amp;M (1)</vt:lpstr>
      <vt:lpstr>ODN O&amp;M (2)</vt:lpstr>
      <vt:lpstr>Apresentação do PowerPoint</vt:lpstr>
      <vt:lpstr>Apresentação do PowerPoint</vt:lpstr>
      <vt:lpstr>Apresentação do PowerPoint</vt:lpstr>
      <vt:lpstr>Apresentação do PowerPoint</vt:lpstr>
      <vt:lpstr>Apresentação do PowerPoint</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Gloria Maria de Andrade Alves</cp:lastModifiedBy>
  <cp:revision>271</cp:revision>
  <dcterms:created xsi:type="dcterms:W3CDTF">2018-11-29T10:16:29Z</dcterms:created>
  <dcterms:modified xsi:type="dcterms:W3CDTF">2024-06-20T17:37:01Z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(3)MaJFIEwVMnyWZEjzqN1WNrkWFWdFK+edTZ3LxVGz5vndeUVEzoVHAS9C9hQo6eStTIwkBrcE
TNUWzBiHe5z/qqkKVBq+ISF/n7iEn13F3HkkGAHMoEyRCcyn0m92vtQofZEpC1S8SLCLBZTM
HTaucvUcsyxeM+hhGXIr5KIPsvbPHU8Xa8kINMseTEywwFak1q2CQERSPbJRAkiBnLuF2ucm
hp+BsJ/dj2IQMEifVO</vt:lpwstr>
  </property>
  <property fmtid="{D5CDD505-2E9C-101B-9397-08002B2CF9AE}" pid="3" name="_2015_ms_pID_7253431">
    <vt:lpwstr>AVJ9PwLQnXv2x1qrDvdCHb/SWxcFmpUyJuYg5+DgdOJusCULhoK0DB
rG7Wp2XrULx9PwQmobJ0XOoQZ2OP3wl/I63jmUdSu6CyrGqjzwMJBTbeiTSzNBmyKtPkdNZR
Ak8qnHyWGQlQUtSqeLV3YjwSWgksuJqnXWGbiqBW2aFK9e1zkgMcF6pgmZw5oQl6iYYDusng
WaRFhc8KvS1xp4oDf0fGkmW2V9AK4nR/tvKp</vt:lpwstr>
  </property>
  <property fmtid="{D5CDD505-2E9C-101B-9397-08002B2CF9AE}" pid="4" name="_2015_ms_pID_7253432">
    <vt:lpwstr>FkbQChVglILM2Lfwencao2U=</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1595550928</vt:lpwstr>
  </property>
</Properties>
</file>